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rina Mendonca" initials="KM" lastIdx="2" clrIdx="0">
    <p:extLst>
      <p:ext uri="{19B8F6BF-5375-455C-9EA6-DF929625EA0E}">
        <p15:presenceInfo xmlns:p15="http://schemas.microsoft.com/office/powerpoint/2012/main" userId="S::Karina@imcmedcom.com::ece0b71e-3ad8-4d48-95f4-f6819f74584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18"/>
    <p:restoredTop sz="94660"/>
  </p:normalViewPr>
  <p:slideViewPr>
    <p:cSldViewPr snapToGrid="0" snapToObjects="1">
      <p:cViewPr varScale="1">
        <p:scale>
          <a:sx n="40" d="100"/>
          <a:sy n="40" d="100"/>
        </p:scale>
        <p:origin x="251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288EFB-18A9-AB43-BF47-9A30E8835C93}" type="datetimeFigureOut">
              <a:rPr lang="en-US" smtClean="0"/>
              <a:t>3/3/2022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CF7D84-8101-0748-BBB8-2FD398A0DA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3413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CF7D84-8101-0748-BBB8-2FD398A0DA1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168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F6698BA9-6101-814F-8185-7D46D5EFFED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621364" y="119063"/>
            <a:ext cx="808072" cy="20161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EB2D7B4-8154-A74D-ACBC-72CADB5B92B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250862" y="9781633"/>
            <a:ext cx="1178574" cy="762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476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4912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23D7B9D-7592-CD4A-A70F-0FE8234C7296}"/>
              </a:ext>
            </a:extLst>
          </p:cNvPr>
          <p:cNvSpPr txBox="1"/>
          <p:nvPr/>
        </p:nvSpPr>
        <p:spPr>
          <a:xfrm>
            <a:off x="342900" y="231775"/>
            <a:ext cx="5956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Discharging patients with heart failure from hospital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335465-2A74-B143-9B39-0C7F80F44B04}"/>
              </a:ext>
            </a:extLst>
          </p:cNvPr>
          <p:cNvSpPr txBox="1"/>
          <p:nvPr/>
        </p:nvSpPr>
        <p:spPr>
          <a:xfrm>
            <a:off x="342900" y="576052"/>
            <a:ext cx="7007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Discharge following an episode of acute heart failure represents a critical phase in the patient’s care. Risk of readmission within 30 days following the first hospitalization for heart failure is high.</a:t>
            </a:r>
            <a:r>
              <a:rPr lang="en-US" sz="800" baseline="30000" dirty="0"/>
              <a:t>1</a:t>
            </a:r>
            <a:r>
              <a:rPr lang="en-US" sz="800" dirty="0"/>
              <a:t> The mortality risk in patients with heart failure is high and increases with every subsequent admission or event.</a:t>
            </a:r>
            <a:r>
              <a:rPr lang="en-US" sz="800" baseline="30000" dirty="0"/>
              <a:t>2</a:t>
            </a:r>
            <a:r>
              <a:rPr lang="en-US" sz="800" dirty="0"/>
              <a:t> Consider the following steps prior to discharge to allow a smooth transition from discharge to follow-up care, to improve patient outcomes.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268343D-702A-834B-AE18-A021634AC11D}"/>
              </a:ext>
            </a:extLst>
          </p:cNvPr>
          <p:cNvGrpSpPr/>
          <p:nvPr/>
        </p:nvGrpSpPr>
        <p:grpSpPr>
          <a:xfrm>
            <a:off x="0" y="1185344"/>
            <a:ext cx="342899" cy="120650"/>
            <a:chOff x="0" y="837943"/>
            <a:chExt cx="342899" cy="120650"/>
          </a:xfrm>
        </p:grpSpPr>
        <p:sp>
          <p:nvSpPr>
            <p:cNvPr id="3" name="Rounded Rectangle 2">
              <a:extLst>
                <a:ext uri="{FF2B5EF4-FFF2-40B4-BE49-F238E27FC236}">
                  <a16:creationId xmlns:a16="http://schemas.microsoft.com/office/drawing/2014/main" id="{F0E0F1CF-8660-9849-9017-E5B624A017B5}"/>
                </a:ext>
              </a:extLst>
            </p:cNvPr>
            <p:cNvSpPr/>
            <p:nvPr/>
          </p:nvSpPr>
          <p:spPr>
            <a:xfrm>
              <a:off x="0" y="837943"/>
              <a:ext cx="342899" cy="120650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D3AEB45-3CD4-9B42-BD90-A3923E1702AF}"/>
                </a:ext>
              </a:extLst>
            </p:cNvPr>
            <p:cNvSpPr/>
            <p:nvPr/>
          </p:nvSpPr>
          <p:spPr>
            <a:xfrm>
              <a:off x="1" y="837943"/>
              <a:ext cx="209550" cy="12065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1D9392B8-8739-2B48-A3C8-668F7DD8A22A}"/>
              </a:ext>
            </a:extLst>
          </p:cNvPr>
          <p:cNvSpPr txBox="1"/>
          <p:nvPr/>
        </p:nvSpPr>
        <p:spPr>
          <a:xfrm>
            <a:off x="342900" y="1107170"/>
            <a:ext cx="59563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General HF management plan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EB045C5-B9B8-E544-973E-007B9394C583}"/>
              </a:ext>
            </a:extLst>
          </p:cNvPr>
          <p:cNvSpPr txBox="1"/>
          <p:nvPr/>
        </p:nvSpPr>
        <p:spPr>
          <a:xfrm>
            <a:off x="342900" y="1348667"/>
            <a:ext cx="59563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/>
              <a:t>Cause of heart failure: </a:t>
            </a:r>
            <a:r>
              <a:rPr lang="en-US" sz="800" dirty="0"/>
              <a:t>.............................................................................................................................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021EAB1-E808-384E-B1B1-F6830440FAD6}"/>
              </a:ext>
            </a:extLst>
          </p:cNvPr>
          <p:cNvSpPr txBox="1"/>
          <p:nvPr/>
        </p:nvSpPr>
        <p:spPr>
          <a:xfrm>
            <a:off x="342900" y="1542342"/>
            <a:ext cx="59563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solidFill>
                  <a:schemeClr val="accent1"/>
                </a:solidFill>
              </a:rPr>
              <a:t>Subsequent follow-up visits </a:t>
            </a:r>
            <a:endParaRPr lang="en-US" sz="900" dirty="0">
              <a:solidFill>
                <a:schemeClr val="accent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3C6ACB0-F0FD-0040-9F5A-FAEE996FBB80}"/>
              </a:ext>
            </a:extLst>
          </p:cNvPr>
          <p:cNvSpPr txBox="1"/>
          <p:nvPr/>
        </p:nvSpPr>
        <p:spPr>
          <a:xfrm>
            <a:off x="511174" y="1706957"/>
            <a:ext cx="194945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Continuing care providers are informed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40947DF-5437-8145-9179-5F03A304BA96}"/>
              </a:ext>
            </a:extLst>
          </p:cNvPr>
          <p:cNvSpPr txBox="1"/>
          <p:nvPr/>
        </p:nvSpPr>
        <p:spPr>
          <a:xfrm>
            <a:off x="2733676" y="1706957"/>
            <a:ext cx="247015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Relevant </a:t>
            </a:r>
            <a:r>
              <a:rPr lang="en-US" sz="800" dirty="0" err="1"/>
              <a:t>postdischarge</a:t>
            </a:r>
            <a:r>
              <a:rPr lang="en-US" sz="800" dirty="0"/>
              <a:t> appointments are booked 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9F2F03C-F7F1-8A48-9F10-8E29EAA82E7D}"/>
              </a:ext>
            </a:extLst>
          </p:cNvPr>
          <p:cNvSpPr/>
          <p:nvPr/>
        </p:nvSpPr>
        <p:spPr>
          <a:xfrm>
            <a:off x="431800" y="1759140"/>
            <a:ext cx="111078" cy="111078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D8B7D8E-249F-E84F-B680-C720788DBA01}"/>
              </a:ext>
            </a:extLst>
          </p:cNvPr>
          <p:cNvSpPr/>
          <p:nvPr/>
        </p:nvSpPr>
        <p:spPr>
          <a:xfrm>
            <a:off x="2657475" y="1759140"/>
            <a:ext cx="111078" cy="111078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4D2EF28-735A-ED45-A152-737E25D46C17}"/>
              </a:ext>
            </a:extLst>
          </p:cNvPr>
          <p:cNvSpPr txBox="1"/>
          <p:nvPr/>
        </p:nvSpPr>
        <p:spPr>
          <a:xfrm>
            <a:off x="342900" y="1931150"/>
            <a:ext cx="59563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solidFill>
                  <a:schemeClr val="accent1"/>
                </a:solidFill>
              </a:rPr>
              <a:t>Caregiver assigned</a:t>
            </a:r>
            <a:endParaRPr lang="en-US" sz="900" dirty="0">
              <a:solidFill>
                <a:schemeClr val="accent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AE913D3-3AAF-FB43-88A9-28E7665E2532}"/>
              </a:ext>
            </a:extLst>
          </p:cNvPr>
          <p:cNvSpPr txBox="1"/>
          <p:nvPr/>
        </p:nvSpPr>
        <p:spPr>
          <a:xfrm>
            <a:off x="511174" y="2095765"/>
            <a:ext cx="194945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Heart failure clinic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92FF6E15-5F78-4C45-9899-E1F5FD08DC55}"/>
              </a:ext>
            </a:extLst>
          </p:cNvPr>
          <p:cNvSpPr/>
          <p:nvPr/>
        </p:nvSpPr>
        <p:spPr>
          <a:xfrm>
            <a:off x="431800" y="2147948"/>
            <a:ext cx="111078" cy="111078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1C611F5-0551-7E47-A6FB-DCD81B0E0BE5}"/>
              </a:ext>
            </a:extLst>
          </p:cNvPr>
          <p:cNvSpPr txBox="1"/>
          <p:nvPr/>
        </p:nvSpPr>
        <p:spPr>
          <a:xfrm>
            <a:off x="1860549" y="2095765"/>
            <a:ext cx="127000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Primary care provider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E78F4823-1F5D-2B42-95CF-25A553A26E43}"/>
              </a:ext>
            </a:extLst>
          </p:cNvPr>
          <p:cNvSpPr/>
          <p:nvPr/>
        </p:nvSpPr>
        <p:spPr>
          <a:xfrm>
            <a:off x="1781175" y="2147948"/>
            <a:ext cx="111078" cy="111078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498F988-2A24-DB4D-BC85-83C81D424455}"/>
              </a:ext>
            </a:extLst>
          </p:cNvPr>
          <p:cNvSpPr txBox="1"/>
          <p:nvPr/>
        </p:nvSpPr>
        <p:spPr>
          <a:xfrm>
            <a:off x="3375024" y="2095765"/>
            <a:ext cx="194945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Cardiologist/internist 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4F38324B-71A9-B544-81B0-B77446A0ED76}"/>
              </a:ext>
            </a:extLst>
          </p:cNvPr>
          <p:cNvSpPr/>
          <p:nvPr/>
        </p:nvSpPr>
        <p:spPr>
          <a:xfrm>
            <a:off x="3295650" y="2147948"/>
            <a:ext cx="111078" cy="111078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419D971-38EA-244F-93A1-D9756FF87FC7}"/>
              </a:ext>
            </a:extLst>
          </p:cNvPr>
          <p:cNvSpPr txBox="1"/>
          <p:nvPr/>
        </p:nvSpPr>
        <p:spPr>
          <a:xfrm>
            <a:off x="4794249" y="2095765"/>
            <a:ext cx="194945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Cardiac rehabilitation program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94474E8E-E242-1F47-A9C7-C49E1693DEF5}"/>
              </a:ext>
            </a:extLst>
          </p:cNvPr>
          <p:cNvSpPr/>
          <p:nvPr/>
        </p:nvSpPr>
        <p:spPr>
          <a:xfrm>
            <a:off x="4714875" y="2147948"/>
            <a:ext cx="111078" cy="111078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9DAC2CE-19A4-F849-9E82-1B84A8827AB0}"/>
              </a:ext>
            </a:extLst>
          </p:cNvPr>
          <p:cNvSpPr txBox="1"/>
          <p:nvPr/>
        </p:nvSpPr>
        <p:spPr>
          <a:xfrm>
            <a:off x="511174" y="2298965"/>
            <a:ext cx="257175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Other:  ......................................................................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1DB049F4-27F9-E148-AF90-67833C426CE6}"/>
              </a:ext>
            </a:extLst>
          </p:cNvPr>
          <p:cNvSpPr/>
          <p:nvPr/>
        </p:nvSpPr>
        <p:spPr>
          <a:xfrm>
            <a:off x="431800" y="2351148"/>
            <a:ext cx="111078" cy="111078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238EAA2-0CC5-6348-AB70-3F894DD431CB}"/>
              </a:ext>
            </a:extLst>
          </p:cNvPr>
          <p:cNvSpPr txBox="1"/>
          <p:nvPr/>
        </p:nvSpPr>
        <p:spPr>
          <a:xfrm>
            <a:off x="3375024" y="2298965"/>
            <a:ext cx="194945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Palliative care </a:t>
            </a:r>
            <a:r>
              <a:rPr lang="en-US" sz="800" dirty="0">
                <a:solidFill>
                  <a:schemeClr val="accent1"/>
                </a:solidFill>
              </a:rPr>
              <a:t>(where appropriate)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C2693959-FDF5-7345-8A1D-7B53462CFE88}"/>
              </a:ext>
            </a:extLst>
          </p:cNvPr>
          <p:cNvSpPr/>
          <p:nvPr/>
        </p:nvSpPr>
        <p:spPr>
          <a:xfrm>
            <a:off x="3295650" y="2351148"/>
            <a:ext cx="111078" cy="111078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BD9C583-15A0-0448-A822-A1F3729AAF61}"/>
              </a:ext>
            </a:extLst>
          </p:cNvPr>
          <p:cNvSpPr txBox="1"/>
          <p:nvPr/>
        </p:nvSpPr>
        <p:spPr>
          <a:xfrm>
            <a:off x="342900" y="2550275"/>
            <a:ext cx="24511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solidFill>
                  <a:schemeClr val="accent1"/>
                </a:solidFill>
              </a:rPr>
              <a:t>Lifestyle interventions and management </a:t>
            </a:r>
            <a:endParaRPr lang="en-US" sz="900" dirty="0">
              <a:solidFill>
                <a:schemeClr val="accent1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B9D46FD-75D5-EF4C-9B76-60687A321F85}"/>
              </a:ext>
            </a:extLst>
          </p:cNvPr>
          <p:cNvSpPr txBox="1"/>
          <p:nvPr/>
        </p:nvSpPr>
        <p:spPr>
          <a:xfrm>
            <a:off x="511174" y="2714890"/>
            <a:ext cx="194945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Medication adherence 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5474FB29-2EB6-F04B-965B-9316540057EF}"/>
              </a:ext>
            </a:extLst>
          </p:cNvPr>
          <p:cNvSpPr/>
          <p:nvPr/>
        </p:nvSpPr>
        <p:spPr>
          <a:xfrm>
            <a:off x="431800" y="2767073"/>
            <a:ext cx="111078" cy="111078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8F154DF-49B5-AC4C-B2A1-9E6FE68AB56D}"/>
              </a:ext>
            </a:extLst>
          </p:cNvPr>
          <p:cNvSpPr txBox="1"/>
          <p:nvPr/>
        </p:nvSpPr>
        <p:spPr>
          <a:xfrm>
            <a:off x="511174" y="2886340"/>
            <a:ext cx="194945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Regular exercise 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EF325792-CE59-C742-9C2E-09B1290DA58D}"/>
              </a:ext>
            </a:extLst>
          </p:cNvPr>
          <p:cNvSpPr/>
          <p:nvPr/>
        </p:nvSpPr>
        <p:spPr>
          <a:xfrm>
            <a:off x="431800" y="2937729"/>
            <a:ext cx="111078" cy="111078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0EAB6DE-7A8E-844C-8C0F-0003CBCB9AF9}"/>
              </a:ext>
            </a:extLst>
          </p:cNvPr>
          <p:cNvSpPr txBox="1"/>
          <p:nvPr/>
        </p:nvSpPr>
        <p:spPr>
          <a:xfrm>
            <a:off x="511174" y="3054615"/>
            <a:ext cx="194945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Exercise rehabilitation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9C4276BB-5027-F048-8108-35F099F74054}"/>
              </a:ext>
            </a:extLst>
          </p:cNvPr>
          <p:cNvSpPr/>
          <p:nvPr/>
        </p:nvSpPr>
        <p:spPr>
          <a:xfrm>
            <a:off x="431800" y="3108385"/>
            <a:ext cx="111078" cy="111078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D0E6A4A-5198-A245-BCB2-209C3E6994D4}"/>
              </a:ext>
            </a:extLst>
          </p:cNvPr>
          <p:cNvSpPr txBox="1"/>
          <p:nvPr/>
        </p:nvSpPr>
        <p:spPr>
          <a:xfrm>
            <a:off x="511174" y="3229240"/>
            <a:ext cx="247332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Healthy diet </a:t>
            </a:r>
            <a:r>
              <a:rPr lang="en-US" sz="800" dirty="0">
                <a:solidFill>
                  <a:schemeClr val="accent1"/>
                </a:solidFill>
              </a:rPr>
              <a:t>(including lowering sodium intake) 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3F63EC45-C8FD-5348-88E7-87BF2B7EF85A}"/>
              </a:ext>
            </a:extLst>
          </p:cNvPr>
          <p:cNvSpPr/>
          <p:nvPr/>
        </p:nvSpPr>
        <p:spPr>
          <a:xfrm>
            <a:off x="431800" y="3279041"/>
            <a:ext cx="111078" cy="111078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4995EA0-FB7A-584D-8C92-18CD7B2484A6}"/>
              </a:ext>
            </a:extLst>
          </p:cNvPr>
          <p:cNvSpPr txBox="1"/>
          <p:nvPr/>
        </p:nvSpPr>
        <p:spPr>
          <a:xfrm>
            <a:off x="511174" y="3397515"/>
            <a:ext cx="257175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Smoking cessation </a:t>
            </a:r>
            <a:r>
              <a:rPr lang="en-US" sz="800" dirty="0">
                <a:solidFill>
                  <a:schemeClr val="accent1"/>
                </a:solidFill>
              </a:rPr>
              <a:t>(see </a:t>
            </a:r>
            <a:r>
              <a:rPr lang="en-US" sz="800" b="1" dirty="0">
                <a:solidFill>
                  <a:schemeClr val="accent1"/>
                </a:solidFill>
              </a:rPr>
              <a:t>Further information </a:t>
            </a:r>
            <a:r>
              <a:rPr lang="en-US" sz="800" dirty="0">
                <a:solidFill>
                  <a:schemeClr val="accent1"/>
                </a:solidFill>
              </a:rPr>
              <a:t>below) 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B571A0E5-DE78-AE4C-A7F9-E33A8E078872}"/>
              </a:ext>
            </a:extLst>
          </p:cNvPr>
          <p:cNvSpPr/>
          <p:nvPr/>
        </p:nvSpPr>
        <p:spPr>
          <a:xfrm>
            <a:off x="431800" y="3449698"/>
            <a:ext cx="111078" cy="111078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8AA6040-C8EF-4D4F-B28D-5D648DCD316A}"/>
              </a:ext>
            </a:extLst>
          </p:cNvPr>
          <p:cNvSpPr txBox="1"/>
          <p:nvPr/>
        </p:nvSpPr>
        <p:spPr>
          <a:xfrm>
            <a:off x="3203575" y="2550275"/>
            <a:ext cx="18256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solidFill>
                  <a:schemeClr val="accent1"/>
                </a:solidFill>
              </a:rPr>
              <a:t>Patient education</a:t>
            </a:r>
            <a:endParaRPr lang="en-US" sz="900" dirty="0">
              <a:solidFill>
                <a:schemeClr val="accent1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BCFDF3F-C628-7147-B836-6B568071268B}"/>
              </a:ext>
            </a:extLst>
          </p:cNvPr>
          <p:cNvSpPr txBox="1"/>
          <p:nvPr/>
        </p:nvSpPr>
        <p:spPr>
          <a:xfrm>
            <a:off x="3371849" y="2714890"/>
            <a:ext cx="194945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Delivered verbally</a:t>
            </a: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DD7CEECE-CBC5-024A-BCE4-A39B0732E841}"/>
              </a:ext>
            </a:extLst>
          </p:cNvPr>
          <p:cNvSpPr/>
          <p:nvPr/>
        </p:nvSpPr>
        <p:spPr>
          <a:xfrm>
            <a:off x="3292475" y="2767073"/>
            <a:ext cx="111078" cy="111078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099C4F5-2037-7547-A4F0-2324DF47DC8E}"/>
              </a:ext>
            </a:extLst>
          </p:cNvPr>
          <p:cNvSpPr txBox="1"/>
          <p:nvPr/>
        </p:nvSpPr>
        <p:spPr>
          <a:xfrm>
            <a:off x="3371849" y="2886340"/>
            <a:ext cx="194945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Delivered in writing</a:t>
            </a: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723E49D8-5DA7-1E46-AE77-CF92E700AF0D}"/>
              </a:ext>
            </a:extLst>
          </p:cNvPr>
          <p:cNvSpPr/>
          <p:nvPr/>
        </p:nvSpPr>
        <p:spPr>
          <a:xfrm>
            <a:off x="3292475" y="2937729"/>
            <a:ext cx="111078" cy="111078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A361273-0BC3-0E43-98EE-D730EA0EE152}"/>
              </a:ext>
            </a:extLst>
          </p:cNvPr>
          <p:cNvSpPr txBox="1"/>
          <p:nvPr/>
        </p:nvSpPr>
        <p:spPr>
          <a:xfrm>
            <a:off x="3371849" y="3054615"/>
            <a:ext cx="21875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Patient feels mentally supported and informed </a:t>
            </a:r>
            <a:r>
              <a:rPr lang="en-US" sz="800" dirty="0">
                <a:solidFill>
                  <a:schemeClr val="accent1"/>
                </a:solidFill>
              </a:rPr>
              <a:t>(see </a:t>
            </a:r>
            <a:r>
              <a:rPr lang="en-US" sz="800" b="1" dirty="0">
                <a:solidFill>
                  <a:schemeClr val="accent1"/>
                </a:solidFill>
              </a:rPr>
              <a:t>Further information </a:t>
            </a:r>
            <a:r>
              <a:rPr lang="en-US" sz="800" dirty="0">
                <a:solidFill>
                  <a:schemeClr val="accent1"/>
                </a:solidFill>
              </a:rPr>
              <a:t>below)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74ED116E-067F-224D-A8A2-2FEFA1EA4610}"/>
              </a:ext>
            </a:extLst>
          </p:cNvPr>
          <p:cNvSpPr/>
          <p:nvPr/>
        </p:nvSpPr>
        <p:spPr>
          <a:xfrm>
            <a:off x="3292475" y="3108385"/>
            <a:ext cx="111078" cy="111078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1C15282-4B29-9643-90F7-53E17FFF0E83}"/>
              </a:ext>
            </a:extLst>
          </p:cNvPr>
          <p:cNvSpPr txBox="1"/>
          <p:nvPr/>
        </p:nvSpPr>
        <p:spPr>
          <a:xfrm>
            <a:off x="5762624" y="2886340"/>
            <a:ext cx="194945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Delivered verbally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547E4C0-5277-7F43-A38E-AB804E246786}"/>
              </a:ext>
            </a:extLst>
          </p:cNvPr>
          <p:cNvSpPr txBox="1"/>
          <p:nvPr/>
        </p:nvSpPr>
        <p:spPr>
          <a:xfrm>
            <a:off x="5762624" y="3054615"/>
            <a:ext cx="21875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Delivered in writing</a:t>
            </a:r>
            <a:endParaRPr lang="en-US" sz="800" dirty="0">
              <a:solidFill>
                <a:schemeClr val="accent1"/>
              </a:solidFill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B24DD41F-D50E-0943-AB3E-01B33CD45BEC}"/>
              </a:ext>
            </a:extLst>
          </p:cNvPr>
          <p:cNvSpPr txBox="1"/>
          <p:nvPr/>
        </p:nvSpPr>
        <p:spPr>
          <a:xfrm>
            <a:off x="5584825" y="2550275"/>
            <a:ext cx="1698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solidFill>
                  <a:schemeClr val="accent1"/>
                </a:solidFill>
              </a:rPr>
              <a:t>Family/caregiver information </a:t>
            </a:r>
            <a:endParaRPr lang="en-US" sz="900" dirty="0">
              <a:solidFill>
                <a:schemeClr val="accent1"/>
              </a:solidFill>
            </a:endParaRP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97CCD0E4-0EA0-EE48-91FB-3F342F2A3F2E}"/>
              </a:ext>
            </a:extLst>
          </p:cNvPr>
          <p:cNvSpPr/>
          <p:nvPr/>
        </p:nvSpPr>
        <p:spPr>
          <a:xfrm>
            <a:off x="5673725" y="2937729"/>
            <a:ext cx="111078" cy="111078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F6B75CB0-E07C-0248-B8EE-B68E2FA90688}"/>
              </a:ext>
            </a:extLst>
          </p:cNvPr>
          <p:cNvSpPr/>
          <p:nvPr/>
        </p:nvSpPr>
        <p:spPr>
          <a:xfrm>
            <a:off x="5673725" y="3108385"/>
            <a:ext cx="111078" cy="111078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4A1B2F95-FDE0-EF4D-A3DF-F4B7AF21040D}"/>
              </a:ext>
            </a:extLst>
          </p:cNvPr>
          <p:cNvCxnSpPr>
            <a:cxnSpLocks/>
          </p:cNvCxnSpPr>
          <p:nvPr/>
        </p:nvCxnSpPr>
        <p:spPr>
          <a:xfrm>
            <a:off x="5540375" y="2550275"/>
            <a:ext cx="0" cy="1105584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3D29BA94-6BEE-E945-B09B-A77CEB191CD4}"/>
              </a:ext>
            </a:extLst>
          </p:cNvPr>
          <p:cNvCxnSpPr>
            <a:cxnSpLocks/>
          </p:cNvCxnSpPr>
          <p:nvPr/>
        </p:nvCxnSpPr>
        <p:spPr>
          <a:xfrm>
            <a:off x="3127375" y="2550275"/>
            <a:ext cx="0" cy="1105584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3" name="Group 72">
            <a:extLst>
              <a:ext uri="{FF2B5EF4-FFF2-40B4-BE49-F238E27FC236}">
                <a16:creationId xmlns:a16="http://schemas.microsoft.com/office/drawing/2014/main" id="{3B80929B-E625-0F4E-9FCF-2B1ECD9F1DDA}"/>
              </a:ext>
            </a:extLst>
          </p:cNvPr>
          <p:cNvGrpSpPr/>
          <p:nvPr/>
        </p:nvGrpSpPr>
        <p:grpSpPr>
          <a:xfrm>
            <a:off x="0" y="3747766"/>
            <a:ext cx="342899" cy="120650"/>
            <a:chOff x="0" y="837943"/>
            <a:chExt cx="342899" cy="120650"/>
          </a:xfrm>
        </p:grpSpPr>
        <p:sp>
          <p:nvSpPr>
            <p:cNvPr id="74" name="Rounded Rectangle 73">
              <a:extLst>
                <a:ext uri="{FF2B5EF4-FFF2-40B4-BE49-F238E27FC236}">
                  <a16:creationId xmlns:a16="http://schemas.microsoft.com/office/drawing/2014/main" id="{61F3E2B6-BB6A-9846-8925-EFE47176711E}"/>
                </a:ext>
              </a:extLst>
            </p:cNvPr>
            <p:cNvSpPr/>
            <p:nvPr/>
          </p:nvSpPr>
          <p:spPr>
            <a:xfrm>
              <a:off x="0" y="837943"/>
              <a:ext cx="342899" cy="120650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7D8744AB-A1D2-814F-86F8-3ACDF5ACBC61}"/>
                </a:ext>
              </a:extLst>
            </p:cNvPr>
            <p:cNvSpPr/>
            <p:nvPr/>
          </p:nvSpPr>
          <p:spPr>
            <a:xfrm>
              <a:off x="1" y="837943"/>
              <a:ext cx="209550" cy="12065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6" name="TextBox 75">
            <a:extLst>
              <a:ext uri="{FF2B5EF4-FFF2-40B4-BE49-F238E27FC236}">
                <a16:creationId xmlns:a16="http://schemas.microsoft.com/office/drawing/2014/main" id="{752CAA18-456B-1F4D-8E8F-FC06DE2ECDE3}"/>
              </a:ext>
            </a:extLst>
          </p:cNvPr>
          <p:cNvSpPr txBox="1"/>
          <p:nvPr/>
        </p:nvSpPr>
        <p:spPr>
          <a:xfrm>
            <a:off x="342900" y="3669592"/>
            <a:ext cx="59563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Care and therapy considerations and contraindications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13C12E4B-5C30-7146-A46D-CB561134A1EF}"/>
              </a:ext>
            </a:extLst>
          </p:cNvPr>
          <p:cNvSpPr txBox="1"/>
          <p:nvPr/>
        </p:nvSpPr>
        <p:spPr>
          <a:xfrm>
            <a:off x="511174" y="4068204"/>
            <a:ext cx="370840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All records reviewed and communicated with outpatient providers</a:t>
            </a: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132BB443-8A38-3748-B9DF-AC14DAE67F79}"/>
              </a:ext>
            </a:extLst>
          </p:cNvPr>
          <p:cNvSpPr/>
          <p:nvPr/>
        </p:nvSpPr>
        <p:spPr>
          <a:xfrm>
            <a:off x="431800" y="4120387"/>
            <a:ext cx="111078" cy="111078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B2034847-4F49-A54C-B5AF-DFAAB12BDE58}"/>
              </a:ext>
            </a:extLst>
          </p:cNvPr>
          <p:cNvSpPr txBox="1"/>
          <p:nvPr/>
        </p:nvSpPr>
        <p:spPr>
          <a:xfrm>
            <a:off x="342900" y="4271889"/>
            <a:ext cx="59563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solidFill>
                  <a:schemeClr val="accent1"/>
                </a:solidFill>
              </a:rPr>
              <a:t>Patient data at discharge</a:t>
            </a:r>
            <a:endParaRPr lang="en-US" sz="900" dirty="0">
              <a:solidFill>
                <a:schemeClr val="accent1"/>
              </a:solidFill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F023B090-630C-BD45-B37F-8E4474A48BE0}"/>
              </a:ext>
            </a:extLst>
          </p:cNvPr>
          <p:cNvSpPr txBox="1"/>
          <p:nvPr/>
        </p:nvSpPr>
        <p:spPr>
          <a:xfrm>
            <a:off x="511174" y="4436504"/>
            <a:ext cx="156210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EF (last known): ………………</a:t>
            </a: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D901542F-53F0-D54A-B734-7BCB03FD7D7D}"/>
              </a:ext>
            </a:extLst>
          </p:cNvPr>
          <p:cNvSpPr/>
          <p:nvPr/>
        </p:nvSpPr>
        <p:spPr>
          <a:xfrm>
            <a:off x="431800" y="4488687"/>
            <a:ext cx="111078" cy="111078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258E349E-C6F1-4C40-BFD5-E228DA1BE6E4}"/>
              </a:ext>
            </a:extLst>
          </p:cNvPr>
          <p:cNvSpPr txBox="1"/>
          <p:nvPr/>
        </p:nvSpPr>
        <p:spPr>
          <a:xfrm>
            <a:off x="511174" y="4601604"/>
            <a:ext cx="156210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Creatinine: …………………….</a:t>
            </a: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D43FE03D-6AA6-E649-B754-17EE688674B8}"/>
              </a:ext>
            </a:extLst>
          </p:cNvPr>
          <p:cNvSpPr/>
          <p:nvPr/>
        </p:nvSpPr>
        <p:spPr>
          <a:xfrm>
            <a:off x="431800" y="4653787"/>
            <a:ext cx="111078" cy="111078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ABF59D7D-F942-834A-A530-15A293380853}"/>
              </a:ext>
            </a:extLst>
          </p:cNvPr>
          <p:cNvSpPr txBox="1"/>
          <p:nvPr/>
        </p:nvSpPr>
        <p:spPr>
          <a:xfrm>
            <a:off x="511174" y="4763529"/>
            <a:ext cx="156210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Weight: …………………….….</a:t>
            </a: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D79F8FDE-CBA8-FF47-B944-4C122888D247}"/>
              </a:ext>
            </a:extLst>
          </p:cNvPr>
          <p:cNvSpPr/>
          <p:nvPr/>
        </p:nvSpPr>
        <p:spPr>
          <a:xfrm>
            <a:off x="431800" y="4815712"/>
            <a:ext cx="111078" cy="111078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3FD48E67-8FAE-C742-81F8-D781B7AD9576}"/>
              </a:ext>
            </a:extLst>
          </p:cNvPr>
          <p:cNvSpPr txBox="1"/>
          <p:nvPr/>
        </p:nvSpPr>
        <p:spPr>
          <a:xfrm>
            <a:off x="2197099" y="4436504"/>
            <a:ext cx="172085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BNP/NT-</a:t>
            </a:r>
            <a:r>
              <a:rPr lang="en-US" sz="800" dirty="0" err="1"/>
              <a:t>proBNP</a:t>
            </a:r>
            <a:r>
              <a:rPr lang="en-US" sz="800" dirty="0"/>
              <a:t>: ………………</a:t>
            </a: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672B9FFA-E4E3-9142-A877-820BAEF5BBF9}"/>
              </a:ext>
            </a:extLst>
          </p:cNvPr>
          <p:cNvSpPr/>
          <p:nvPr/>
        </p:nvSpPr>
        <p:spPr>
          <a:xfrm>
            <a:off x="2117725" y="4488687"/>
            <a:ext cx="111078" cy="111078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902F9EC8-81E2-1B4E-B2FB-1BEC3C52D812}"/>
              </a:ext>
            </a:extLst>
          </p:cNvPr>
          <p:cNvSpPr txBox="1"/>
          <p:nvPr/>
        </p:nvSpPr>
        <p:spPr>
          <a:xfrm>
            <a:off x="2197099" y="4601604"/>
            <a:ext cx="160337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Blood pressure: ………………..</a:t>
            </a:r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8BCE4EAB-C861-C24F-B899-BC3022CB2696}"/>
              </a:ext>
            </a:extLst>
          </p:cNvPr>
          <p:cNvSpPr/>
          <p:nvPr/>
        </p:nvSpPr>
        <p:spPr>
          <a:xfrm>
            <a:off x="2117725" y="4653787"/>
            <a:ext cx="111078" cy="111078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25A5243D-9D3C-114A-93EF-520BD54EC2AB}"/>
              </a:ext>
            </a:extLst>
          </p:cNvPr>
          <p:cNvSpPr txBox="1"/>
          <p:nvPr/>
        </p:nvSpPr>
        <p:spPr>
          <a:xfrm>
            <a:off x="2197099" y="4763529"/>
            <a:ext cx="27844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Vaccinations: Recent ………..………………………………</a:t>
            </a:r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62E3C3AA-9A44-CA48-8001-6AF93E47C000}"/>
              </a:ext>
            </a:extLst>
          </p:cNvPr>
          <p:cNvSpPr/>
          <p:nvPr/>
        </p:nvSpPr>
        <p:spPr>
          <a:xfrm>
            <a:off x="2117725" y="4815712"/>
            <a:ext cx="111078" cy="111078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2491770E-FECE-3D46-8DAB-CD3588F288DE}"/>
              </a:ext>
            </a:extLst>
          </p:cNvPr>
          <p:cNvSpPr txBox="1"/>
          <p:nvPr/>
        </p:nvSpPr>
        <p:spPr>
          <a:xfrm>
            <a:off x="3914774" y="4436504"/>
            <a:ext cx="172085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Serum potassium: ………………</a:t>
            </a:r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id="{E46565BF-6F1E-9445-89A4-E9F56D4CC2DC}"/>
              </a:ext>
            </a:extLst>
          </p:cNvPr>
          <p:cNvSpPr/>
          <p:nvPr/>
        </p:nvSpPr>
        <p:spPr>
          <a:xfrm>
            <a:off x="3835400" y="4488687"/>
            <a:ext cx="111078" cy="111078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F8E09F85-8C40-3549-A7CC-3470DAF90BE2}"/>
              </a:ext>
            </a:extLst>
          </p:cNvPr>
          <p:cNvSpPr txBox="1"/>
          <p:nvPr/>
        </p:nvSpPr>
        <p:spPr>
          <a:xfrm>
            <a:off x="3914774" y="4601604"/>
            <a:ext cx="164465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eGFR: ……………………………</a:t>
            </a:r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5EA3618C-471A-174E-AAA9-B67A5960E533}"/>
              </a:ext>
            </a:extLst>
          </p:cNvPr>
          <p:cNvSpPr/>
          <p:nvPr/>
        </p:nvSpPr>
        <p:spPr>
          <a:xfrm>
            <a:off x="3835400" y="4653787"/>
            <a:ext cx="111078" cy="111078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A913B678-4849-F74A-B00C-339F3234953C}"/>
              </a:ext>
            </a:extLst>
          </p:cNvPr>
          <p:cNvSpPr txBox="1"/>
          <p:nvPr/>
        </p:nvSpPr>
        <p:spPr>
          <a:xfrm>
            <a:off x="5727699" y="4436504"/>
            <a:ext cx="172085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NYHA class: ………………</a:t>
            </a:r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60BA7A27-2369-D44A-A3BE-BD2C2BB77D8B}"/>
              </a:ext>
            </a:extLst>
          </p:cNvPr>
          <p:cNvSpPr/>
          <p:nvPr/>
        </p:nvSpPr>
        <p:spPr>
          <a:xfrm>
            <a:off x="5648325" y="4488687"/>
            <a:ext cx="111078" cy="111078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C26D6BB5-A60D-6D47-8C25-DE52F368D7B8}"/>
              </a:ext>
            </a:extLst>
          </p:cNvPr>
          <p:cNvSpPr txBox="1"/>
          <p:nvPr/>
        </p:nvSpPr>
        <p:spPr>
          <a:xfrm>
            <a:off x="5727699" y="4601604"/>
            <a:ext cx="164465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Heart rate: …………………</a:t>
            </a:r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242B5581-2FF0-A945-9CBB-1C92FFA1407E}"/>
              </a:ext>
            </a:extLst>
          </p:cNvPr>
          <p:cNvSpPr/>
          <p:nvPr/>
        </p:nvSpPr>
        <p:spPr>
          <a:xfrm>
            <a:off x="5648325" y="4653787"/>
            <a:ext cx="111078" cy="111078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DF0BC8F9-CE9F-1F40-A085-4BBB36A094B6}"/>
              </a:ext>
            </a:extLst>
          </p:cNvPr>
          <p:cNvSpPr txBox="1"/>
          <p:nvPr/>
        </p:nvSpPr>
        <p:spPr>
          <a:xfrm>
            <a:off x="4924424" y="4763529"/>
            <a:ext cx="223520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Required ………..………………………………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D970FF32-6D43-FA47-8F41-F4C04761632D}"/>
              </a:ext>
            </a:extLst>
          </p:cNvPr>
          <p:cNvSpPr txBox="1"/>
          <p:nvPr/>
        </p:nvSpPr>
        <p:spPr>
          <a:xfrm>
            <a:off x="342900" y="4979914"/>
            <a:ext cx="59563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solidFill>
                  <a:schemeClr val="accent1"/>
                </a:solidFill>
              </a:rPr>
              <a:t>When prescribing medications at discharge, consider:</a:t>
            </a:r>
            <a:endParaRPr lang="en-US" sz="900" dirty="0">
              <a:solidFill>
                <a:schemeClr val="accent1"/>
              </a:solidFill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8F7D2AAC-0A07-FB4F-879D-C4110C1FD249}"/>
              </a:ext>
            </a:extLst>
          </p:cNvPr>
          <p:cNvSpPr txBox="1"/>
          <p:nvPr/>
        </p:nvSpPr>
        <p:spPr>
          <a:xfrm>
            <a:off x="511174" y="5144529"/>
            <a:ext cx="392430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Existing medications and dosing schedules </a:t>
            </a:r>
            <a:r>
              <a:rPr lang="en-US" sz="800" dirty="0">
                <a:solidFill>
                  <a:schemeClr val="accent1"/>
                </a:solidFill>
              </a:rPr>
              <a:t>(including rescue dosing of diuretics)</a:t>
            </a:r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6A7F7BAA-F6CF-4841-BC90-1D83CD97B93C}"/>
              </a:ext>
            </a:extLst>
          </p:cNvPr>
          <p:cNvSpPr/>
          <p:nvPr/>
        </p:nvSpPr>
        <p:spPr>
          <a:xfrm>
            <a:off x="431800" y="5196712"/>
            <a:ext cx="111078" cy="111078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0A04E2D5-07EE-6A48-AD72-56F7CC02C1D5}"/>
              </a:ext>
            </a:extLst>
          </p:cNvPr>
          <p:cNvSpPr txBox="1"/>
          <p:nvPr/>
        </p:nvSpPr>
        <p:spPr>
          <a:xfrm>
            <a:off x="4591049" y="5144529"/>
            <a:ext cx="18764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Electrolytes, kidney and liver function</a:t>
            </a:r>
            <a:endParaRPr lang="en-US" sz="800" dirty="0">
              <a:solidFill>
                <a:schemeClr val="accent1"/>
              </a:solidFill>
            </a:endParaRPr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424B5D2D-037E-1343-A12F-7E8757B54A2D}"/>
              </a:ext>
            </a:extLst>
          </p:cNvPr>
          <p:cNvSpPr/>
          <p:nvPr/>
        </p:nvSpPr>
        <p:spPr>
          <a:xfrm>
            <a:off x="4511675" y="5196712"/>
            <a:ext cx="111078" cy="111078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48C85A5A-C812-EA46-9455-78EBEC0058B6}"/>
              </a:ext>
            </a:extLst>
          </p:cNvPr>
          <p:cNvSpPr txBox="1"/>
          <p:nvPr/>
        </p:nvSpPr>
        <p:spPr>
          <a:xfrm>
            <a:off x="511174" y="5309629"/>
            <a:ext cx="392430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Contraindications and comorbidities such as:</a:t>
            </a:r>
            <a:endParaRPr lang="en-US" sz="800" dirty="0">
              <a:solidFill>
                <a:schemeClr val="accent1"/>
              </a:solidFill>
            </a:endParaRPr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97F5D470-7002-CE41-8C05-25C15B6BEC01}"/>
              </a:ext>
            </a:extLst>
          </p:cNvPr>
          <p:cNvSpPr/>
          <p:nvPr/>
        </p:nvSpPr>
        <p:spPr>
          <a:xfrm>
            <a:off x="431800" y="5361812"/>
            <a:ext cx="111078" cy="111078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25A34C2C-827B-3D4B-A61D-FA4099C8E6D1}"/>
              </a:ext>
            </a:extLst>
          </p:cNvPr>
          <p:cNvSpPr txBox="1"/>
          <p:nvPr/>
        </p:nvSpPr>
        <p:spPr>
          <a:xfrm>
            <a:off x="749300" y="5481079"/>
            <a:ext cx="9302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Type 2 diabetes</a:t>
            </a:r>
            <a:endParaRPr lang="en-US" sz="800" dirty="0">
              <a:solidFill>
                <a:schemeClr val="accent1"/>
              </a:solidFill>
            </a:endParaRPr>
          </a:p>
        </p:txBody>
      </p:sp>
      <p:sp>
        <p:nvSpPr>
          <p:cNvPr id="112" name="Oval 111">
            <a:extLst>
              <a:ext uri="{FF2B5EF4-FFF2-40B4-BE49-F238E27FC236}">
                <a16:creationId xmlns:a16="http://schemas.microsoft.com/office/drawing/2014/main" id="{95034B5F-6D0A-FE4F-95D4-07B912BBCDB8}"/>
              </a:ext>
            </a:extLst>
          </p:cNvPr>
          <p:cNvSpPr/>
          <p:nvPr/>
        </p:nvSpPr>
        <p:spPr>
          <a:xfrm>
            <a:off x="669925" y="5533262"/>
            <a:ext cx="111078" cy="111078"/>
          </a:xfrm>
          <a:prstGeom prst="ellipse">
            <a:avLst/>
          </a:prstGeom>
          <a:noFill/>
          <a:ln w="12700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78ED5D83-C9B4-8044-88C2-2A33CC5C4A0D}"/>
              </a:ext>
            </a:extLst>
          </p:cNvPr>
          <p:cNvSpPr txBox="1"/>
          <p:nvPr/>
        </p:nvSpPr>
        <p:spPr>
          <a:xfrm>
            <a:off x="749300" y="5646179"/>
            <a:ext cx="127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Valvular heart disease</a:t>
            </a:r>
            <a:endParaRPr lang="en-US" sz="800" dirty="0">
              <a:solidFill>
                <a:schemeClr val="accent1"/>
              </a:solidFill>
            </a:endParaRPr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4307F6F6-06A9-4F4B-A9A5-D78281228027}"/>
              </a:ext>
            </a:extLst>
          </p:cNvPr>
          <p:cNvSpPr/>
          <p:nvPr/>
        </p:nvSpPr>
        <p:spPr>
          <a:xfrm>
            <a:off x="669925" y="5698362"/>
            <a:ext cx="111078" cy="111078"/>
          </a:xfrm>
          <a:prstGeom prst="ellipse">
            <a:avLst/>
          </a:prstGeom>
          <a:noFill/>
          <a:ln w="12700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1665D0B0-6D37-6D48-AC1F-93673BD32389}"/>
              </a:ext>
            </a:extLst>
          </p:cNvPr>
          <p:cNvSpPr txBox="1"/>
          <p:nvPr/>
        </p:nvSpPr>
        <p:spPr>
          <a:xfrm>
            <a:off x="1936749" y="5481079"/>
            <a:ext cx="15906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Blood pressure / hypertension</a:t>
            </a:r>
            <a:endParaRPr lang="en-US" sz="800" dirty="0">
              <a:solidFill>
                <a:schemeClr val="accent1"/>
              </a:solidFill>
            </a:endParaRPr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34B20795-F056-824F-97F9-C863176DA969}"/>
              </a:ext>
            </a:extLst>
          </p:cNvPr>
          <p:cNvSpPr/>
          <p:nvPr/>
        </p:nvSpPr>
        <p:spPr>
          <a:xfrm>
            <a:off x="1857375" y="5533262"/>
            <a:ext cx="111078" cy="111078"/>
          </a:xfrm>
          <a:prstGeom prst="ellipse">
            <a:avLst/>
          </a:prstGeom>
          <a:noFill/>
          <a:ln w="12700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032ACE69-4052-7742-A95E-CACFDFC8C8E0}"/>
              </a:ext>
            </a:extLst>
          </p:cNvPr>
          <p:cNvSpPr txBox="1"/>
          <p:nvPr/>
        </p:nvSpPr>
        <p:spPr>
          <a:xfrm>
            <a:off x="2184400" y="5646179"/>
            <a:ext cx="89852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Dyslipidemia</a:t>
            </a:r>
            <a:endParaRPr lang="en-US" sz="800" dirty="0">
              <a:solidFill>
                <a:schemeClr val="accent1"/>
              </a:solidFill>
            </a:endParaRPr>
          </a:p>
        </p:txBody>
      </p:sp>
      <p:sp>
        <p:nvSpPr>
          <p:cNvPr id="118" name="Oval 117">
            <a:extLst>
              <a:ext uri="{FF2B5EF4-FFF2-40B4-BE49-F238E27FC236}">
                <a16:creationId xmlns:a16="http://schemas.microsoft.com/office/drawing/2014/main" id="{F969DC2E-3D42-124F-BBD9-14E55ADF7259}"/>
              </a:ext>
            </a:extLst>
          </p:cNvPr>
          <p:cNvSpPr/>
          <p:nvPr/>
        </p:nvSpPr>
        <p:spPr>
          <a:xfrm>
            <a:off x="2105025" y="5698362"/>
            <a:ext cx="111078" cy="111078"/>
          </a:xfrm>
          <a:prstGeom prst="ellipse">
            <a:avLst/>
          </a:prstGeom>
          <a:noFill/>
          <a:ln w="12700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45BD64D1-FE53-1449-9CF8-52146354AB19}"/>
              </a:ext>
            </a:extLst>
          </p:cNvPr>
          <p:cNvSpPr txBox="1"/>
          <p:nvPr/>
        </p:nvSpPr>
        <p:spPr>
          <a:xfrm>
            <a:off x="3759200" y="5481079"/>
            <a:ext cx="103505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Potassium control</a:t>
            </a:r>
            <a:endParaRPr lang="en-US" sz="800" dirty="0">
              <a:solidFill>
                <a:schemeClr val="accent1"/>
              </a:solidFill>
            </a:endParaRPr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39F6D82F-9723-DE4D-ADE3-BCCF47DDC915}"/>
              </a:ext>
            </a:extLst>
          </p:cNvPr>
          <p:cNvSpPr/>
          <p:nvPr/>
        </p:nvSpPr>
        <p:spPr>
          <a:xfrm>
            <a:off x="3679825" y="5533262"/>
            <a:ext cx="111078" cy="111078"/>
          </a:xfrm>
          <a:prstGeom prst="ellipse">
            <a:avLst/>
          </a:prstGeom>
          <a:noFill/>
          <a:ln w="12700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8643CD3D-8D96-2B46-A4B5-6BD436F0CAD7}"/>
              </a:ext>
            </a:extLst>
          </p:cNvPr>
          <p:cNvSpPr txBox="1"/>
          <p:nvPr/>
        </p:nvSpPr>
        <p:spPr>
          <a:xfrm>
            <a:off x="5137149" y="5481079"/>
            <a:ext cx="15906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Ischemic heart disease</a:t>
            </a:r>
            <a:endParaRPr lang="en-US" sz="800" dirty="0">
              <a:solidFill>
                <a:schemeClr val="accent1"/>
              </a:solidFill>
            </a:endParaRPr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5ADA0EC8-BE1D-CC4F-B2A6-9D360D6A8EE5}"/>
              </a:ext>
            </a:extLst>
          </p:cNvPr>
          <p:cNvSpPr/>
          <p:nvPr/>
        </p:nvSpPr>
        <p:spPr>
          <a:xfrm>
            <a:off x="5057775" y="5533262"/>
            <a:ext cx="111078" cy="111078"/>
          </a:xfrm>
          <a:prstGeom prst="ellipse">
            <a:avLst/>
          </a:prstGeom>
          <a:noFill/>
          <a:ln w="12700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DF4885CA-3C42-1949-A5BB-1B05B654EF56}"/>
              </a:ext>
            </a:extLst>
          </p:cNvPr>
          <p:cNvSpPr txBox="1"/>
          <p:nvPr/>
        </p:nvSpPr>
        <p:spPr>
          <a:xfrm>
            <a:off x="3251200" y="5646179"/>
            <a:ext cx="123194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Atrial fibrillation/flutter</a:t>
            </a:r>
            <a:endParaRPr lang="en-US" sz="800" dirty="0">
              <a:solidFill>
                <a:schemeClr val="accent1"/>
              </a:solidFill>
            </a:endParaRPr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460E1D73-0416-3042-9E7E-AD9586B039DC}"/>
              </a:ext>
            </a:extLst>
          </p:cNvPr>
          <p:cNvSpPr/>
          <p:nvPr/>
        </p:nvSpPr>
        <p:spPr>
          <a:xfrm>
            <a:off x="3171825" y="5698362"/>
            <a:ext cx="111078" cy="111078"/>
          </a:xfrm>
          <a:prstGeom prst="ellipse">
            <a:avLst/>
          </a:prstGeom>
          <a:noFill/>
          <a:ln w="12700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3B059F6C-8CE4-7A4A-B943-6DC0F1DA6DF6}"/>
              </a:ext>
            </a:extLst>
          </p:cNvPr>
          <p:cNvSpPr txBox="1"/>
          <p:nvPr/>
        </p:nvSpPr>
        <p:spPr>
          <a:xfrm>
            <a:off x="4683125" y="5646179"/>
            <a:ext cx="13175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Chronic kidney disease</a:t>
            </a:r>
            <a:endParaRPr lang="en-US" sz="800" dirty="0">
              <a:solidFill>
                <a:schemeClr val="accent1"/>
              </a:solidFill>
            </a:endParaRPr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5AFEB716-344D-4846-980D-A07FF2C3D8FB}"/>
              </a:ext>
            </a:extLst>
          </p:cNvPr>
          <p:cNvSpPr/>
          <p:nvPr/>
        </p:nvSpPr>
        <p:spPr>
          <a:xfrm>
            <a:off x="4603750" y="5698362"/>
            <a:ext cx="111078" cy="111078"/>
          </a:xfrm>
          <a:prstGeom prst="ellipse">
            <a:avLst/>
          </a:prstGeom>
          <a:noFill/>
          <a:ln w="12700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636D2708-D597-1A46-B73D-55A4589AD637}"/>
              </a:ext>
            </a:extLst>
          </p:cNvPr>
          <p:cNvSpPr txBox="1"/>
          <p:nvPr/>
        </p:nvSpPr>
        <p:spPr>
          <a:xfrm>
            <a:off x="6159500" y="5646179"/>
            <a:ext cx="89852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Iron deficiency</a:t>
            </a:r>
            <a:endParaRPr lang="en-US" sz="800" dirty="0">
              <a:solidFill>
                <a:schemeClr val="accent1"/>
              </a:solidFill>
            </a:endParaRPr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53527251-FFCC-4A4E-B39D-0D48875572DC}"/>
              </a:ext>
            </a:extLst>
          </p:cNvPr>
          <p:cNvSpPr/>
          <p:nvPr/>
        </p:nvSpPr>
        <p:spPr>
          <a:xfrm>
            <a:off x="6080125" y="5698362"/>
            <a:ext cx="111078" cy="111078"/>
          </a:xfrm>
          <a:prstGeom prst="ellipse">
            <a:avLst/>
          </a:prstGeom>
          <a:noFill/>
          <a:ln w="12700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6687F038-0BB3-1C4D-B44C-829BFFB0CD19}"/>
              </a:ext>
            </a:extLst>
          </p:cNvPr>
          <p:cNvSpPr txBox="1"/>
          <p:nvPr/>
        </p:nvSpPr>
        <p:spPr>
          <a:xfrm>
            <a:off x="342899" y="5876028"/>
            <a:ext cx="681672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solidFill>
                  <a:schemeClr val="accent1"/>
                </a:solidFill>
              </a:rPr>
              <a:t>Are the following classes of medication prescribed as indicated? When prescribing, carefully consider drug interactions (e.g., NSAIDs), contraindications, and titration schedules. If ‘No’ is selected, ensure a treatment plan is in place, including titration schedules as needed.</a:t>
            </a:r>
            <a:endParaRPr lang="en-US" sz="900" dirty="0">
              <a:solidFill>
                <a:schemeClr val="accent1"/>
              </a:solidFill>
            </a:endParaRP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6BD7B940-0E0E-D540-8E56-32C3C71B517A}"/>
              </a:ext>
            </a:extLst>
          </p:cNvPr>
          <p:cNvSpPr txBox="1"/>
          <p:nvPr/>
        </p:nvSpPr>
        <p:spPr>
          <a:xfrm>
            <a:off x="342900" y="6322454"/>
            <a:ext cx="154935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err="1"/>
              <a:t>RAASi</a:t>
            </a:r>
            <a:r>
              <a:rPr lang="en-US" sz="800" b="1" dirty="0"/>
              <a:t> (ARNI/</a:t>
            </a:r>
            <a:r>
              <a:rPr lang="en-US" sz="800" b="1" dirty="0" err="1"/>
              <a:t>ACEi</a:t>
            </a:r>
            <a:r>
              <a:rPr lang="en-US" sz="800" b="1" dirty="0"/>
              <a:t> or ARB)</a:t>
            </a:r>
            <a:r>
              <a:rPr lang="en-US" sz="800" b="1" baseline="30000" dirty="0"/>
              <a:t>a</a:t>
            </a:r>
            <a:r>
              <a:rPr lang="en-US" sz="800" b="1" dirty="0"/>
              <a:t> </a:t>
            </a:r>
            <a:endParaRPr lang="en-US" sz="800" b="1" dirty="0">
              <a:solidFill>
                <a:schemeClr val="accent1"/>
              </a:solidFill>
            </a:endParaRP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F2319E6B-425A-774F-92D6-FE6F26194362}"/>
              </a:ext>
            </a:extLst>
          </p:cNvPr>
          <p:cNvSpPr txBox="1"/>
          <p:nvPr/>
        </p:nvSpPr>
        <p:spPr>
          <a:xfrm>
            <a:off x="1971675" y="6322454"/>
            <a:ext cx="36512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accent1"/>
                </a:solidFill>
              </a:rPr>
              <a:t>Yes</a:t>
            </a: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DA8A0148-62D6-4040-B8F9-02D5552EA9EA}"/>
              </a:ext>
            </a:extLst>
          </p:cNvPr>
          <p:cNvSpPr/>
          <p:nvPr/>
        </p:nvSpPr>
        <p:spPr>
          <a:xfrm>
            <a:off x="1908175" y="6374637"/>
            <a:ext cx="111078" cy="111078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D5293083-5D03-EC40-88E5-50850C8DCF00}"/>
              </a:ext>
            </a:extLst>
          </p:cNvPr>
          <p:cNvSpPr txBox="1"/>
          <p:nvPr/>
        </p:nvSpPr>
        <p:spPr>
          <a:xfrm>
            <a:off x="2374900" y="6322454"/>
            <a:ext cx="36512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accent1"/>
                </a:solidFill>
              </a:rPr>
              <a:t>No</a:t>
            </a:r>
          </a:p>
        </p:txBody>
      </p:sp>
      <p:sp>
        <p:nvSpPr>
          <p:cNvPr id="135" name="Oval 134">
            <a:extLst>
              <a:ext uri="{FF2B5EF4-FFF2-40B4-BE49-F238E27FC236}">
                <a16:creationId xmlns:a16="http://schemas.microsoft.com/office/drawing/2014/main" id="{9CF073B7-B58E-8B49-9A55-46E2FABA7899}"/>
              </a:ext>
            </a:extLst>
          </p:cNvPr>
          <p:cNvSpPr/>
          <p:nvPr/>
        </p:nvSpPr>
        <p:spPr>
          <a:xfrm>
            <a:off x="2311400" y="6374637"/>
            <a:ext cx="111078" cy="111078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706360CC-0D24-B045-941C-B5DC3341FD3E}"/>
              </a:ext>
            </a:extLst>
          </p:cNvPr>
          <p:cNvSpPr txBox="1"/>
          <p:nvPr/>
        </p:nvSpPr>
        <p:spPr>
          <a:xfrm>
            <a:off x="3054350" y="6322454"/>
            <a:ext cx="74925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800" b="1" dirty="0"/>
              <a:t>β </a:t>
            </a:r>
            <a:r>
              <a:rPr lang="en-US" sz="800" b="1" dirty="0" err="1"/>
              <a:t>blockers</a:t>
            </a:r>
            <a:r>
              <a:rPr lang="en-US" sz="800" b="1" baseline="30000" dirty="0" err="1"/>
              <a:t>a</a:t>
            </a:r>
            <a:r>
              <a:rPr lang="en-US" sz="800" b="1" dirty="0"/>
              <a:t> </a:t>
            </a:r>
            <a:endParaRPr lang="en-US" sz="800" b="1" dirty="0">
              <a:solidFill>
                <a:schemeClr val="accent1"/>
              </a:solidFill>
            </a:endParaRP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FC381C31-E739-DA46-ABED-F8E04DA1A9E9}"/>
              </a:ext>
            </a:extLst>
          </p:cNvPr>
          <p:cNvSpPr txBox="1"/>
          <p:nvPr/>
        </p:nvSpPr>
        <p:spPr>
          <a:xfrm>
            <a:off x="3883025" y="6322454"/>
            <a:ext cx="36512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accent1"/>
                </a:solidFill>
              </a:rPr>
              <a:t>Yes</a:t>
            </a:r>
          </a:p>
        </p:txBody>
      </p:sp>
      <p:sp>
        <p:nvSpPr>
          <p:cNvPr id="138" name="Oval 137">
            <a:extLst>
              <a:ext uri="{FF2B5EF4-FFF2-40B4-BE49-F238E27FC236}">
                <a16:creationId xmlns:a16="http://schemas.microsoft.com/office/drawing/2014/main" id="{5053F151-FC3A-7B4A-8C67-72AB8ED7541C}"/>
              </a:ext>
            </a:extLst>
          </p:cNvPr>
          <p:cNvSpPr/>
          <p:nvPr/>
        </p:nvSpPr>
        <p:spPr>
          <a:xfrm>
            <a:off x="3819525" y="6374637"/>
            <a:ext cx="111078" cy="111078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28813494-2505-464E-B21F-665E376DD1C1}"/>
              </a:ext>
            </a:extLst>
          </p:cNvPr>
          <p:cNvSpPr txBox="1"/>
          <p:nvPr/>
        </p:nvSpPr>
        <p:spPr>
          <a:xfrm>
            <a:off x="4286250" y="6322454"/>
            <a:ext cx="36512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accent1"/>
                </a:solidFill>
              </a:rPr>
              <a:t>No</a:t>
            </a:r>
          </a:p>
        </p:txBody>
      </p:sp>
      <p:sp>
        <p:nvSpPr>
          <p:cNvPr id="140" name="Oval 139">
            <a:extLst>
              <a:ext uri="{FF2B5EF4-FFF2-40B4-BE49-F238E27FC236}">
                <a16:creationId xmlns:a16="http://schemas.microsoft.com/office/drawing/2014/main" id="{EC9173F4-BC73-CB4F-9802-EB221BB8ECCA}"/>
              </a:ext>
            </a:extLst>
          </p:cNvPr>
          <p:cNvSpPr/>
          <p:nvPr/>
        </p:nvSpPr>
        <p:spPr>
          <a:xfrm>
            <a:off x="4222750" y="6374637"/>
            <a:ext cx="111078" cy="111078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1C6F1878-38DA-394D-BFE6-3F2D416FDE76}"/>
              </a:ext>
            </a:extLst>
          </p:cNvPr>
          <p:cNvSpPr txBox="1"/>
          <p:nvPr/>
        </p:nvSpPr>
        <p:spPr>
          <a:xfrm>
            <a:off x="4899024" y="6322454"/>
            <a:ext cx="45397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b="1" dirty="0" err="1"/>
              <a:t>MRA</a:t>
            </a:r>
            <a:r>
              <a:rPr lang="en-GB" sz="800" b="1" baseline="30000" dirty="0" err="1"/>
              <a:t>a</a:t>
            </a:r>
            <a:endParaRPr lang="en-US" sz="800" b="1" baseline="30000" dirty="0">
              <a:solidFill>
                <a:schemeClr val="accent1"/>
              </a:solidFill>
            </a:endParaRP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1735E160-B98C-A149-8028-44AADD355F8A}"/>
              </a:ext>
            </a:extLst>
          </p:cNvPr>
          <p:cNvSpPr txBox="1"/>
          <p:nvPr/>
        </p:nvSpPr>
        <p:spPr>
          <a:xfrm>
            <a:off x="5432425" y="6322454"/>
            <a:ext cx="36512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accent1"/>
                </a:solidFill>
              </a:rPr>
              <a:t>Yes</a:t>
            </a:r>
          </a:p>
        </p:txBody>
      </p:sp>
      <p:sp>
        <p:nvSpPr>
          <p:cNvPr id="143" name="Oval 142">
            <a:extLst>
              <a:ext uri="{FF2B5EF4-FFF2-40B4-BE49-F238E27FC236}">
                <a16:creationId xmlns:a16="http://schemas.microsoft.com/office/drawing/2014/main" id="{65612CD1-32EE-714D-943D-398F1C47267B}"/>
              </a:ext>
            </a:extLst>
          </p:cNvPr>
          <p:cNvSpPr/>
          <p:nvPr/>
        </p:nvSpPr>
        <p:spPr>
          <a:xfrm>
            <a:off x="5368925" y="6374637"/>
            <a:ext cx="111078" cy="111078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E0BC7754-D6EE-264B-B6A1-5DB3909A65BC}"/>
              </a:ext>
            </a:extLst>
          </p:cNvPr>
          <p:cNvSpPr txBox="1"/>
          <p:nvPr/>
        </p:nvSpPr>
        <p:spPr>
          <a:xfrm>
            <a:off x="5835650" y="6322454"/>
            <a:ext cx="36512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accent1"/>
                </a:solidFill>
              </a:rPr>
              <a:t>No</a:t>
            </a:r>
          </a:p>
        </p:txBody>
      </p:sp>
      <p:sp>
        <p:nvSpPr>
          <p:cNvPr id="145" name="Oval 144">
            <a:extLst>
              <a:ext uri="{FF2B5EF4-FFF2-40B4-BE49-F238E27FC236}">
                <a16:creationId xmlns:a16="http://schemas.microsoft.com/office/drawing/2014/main" id="{C575696B-E4CF-5745-AA54-222C121C6C13}"/>
              </a:ext>
            </a:extLst>
          </p:cNvPr>
          <p:cNvSpPr/>
          <p:nvPr/>
        </p:nvSpPr>
        <p:spPr>
          <a:xfrm>
            <a:off x="5772150" y="6374637"/>
            <a:ext cx="111078" cy="111078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76A5AB8E-BFC9-8B4D-A167-DA50F98520D3}"/>
              </a:ext>
            </a:extLst>
          </p:cNvPr>
          <p:cNvSpPr txBox="1"/>
          <p:nvPr/>
        </p:nvSpPr>
        <p:spPr>
          <a:xfrm>
            <a:off x="342900" y="6487554"/>
            <a:ext cx="154935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/>
              <a:t>SGLT2 inhibitors </a:t>
            </a:r>
            <a:endParaRPr lang="en-US" sz="800" b="1" dirty="0">
              <a:solidFill>
                <a:schemeClr val="accent1"/>
              </a:solidFill>
            </a:endParaRP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980611E2-13CA-BE43-9A96-55AE25E05E77}"/>
              </a:ext>
            </a:extLst>
          </p:cNvPr>
          <p:cNvSpPr txBox="1"/>
          <p:nvPr/>
        </p:nvSpPr>
        <p:spPr>
          <a:xfrm>
            <a:off x="1971675" y="6487554"/>
            <a:ext cx="36512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accent1"/>
                </a:solidFill>
              </a:rPr>
              <a:t>Yes</a:t>
            </a:r>
          </a:p>
        </p:txBody>
      </p:sp>
      <p:sp>
        <p:nvSpPr>
          <p:cNvPr id="148" name="Oval 147">
            <a:extLst>
              <a:ext uri="{FF2B5EF4-FFF2-40B4-BE49-F238E27FC236}">
                <a16:creationId xmlns:a16="http://schemas.microsoft.com/office/drawing/2014/main" id="{3393BFCF-24B6-BC4F-8579-1C170DE3BE0C}"/>
              </a:ext>
            </a:extLst>
          </p:cNvPr>
          <p:cNvSpPr/>
          <p:nvPr/>
        </p:nvSpPr>
        <p:spPr>
          <a:xfrm>
            <a:off x="1908175" y="6539737"/>
            <a:ext cx="111078" cy="111078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9F2FBCC5-471B-DB47-8C23-D8A520E4BFD4}"/>
              </a:ext>
            </a:extLst>
          </p:cNvPr>
          <p:cNvSpPr txBox="1"/>
          <p:nvPr/>
        </p:nvSpPr>
        <p:spPr>
          <a:xfrm>
            <a:off x="2374900" y="6487554"/>
            <a:ext cx="36512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accent1"/>
                </a:solidFill>
              </a:rPr>
              <a:t>No</a:t>
            </a:r>
          </a:p>
        </p:txBody>
      </p:sp>
      <p:sp>
        <p:nvSpPr>
          <p:cNvPr id="150" name="Oval 149">
            <a:extLst>
              <a:ext uri="{FF2B5EF4-FFF2-40B4-BE49-F238E27FC236}">
                <a16:creationId xmlns:a16="http://schemas.microsoft.com/office/drawing/2014/main" id="{BA56A799-B248-854E-BF61-4D8EC4EC8FC8}"/>
              </a:ext>
            </a:extLst>
          </p:cNvPr>
          <p:cNvSpPr/>
          <p:nvPr/>
        </p:nvSpPr>
        <p:spPr>
          <a:xfrm>
            <a:off x="2311400" y="6539737"/>
            <a:ext cx="111078" cy="111078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169932A7-FCFE-334D-984E-6D3D54275783}"/>
              </a:ext>
            </a:extLst>
          </p:cNvPr>
          <p:cNvSpPr txBox="1"/>
          <p:nvPr/>
        </p:nvSpPr>
        <p:spPr>
          <a:xfrm>
            <a:off x="3057525" y="6487554"/>
            <a:ext cx="74925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err="1"/>
              <a:t>Diuretics</a:t>
            </a:r>
            <a:r>
              <a:rPr lang="en-US" sz="800" b="1" baseline="30000" dirty="0" err="1"/>
              <a:t>a</a:t>
            </a:r>
            <a:r>
              <a:rPr lang="en-US" sz="800" b="1" dirty="0"/>
              <a:t> </a:t>
            </a:r>
            <a:endParaRPr lang="en-US" sz="800" b="1" dirty="0">
              <a:solidFill>
                <a:schemeClr val="accent1"/>
              </a:solidFill>
            </a:endParaRPr>
          </a:p>
        </p:txBody>
      </p: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7F1D620F-E003-B442-B4C7-B0FB0224433D}"/>
              </a:ext>
            </a:extLst>
          </p:cNvPr>
          <p:cNvGrpSpPr/>
          <p:nvPr/>
        </p:nvGrpSpPr>
        <p:grpSpPr>
          <a:xfrm>
            <a:off x="3819525" y="6487554"/>
            <a:ext cx="831851" cy="215444"/>
            <a:chOff x="3822700" y="6409920"/>
            <a:chExt cx="831851" cy="215444"/>
          </a:xfrm>
        </p:grpSpPr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C2469CC2-2B56-3645-B20E-EA68DB043DD6}"/>
                </a:ext>
              </a:extLst>
            </p:cNvPr>
            <p:cNvSpPr txBox="1"/>
            <p:nvPr/>
          </p:nvSpPr>
          <p:spPr>
            <a:xfrm>
              <a:off x="3886200" y="6409920"/>
              <a:ext cx="36512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solidFill>
                    <a:schemeClr val="accent1"/>
                  </a:solidFill>
                </a:rPr>
                <a:t>Yes</a:t>
              </a:r>
            </a:p>
          </p:txBody>
        </p:sp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A660A37F-B144-D24A-9609-7F14F4219606}"/>
                </a:ext>
              </a:extLst>
            </p:cNvPr>
            <p:cNvSpPr/>
            <p:nvPr/>
          </p:nvSpPr>
          <p:spPr>
            <a:xfrm>
              <a:off x="3822700" y="6462103"/>
              <a:ext cx="111078" cy="111078"/>
            </a:xfrm>
            <a:prstGeom prst="ellipse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A930543C-9A66-6D44-A684-1E4D64121537}"/>
                </a:ext>
              </a:extLst>
            </p:cNvPr>
            <p:cNvSpPr txBox="1"/>
            <p:nvPr/>
          </p:nvSpPr>
          <p:spPr>
            <a:xfrm>
              <a:off x="4289425" y="6409920"/>
              <a:ext cx="36512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>
                  <a:solidFill>
                    <a:schemeClr val="accent1"/>
                  </a:solidFill>
                </a:rPr>
                <a:t>No</a:t>
              </a:r>
            </a:p>
          </p:txBody>
        </p:sp>
        <p:sp>
          <p:nvSpPr>
            <p:cNvPr id="157" name="Oval 156">
              <a:extLst>
                <a:ext uri="{FF2B5EF4-FFF2-40B4-BE49-F238E27FC236}">
                  <a16:creationId xmlns:a16="http://schemas.microsoft.com/office/drawing/2014/main" id="{C9E5573F-4D50-9E4F-B274-8E7EF9E44E2D}"/>
                </a:ext>
              </a:extLst>
            </p:cNvPr>
            <p:cNvSpPr/>
            <p:nvPr/>
          </p:nvSpPr>
          <p:spPr>
            <a:xfrm>
              <a:off x="4225925" y="6462103"/>
              <a:ext cx="111078" cy="111078"/>
            </a:xfrm>
            <a:prstGeom prst="ellipse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9" name="TextBox 158">
            <a:extLst>
              <a:ext uri="{FF2B5EF4-FFF2-40B4-BE49-F238E27FC236}">
                <a16:creationId xmlns:a16="http://schemas.microsoft.com/office/drawing/2014/main" id="{73FC70FB-CFEA-464D-A696-851116212E2B}"/>
              </a:ext>
            </a:extLst>
          </p:cNvPr>
          <p:cNvSpPr txBox="1"/>
          <p:nvPr/>
        </p:nvSpPr>
        <p:spPr>
          <a:xfrm>
            <a:off x="3225752" y="6653432"/>
            <a:ext cx="89852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accent1"/>
                </a:solidFill>
              </a:rPr>
              <a:t>Loop diuretics</a:t>
            </a:r>
          </a:p>
        </p:txBody>
      </p:sp>
      <p:sp>
        <p:nvSpPr>
          <p:cNvPr id="160" name="Oval 159">
            <a:extLst>
              <a:ext uri="{FF2B5EF4-FFF2-40B4-BE49-F238E27FC236}">
                <a16:creationId xmlns:a16="http://schemas.microsoft.com/office/drawing/2014/main" id="{E53A81FF-33C9-344C-847C-FC00ED215A07}"/>
              </a:ext>
            </a:extLst>
          </p:cNvPr>
          <p:cNvSpPr/>
          <p:nvPr/>
        </p:nvSpPr>
        <p:spPr>
          <a:xfrm>
            <a:off x="3146377" y="6705615"/>
            <a:ext cx="111078" cy="111078"/>
          </a:xfrm>
          <a:prstGeom prst="ellipse">
            <a:avLst/>
          </a:prstGeom>
          <a:noFill/>
          <a:ln w="12700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ED2B3DC6-375D-7C42-901D-D62E2E207899}"/>
              </a:ext>
            </a:extLst>
          </p:cNvPr>
          <p:cNvSpPr txBox="1"/>
          <p:nvPr/>
        </p:nvSpPr>
        <p:spPr>
          <a:xfrm>
            <a:off x="4229052" y="6653432"/>
            <a:ext cx="89852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accent1"/>
                </a:solidFill>
              </a:rPr>
              <a:t>Thiazides</a:t>
            </a:r>
          </a:p>
        </p:txBody>
      </p:sp>
      <p:sp>
        <p:nvSpPr>
          <p:cNvPr id="162" name="Oval 161">
            <a:extLst>
              <a:ext uri="{FF2B5EF4-FFF2-40B4-BE49-F238E27FC236}">
                <a16:creationId xmlns:a16="http://schemas.microsoft.com/office/drawing/2014/main" id="{203F9440-9B62-5741-86D6-57FB214EB6A1}"/>
              </a:ext>
            </a:extLst>
          </p:cNvPr>
          <p:cNvSpPr/>
          <p:nvPr/>
        </p:nvSpPr>
        <p:spPr>
          <a:xfrm>
            <a:off x="4149677" y="6705615"/>
            <a:ext cx="111078" cy="111078"/>
          </a:xfrm>
          <a:prstGeom prst="ellipse">
            <a:avLst/>
          </a:prstGeom>
          <a:noFill/>
          <a:ln w="12700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462E9B91-D713-1342-A08B-F8DBD4C12383}"/>
              </a:ext>
            </a:extLst>
          </p:cNvPr>
          <p:cNvSpPr txBox="1"/>
          <p:nvPr/>
        </p:nvSpPr>
        <p:spPr>
          <a:xfrm>
            <a:off x="5070427" y="6653432"/>
            <a:ext cx="151134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accent1"/>
                </a:solidFill>
              </a:rPr>
              <a:t>Potassium-sparing diuretics </a:t>
            </a:r>
          </a:p>
        </p:txBody>
      </p:sp>
      <p:sp>
        <p:nvSpPr>
          <p:cNvPr id="164" name="Oval 163">
            <a:extLst>
              <a:ext uri="{FF2B5EF4-FFF2-40B4-BE49-F238E27FC236}">
                <a16:creationId xmlns:a16="http://schemas.microsoft.com/office/drawing/2014/main" id="{F0A41C33-74F7-C644-BE1B-9A619E229B79}"/>
              </a:ext>
            </a:extLst>
          </p:cNvPr>
          <p:cNvSpPr/>
          <p:nvPr/>
        </p:nvSpPr>
        <p:spPr>
          <a:xfrm>
            <a:off x="4991052" y="6705615"/>
            <a:ext cx="111078" cy="111078"/>
          </a:xfrm>
          <a:prstGeom prst="ellipse">
            <a:avLst/>
          </a:prstGeom>
          <a:noFill/>
          <a:ln w="12700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B502F66E-7B50-F148-B8FE-C507AFB02EEB}"/>
              </a:ext>
            </a:extLst>
          </p:cNvPr>
          <p:cNvSpPr txBox="1"/>
          <p:nvPr/>
        </p:nvSpPr>
        <p:spPr>
          <a:xfrm>
            <a:off x="342899" y="6886227"/>
            <a:ext cx="29495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/>
              <a:t>Device – ICD/CRT (-D/-P): </a:t>
            </a:r>
            <a:r>
              <a:rPr lang="en-US" sz="800" dirty="0"/>
              <a:t>Is device treatment indicated? </a:t>
            </a:r>
            <a:endParaRPr lang="en-US" sz="800" dirty="0">
              <a:solidFill>
                <a:schemeClr val="accent1"/>
              </a:solidFill>
            </a:endParaRP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C7E1858D-CDD3-5E48-9168-B50BC41F9E34}"/>
              </a:ext>
            </a:extLst>
          </p:cNvPr>
          <p:cNvSpPr txBox="1"/>
          <p:nvPr/>
        </p:nvSpPr>
        <p:spPr>
          <a:xfrm>
            <a:off x="3206750" y="6886227"/>
            <a:ext cx="36512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accent1"/>
                </a:solidFill>
              </a:rPr>
              <a:t>Yes</a:t>
            </a:r>
          </a:p>
        </p:txBody>
      </p:sp>
      <p:sp>
        <p:nvSpPr>
          <p:cNvPr id="167" name="Oval 166">
            <a:extLst>
              <a:ext uri="{FF2B5EF4-FFF2-40B4-BE49-F238E27FC236}">
                <a16:creationId xmlns:a16="http://schemas.microsoft.com/office/drawing/2014/main" id="{C3E8D155-3E29-1741-987C-0C4CA56861D0}"/>
              </a:ext>
            </a:extLst>
          </p:cNvPr>
          <p:cNvSpPr/>
          <p:nvPr/>
        </p:nvSpPr>
        <p:spPr>
          <a:xfrm>
            <a:off x="3143250" y="6938410"/>
            <a:ext cx="111078" cy="111078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134AAC03-CE86-B843-AB4C-5FE1A9F25CF0}"/>
              </a:ext>
            </a:extLst>
          </p:cNvPr>
          <p:cNvSpPr txBox="1"/>
          <p:nvPr/>
        </p:nvSpPr>
        <p:spPr>
          <a:xfrm>
            <a:off x="3609975" y="6886227"/>
            <a:ext cx="36512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accent1"/>
                </a:solidFill>
              </a:rPr>
              <a:t>No</a:t>
            </a:r>
          </a:p>
        </p:txBody>
      </p:sp>
      <p:sp>
        <p:nvSpPr>
          <p:cNvPr id="169" name="Oval 168">
            <a:extLst>
              <a:ext uri="{FF2B5EF4-FFF2-40B4-BE49-F238E27FC236}">
                <a16:creationId xmlns:a16="http://schemas.microsoft.com/office/drawing/2014/main" id="{81082236-9C88-D145-8BFB-7C8A12BF3EE2}"/>
              </a:ext>
            </a:extLst>
          </p:cNvPr>
          <p:cNvSpPr/>
          <p:nvPr/>
        </p:nvSpPr>
        <p:spPr>
          <a:xfrm>
            <a:off x="3546475" y="6938410"/>
            <a:ext cx="111078" cy="111078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A0D8291E-81CE-2A41-9FBF-7E485E59909F}"/>
              </a:ext>
            </a:extLst>
          </p:cNvPr>
          <p:cNvSpPr txBox="1"/>
          <p:nvPr/>
        </p:nvSpPr>
        <p:spPr>
          <a:xfrm>
            <a:off x="342899" y="7048152"/>
            <a:ext cx="29495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If 'Yes', is a treatment plan in place?</a:t>
            </a:r>
            <a:endParaRPr lang="en-US" sz="800" dirty="0">
              <a:solidFill>
                <a:schemeClr val="accent1"/>
              </a:solidFill>
            </a:endParaRP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AC74563B-3C38-0E45-BB93-F7162B35018B}"/>
              </a:ext>
            </a:extLst>
          </p:cNvPr>
          <p:cNvSpPr txBox="1"/>
          <p:nvPr/>
        </p:nvSpPr>
        <p:spPr>
          <a:xfrm>
            <a:off x="3206750" y="7048152"/>
            <a:ext cx="36512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accent1"/>
                </a:solidFill>
              </a:rPr>
              <a:t>Yes</a:t>
            </a:r>
          </a:p>
        </p:txBody>
      </p:sp>
      <p:sp>
        <p:nvSpPr>
          <p:cNvPr id="172" name="Oval 171">
            <a:extLst>
              <a:ext uri="{FF2B5EF4-FFF2-40B4-BE49-F238E27FC236}">
                <a16:creationId xmlns:a16="http://schemas.microsoft.com/office/drawing/2014/main" id="{BE69A070-7980-F147-86CC-013CA37E24C8}"/>
              </a:ext>
            </a:extLst>
          </p:cNvPr>
          <p:cNvSpPr/>
          <p:nvPr/>
        </p:nvSpPr>
        <p:spPr>
          <a:xfrm>
            <a:off x="3143250" y="7100335"/>
            <a:ext cx="111078" cy="111078"/>
          </a:xfrm>
          <a:prstGeom prst="ellipse">
            <a:avLst/>
          </a:prstGeom>
          <a:noFill/>
          <a:ln w="12700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87778A68-ACE1-9D42-A981-97E37E97881E}"/>
              </a:ext>
            </a:extLst>
          </p:cNvPr>
          <p:cNvSpPr txBox="1"/>
          <p:nvPr/>
        </p:nvSpPr>
        <p:spPr>
          <a:xfrm>
            <a:off x="3609975" y="7048152"/>
            <a:ext cx="36512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accent1"/>
                </a:solidFill>
              </a:rPr>
              <a:t>No</a:t>
            </a:r>
          </a:p>
        </p:txBody>
      </p:sp>
      <p:sp>
        <p:nvSpPr>
          <p:cNvPr id="174" name="Oval 173">
            <a:extLst>
              <a:ext uri="{FF2B5EF4-FFF2-40B4-BE49-F238E27FC236}">
                <a16:creationId xmlns:a16="http://schemas.microsoft.com/office/drawing/2014/main" id="{3A354946-DD5F-9547-887A-86C624BED339}"/>
              </a:ext>
            </a:extLst>
          </p:cNvPr>
          <p:cNvSpPr/>
          <p:nvPr/>
        </p:nvSpPr>
        <p:spPr>
          <a:xfrm>
            <a:off x="3546475" y="7100335"/>
            <a:ext cx="111078" cy="111078"/>
          </a:xfrm>
          <a:prstGeom prst="ellipse">
            <a:avLst/>
          </a:prstGeom>
          <a:noFill/>
          <a:ln w="12700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5" name="Straight Connector 174">
            <a:extLst>
              <a:ext uri="{FF2B5EF4-FFF2-40B4-BE49-F238E27FC236}">
                <a16:creationId xmlns:a16="http://schemas.microsoft.com/office/drawing/2014/main" id="{B3A7B74A-AFBC-A64F-BF9A-4D57FF98FBBA}"/>
              </a:ext>
            </a:extLst>
          </p:cNvPr>
          <p:cNvCxnSpPr>
            <a:cxnSpLocks/>
          </p:cNvCxnSpPr>
          <p:nvPr/>
        </p:nvCxnSpPr>
        <p:spPr>
          <a:xfrm>
            <a:off x="1893797" y="7708871"/>
            <a:ext cx="0" cy="1090069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Straight Connector 176">
            <a:extLst>
              <a:ext uri="{FF2B5EF4-FFF2-40B4-BE49-F238E27FC236}">
                <a16:creationId xmlns:a16="http://schemas.microsoft.com/office/drawing/2014/main" id="{24A82C17-1D52-DA47-8E1A-A6CC44292F5D}"/>
              </a:ext>
            </a:extLst>
          </p:cNvPr>
          <p:cNvCxnSpPr>
            <a:cxnSpLocks/>
          </p:cNvCxnSpPr>
          <p:nvPr/>
        </p:nvCxnSpPr>
        <p:spPr>
          <a:xfrm>
            <a:off x="4775020" y="7708871"/>
            <a:ext cx="0" cy="1090069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9EDC1CAD-EE5C-7C42-BACC-2747268A92E7}"/>
              </a:ext>
            </a:extLst>
          </p:cNvPr>
          <p:cNvGrpSpPr/>
          <p:nvPr/>
        </p:nvGrpSpPr>
        <p:grpSpPr>
          <a:xfrm>
            <a:off x="0" y="7491631"/>
            <a:ext cx="342899" cy="120650"/>
            <a:chOff x="0" y="837943"/>
            <a:chExt cx="342899" cy="120650"/>
          </a:xfrm>
          <a:solidFill>
            <a:schemeClr val="accent2"/>
          </a:solidFill>
        </p:grpSpPr>
        <p:sp>
          <p:nvSpPr>
            <p:cNvPr id="179" name="Rounded Rectangle 178">
              <a:extLst>
                <a:ext uri="{FF2B5EF4-FFF2-40B4-BE49-F238E27FC236}">
                  <a16:creationId xmlns:a16="http://schemas.microsoft.com/office/drawing/2014/main" id="{5520D2E6-D72D-2948-B226-8681B3EBAC90}"/>
                </a:ext>
              </a:extLst>
            </p:cNvPr>
            <p:cNvSpPr/>
            <p:nvPr/>
          </p:nvSpPr>
          <p:spPr>
            <a:xfrm>
              <a:off x="0" y="837943"/>
              <a:ext cx="342899" cy="12065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0" name="Rectangle 179">
              <a:extLst>
                <a:ext uri="{FF2B5EF4-FFF2-40B4-BE49-F238E27FC236}">
                  <a16:creationId xmlns:a16="http://schemas.microsoft.com/office/drawing/2014/main" id="{2EEA7CFC-0456-CC4A-BBBC-C35B414A7DFB}"/>
                </a:ext>
              </a:extLst>
            </p:cNvPr>
            <p:cNvSpPr/>
            <p:nvPr/>
          </p:nvSpPr>
          <p:spPr>
            <a:xfrm>
              <a:off x="1" y="837943"/>
              <a:ext cx="209550" cy="1206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1" name="TextBox 180">
            <a:extLst>
              <a:ext uri="{FF2B5EF4-FFF2-40B4-BE49-F238E27FC236}">
                <a16:creationId xmlns:a16="http://schemas.microsoft.com/office/drawing/2014/main" id="{E512D258-0737-9345-A014-89A46E6373D5}"/>
              </a:ext>
            </a:extLst>
          </p:cNvPr>
          <p:cNvSpPr txBox="1"/>
          <p:nvPr/>
        </p:nvSpPr>
        <p:spPr>
          <a:xfrm>
            <a:off x="342900" y="7413457"/>
            <a:ext cx="59563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Further information</a:t>
            </a:r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A4BF5BEB-4DCD-1F44-B238-84636632B2B5}"/>
              </a:ext>
            </a:extLst>
          </p:cNvPr>
          <p:cNvSpPr txBox="1"/>
          <p:nvPr/>
        </p:nvSpPr>
        <p:spPr>
          <a:xfrm>
            <a:off x="244301" y="9735646"/>
            <a:ext cx="5883455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Provided </a:t>
            </a:r>
            <a:r>
              <a:rPr lang="en-US" sz="800"/>
              <a:t>as service to </a:t>
            </a:r>
            <a:r>
              <a:rPr lang="en-US" sz="800" dirty="0"/>
              <a:t>patients by AstraZeneca, Form is meant to be filled out by health care professionals.</a:t>
            </a:r>
          </a:p>
          <a:p>
            <a:endParaRPr lang="en-US" sz="700" dirty="0"/>
          </a:p>
          <a:p>
            <a:pPr>
              <a:spcBef>
                <a:spcPts val="300"/>
              </a:spcBef>
            </a:pPr>
            <a:r>
              <a:rPr lang="en-US" sz="700" dirty="0"/>
              <a:t>Veeva ID: PH -5998 , Expiration date: September 2021</a:t>
            </a: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66AD8417-3D07-0F43-85BE-7719B989A630}"/>
              </a:ext>
            </a:extLst>
          </p:cNvPr>
          <p:cNvSpPr txBox="1"/>
          <p:nvPr/>
        </p:nvSpPr>
        <p:spPr>
          <a:xfrm>
            <a:off x="342899" y="7671230"/>
            <a:ext cx="13886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/>
              <a:t>Smoking cessation </a:t>
            </a:r>
          </a:p>
          <a:p>
            <a:r>
              <a:rPr lang="en-US" sz="800" dirty="0"/>
              <a:t>Local ‘stop smoking’ services are free, friendly, and can improve chances of successfully quitting. </a:t>
            </a:r>
            <a:endParaRPr lang="en-US" sz="800" dirty="0">
              <a:solidFill>
                <a:schemeClr val="accent1"/>
              </a:solidFill>
            </a:endParaRP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E7AEC7A1-D710-6544-BC0B-106517D137F9}"/>
              </a:ext>
            </a:extLst>
          </p:cNvPr>
          <p:cNvSpPr txBox="1"/>
          <p:nvPr/>
        </p:nvSpPr>
        <p:spPr>
          <a:xfrm>
            <a:off x="2058209" y="7671230"/>
            <a:ext cx="25645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/>
              <a:t>Mental health | </a:t>
            </a:r>
            <a:r>
              <a:rPr lang="en-US" sz="800" dirty="0"/>
              <a:t>Living with heart failure can negatively impact metal health. Speaking with someone and finding support is important. ‘Heart Matters’ offers a route to finding advice and support. Joining cardiac rehabilitation programs locally can furthermore ease the return to everyday life.</a:t>
            </a:r>
            <a:endParaRPr lang="en-US" sz="800" dirty="0">
              <a:solidFill>
                <a:schemeClr val="accent1"/>
              </a:solidFill>
            </a:endParaRP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31F8F127-E752-6D42-866B-52CA5B61B7DB}"/>
              </a:ext>
            </a:extLst>
          </p:cNvPr>
          <p:cNvSpPr txBox="1"/>
          <p:nvPr/>
        </p:nvSpPr>
        <p:spPr>
          <a:xfrm>
            <a:off x="4944082" y="7671230"/>
            <a:ext cx="23393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For further information regarding discharge, refer to ‘2019 ACC Expert Consensus Decision Pathway on Risk Assessment, Management, and Clinical Trajectory of Patients Hospitalized with Heart Failure’, </a:t>
            </a:r>
            <a:r>
              <a:rPr lang="en-US" sz="800" dirty="0" err="1"/>
              <a:t>Hollenberg</a:t>
            </a:r>
            <a:r>
              <a:rPr lang="en-US" sz="800" dirty="0"/>
              <a:t> SM, et al. </a:t>
            </a:r>
            <a:r>
              <a:rPr lang="en-US" sz="800" i="1" dirty="0"/>
              <a:t>J Am Coll </a:t>
            </a:r>
            <a:r>
              <a:rPr lang="en-US" sz="800" i="1" dirty="0" err="1"/>
              <a:t>Cardiol</a:t>
            </a:r>
            <a:r>
              <a:rPr lang="en-US" sz="800" i="1" dirty="0"/>
              <a:t> </a:t>
            </a:r>
            <a:r>
              <a:rPr lang="en-US" sz="800" dirty="0"/>
              <a:t>2019;74:1966–2011. </a:t>
            </a:r>
            <a:endParaRPr lang="en-US" sz="800" dirty="0">
              <a:solidFill>
                <a:schemeClr val="accent1"/>
              </a:solidFill>
            </a:endParaRPr>
          </a:p>
        </p:txBody>
      </p:sp>
      <p:sp>
        <p:nvSpPr>
          <p:cNvPr id="186" name="Rounded Rectangle 185">
            <a:extLst>
              <a:ext uri="{FF2B5EF4-FFF2-40B4-BE49-F238E27FC236}">
                <a16:creationId xmlns:a16="http://schemas.microsoft.com/office/drawing/2014/main" id="{58D4B6E7-8655-1248-962B-C807D7DE202D}"/>
              </a:ext>
            </a:extLst>
          </p:cNvPr>
          <p:cNvSpPr/>
          <p:nvPr/>
        </p:nvSpPr>
        <p:spPr>
          <a:xfrm>
            <a:off x="431800" y="8529184"/>
            <a:ext cx="1082472" cy="232899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accent2"/>
                </a:solidFill>
              </a:rPr>
              <a:t>More information</a:t>
            </a:r>
          </a:p>
        </p:txBody>
      </p:sp>
      <p:sp>
        <p:nvSpPr>
          <p:cNvPr id="187" name="Rounded Rectangle 186">
            <a:extLst>
              <a:ext uri="{FF2B5EF4-FFF2-40B4-BE49-F238E27FC236}">
                <a16:creationId xmlns:a16="http://schemas.microsoft.com/office/drawing/2014/main" id="{6FC49409-8F4D-8F43-9D14-66365B164045}"/>
              </a:ext>
            </a:extLst>
          </p:cNvPr>
          <p:cNvSpPr/>
          <p:nvPr/>
        </p:nvSpPr>
        <p:spPr>
          <a:xfrm>
            <a:off x="3327400" y="8529184"/>
            <a:ext cx="1082472" cy="232899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accent2"/>
                </a:solidFill>
              </a:rPr>
              <a:t>More information</a:t>
            </a:r>
          </a:p>
        </p:txBody>
      </p:sp>
      <p:sp>
        <p:nvSpPr>
          <p:cNvPr id="188" name="Rounded Rectangle 187">
            <a:extLst>
              <a:ext uri="{FF2B5EF4-FFF2-40B4-BE49-F238E27FC236}">
                <a16:creationId xmlns:a16="http://schemas.microsoft.com/office/drawing/2014/main" id="{59D4C804-85E1-F942-BC2C-7F384605753B}"/>
              </a:ext>
            </a:extLst>
          </p:cNvPr>
          <p:cNvSpPr/>
          <p:nvPr/>
        </p:nvSpPr>
        <p:spPr>
          <a:xfrm>
            <a:off x="5036225" y="8529184"/>
            <a:ext cx="1082472" cy="232899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accent2"/>
                </a:solidFill>
              </a:rPr>
              <a:t>More information</a:t>
            </a:r>
          </a:p>
        </p:txBody>
      </p:sp>
      <p:sp>
        <p:nvSpPr>
          <p:cNvPr id="189" name="Rounded Rectangle 188">
            <a:extLst>
              <a:ext uri="{FF2B5EF4-FFF2-40B4-BE49-F238E27FC236}">
                <a16:creationId xmlns:a16="http://schemas.microsoft.com/office/drawing/2014/main" id="{AE76C8AC-F348-8A45-8FD8-27E798F8961A}"/>
              </a:ext>
            </a:extLst>
          </p:cNvPr>
          <p:cNvSpPr/>
          <p:nvPr/>
        </p:nvSpPr>
        <p:spPr>
          <a:xfrm>
            <a:off x="2150353" y="8529184"/>
            <a:ext cx="1082472" cy="232899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bg1"/>
                </a:solidFill>
              </a:rPr>
              <a:t>Subscribe</a:t>
            </a:r>
          </a:p>
        </p:txBody>
      </p: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B660DB96-0B03-5C49-ACFF-BD67BABA7DE1}"/>
              </a:ext>
            </a:extLst>
          </p:cNvPr>
          <p:cNvGrpSpPr/>
          <p:nvPr/>
        </p:nvGrpSpPr>
        <p:grpSpPr>
          <a:xfrm>
            <a:off x="0" y="9055399"/>
            <a:ext cx="342899" cy="120650"/>
            <a:chOff x="0" y="837943"/>
            <a:chExt cx="342899" cy="120650"/>
          </a:xfrm>
          <a:solidFill>
            <a:schemeClr val="accent2"/>
          </a:solidFill>
        </p:grpSpPr>
        <p:sp>
          <p:nvSpPr>
            <p:cNvPr id="191" name="Rounded Rectangle 190">
              <a:extLst>
                <a:ext uri="{FF2B5EF4-FFF2-40B4-BE49-F238E27FC236}">
                  <a16:creationId xmlns:a16="http://schemas.microsoft.com/office/drawing/2014/main" id="{2B96A92D-7854-DE40-A25E-FC7FE83D89F0}"/>
                </a:ext>
              </a:extLst>
            </p:cNvPr>
            <p:cNvSpPr/>
            <p:nvPr/>
          </p:nvSpPr>
          <p:spPr>
            <a:xfrm>
              <a:off x="0" y="837943"/>
              <a:ext cx="342899" cy="12065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2" name="Rectangle 191">
              <a:extLst>
                <a:ext uri="{FF2B5EF4-FFF2-40B4-BE49-F238E27FC236}">
                  <a16:creationId xmlns:a16="http://schemas.microsoft.com/office/drawing/2014/main" id="{D0AD05C1-29C3-0F48-ABD5-C6A9AE1110C2}"/>
                </a:ext>
              </a:extLst>
            </p:cNvPr>
            <p:cNvSpPr/>
            <p:nvPr/>
          </p:nvSpPr>
          <p:spPr>
            <a:xfrm>
              <a:off x="1" y="837943"/>
              <a:ext cx="209550" cy="1206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3" name="TextBox 192">
            <a:extLst>
              <a:ext uri="{FF2B5EF4-FFF2-40B4-BE49-F238E27FC236}">
                <a16:creationId xmlns:a16="http://schemas.microsoft.com/office/drawing/2014/main" id="{357DA9DB-F8FF-7648-BD63-70FA55776A28}"/>
              </a:ext>
            </a:extLst>
          </p:cNvPr>
          <p:cNvSpPr txBox="1"/>
          <p:nvPr/>
        </p:nvSpPr>
        <p:spPr>
          <a:xfrm>
            <a:off x="342900" y="8977225"/>
            <a:ext cx="59563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References</a:t>
            </a:r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6948D53D-D459-9345-BC8A-403E8A3B1B6A}"/>
              </a:ext>
            </a:extLst>
          </p:cNvPr>
          <p:cNvSpPr txBox="1"/>
          <p:nvPr/>
        </p:nvSpPr>
        <p:spPr>
          <a:xfrm>
            <a:off x="342898" y="9234998"/>
            <a:ext cx="68912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en-US" sz="800" dirty="0"/>
              <a:t>Suter LG, et al. National patterns of risk-standardized mortality and readmission after hospitalization for acute myocardial infarction, heart failure, and pneumonia: Update on publicly reported outcomes measures based on the 2013 release. </a:t>
            </a:r>
            <a:r>
              <a:rPr lang="en-US" sz="800" i="1" dirty="0"/>
              <a:t>J Gen Intern Med </a:t>
            </a:r>
            <a:r>
              <a:rPr lang="en-US" sz="800" dirty="0"/>
              <a:t>2014;29:1333–1340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800" dirty="0"/>
              <a:t>Tung YC, et al. Worse prognosis in heart failure patients with 30-day readmission. </a:t>
            </a:r>
            <a:r>
              <a:rPr lang="en-US" sz="800" i="1" dirty="0"/>
              <a:t>Acta </a:t>
            </a:r>
            <a:r>
              <a:rPr lang="en-US" sz="800" i="1" dirty="0" err="1"/>
              <a:t>Cardiol</a:t>
            </a:r>
            <a:r>
              <a:rPr lang="en-US" sz="800" i="1" dirty="0"/>
              <a:t> Sin </a:t>
            </a:r>
            <a:r>
              <a:rPr lang="en-US" sz="800" dirty="0"/>
              <a:t>2016;32:698–707</a:t>
            </a:r>
            <a:endParaRPr lang="en-US" sz="800" dirty="0">
              <a:solidFill>
                <a:schemeClr val="accent1"/>
              </a:solidFill>
            </a:endParaRPr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5FC9BA37-9339-4F8C-911B-E9E122C9C790}"/>
              </a:ext>
            </a:extLst>
          </p:cNvPr>
          <p:cNvSpPr txBox="1"/>
          <p:nvPr/>
        </p:nvSpPr>
        <p:spPr>
          <a:xfrm>
            <a:off x="348975" y="6705168"/>
            <a:ext cx="3975652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baseline="30000" dirty="0" err="1"/>
              <a:t>a</a:t>
            </a:r>
            <a:r>
              <a:rPr lang="en-US" sz="700" dirty="0" err="1"/>
              <a:t>If</a:t>
            </a:r>
            <a:r>
              <a:rPr lang="en-US" sz="700" dirty="0"/>
              <a:t> appropriate document titration schedule </a:t>
            </a:r>
            <a:endParaRPr lang="en-GB" sz="700" dirty="0"/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9BEE5E99-38C8-4A3F-B55B-784716AE1D13}"/>
              </a:ext>
            </a:extLst>
          </p:cNvPr>
          <p:cNvSpPr txBox="1"/>
          <p:nvPr/>
        </p:nvSpPr>
        <p:spPr>
          <a:xfrm>
            <a:off x="1989221" y="4187859"/>
            <a:ext cx="397844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spcAft>
                <a:spcPts val="0"/>
              </a:spcAft>
            </a:pPr>
            <a:r>
              <a:rPr lang="en-US" sz="600" dirty="0"/>
              <a:t>“This patient case is meant for scientific discussion by healthcare professionals only. Information will remain confidential and are not to be reproduced or distributed externally.”</a:t>
            </a:r>
          </a:p>
          <a:p>
            <a:pPr marL="288000" lvl="1" indent="0">
              <a:spcAft>
                <a:spcPts val="0"/>
              </a:spcAft>
              <a:buNone/>
            </a:pPr>
            <a:r>
              <a:rPr lang="en-US" dirty="0"/>
              <a:t>	</a:t>
            </a:r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18292CFB-D223-47C3-8E11-A967C56A1145}"/>
              </a:ext>
            </a:extLst>
          </p:cNvPr>
          <p:cNvSpPr txBox="1"/>
          <p:nvPr/>
        </p:nvSpPr>
        <p:spPr>
          <a:xfrm>
            <a:off x="-241384" y="10294030"/>
            <a:ext cx="397844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spcAft>
                <a:spcPts val="0"/>
              </a:spcAft>
            </a:pPr>
            <a:r>
              <a:rPr lang="en-US" sz="600" dirty="0"/>
              <a:t>“This patient case is meant for scientific discussion by healthcare professionals only. Information will remain confidential and are not to be reproduced or distributed externally.”</a:t>
            </a:r>
          </a:p>
        </p:txBody>
      </p:sp>
    </p:spTree>
    <p:extLst>
      <p:ext uri="{BB962C8B-B14F-4D97-AF65-F5344CB8AC3E}">
        <p14:creationId xmlns:p14="http://schemas.microsoft.com/office/powerpoint/2010/main" val="1013852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Z">
      <a:dk1>
        <a:srgbClr val="3F4444"/>
      </a:dk1>
      <a:lt1>
        <a:srgbClr val="FFFFFF"/>
      </a:lt1>
      <a:dk2>
        <a:srgbClr val="003865"/>
      </a:dk2>
      <a:lt2>
        <a:srgbClr val="9DB0AC"/>
      </a:lt2>
      <a:accent1>
        <a:srgbClr val="830051"/>
      </a:accent1>
      <a:accent2>
        <a:srgbClr val="F0AB00"/>
      </a:accent2>
      <a:accent3>
        <a:srgbClr val="D0006F"/>
      </a:accent3>
      <a:accent4>
        <a:srgbClr val="3C1053"/>
      </a:accent4>
      <a:accent5>
        <a:srgbClr val="C4D600"/>
      </a:accent5>
      <a:accent6>
        <a:srgbClr val="68D2DF"/>
      </a:accent6>
      <a:hlink>
        <a:srgbClr val="68D2DF"/>
      </a:hlink>
      <a:folHlink>
        <a:srgbClr val="D0006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257</TotalTime>
  <Words>692</Words>
  <Application>Microsoft Office PowerPoint</Application>
  <PresentationFormat>Custom</PresentationFormat>
  <Paragraphs>99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Alice Prestwood</dc:creator>
  <cp:lastModifiedBy>Roxas, Ma. Cristina Teresa</cp:lastModifiedBy>
  <cp:revision>23</cp:revision>
  <dcterms:created xsi:type="dcterms:W3CDTF">2021-07-16T15:21:17Z</dcterms:created>
  <dcterms:modified xsi:type="dcterms:W3CDTF">2022-03-03T06:13:03Z</dcterms:modified>
</cp:coreProperties>
</file>