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8" r:id="rId5"/>
  </p:sldMasterIdLst>
  <p:notesMasterIdLst>
    <p:notesMasterId r:id="rId19"/>
  </p:notesMasterIdLst>
  <p:sldIdLst>
    <p:sldId id="258" r:id="rId6"/>
    <p:sldId id="1881839719" r:id="rId7"/>
    <p:sldId id="274" r:id="rId8"/>
    <p:sldId id="349" r:id="rId9"/>
    <p:sldId id="275" r:id="rId10"/>
    <p:sldId id="276" r:id="rId11"/>
    <p:sldId id="314" r:id="rId12"/>
    <p:sldId id="277" r:id="rId13"/>
    <p:sldId id="344" r:id="rId14"/>
    <p:sldId id="363" r:id="rId15"/>
    <p:sldId id="267" r:id="rId16"/>
    <p:sldId id="319" r:id="rId17"/>
    <p:sldId id="35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8BD567B-62EE-4CEC-939E-0540FAE07D3F}">
          <p14:sldIdLst>
            <p14:sldId id="258"/>
            <p14:sldId id="1881839719"/>
            <p14:sldId id="274"/>
            <p14:sldId id="349"/>
            <p14:sldId id="275"/>
            <p14:sldId id="276"/>
            <p14:sldId id="314"/>
            <p14:sldId id="277"/>
            <p14:sldId id="344"/>
            <p14:sldId id="363"/>
            <p14:sldId id="267"/>
            <p14:sldId id="319"/>
            <p14:sldId id="355"/>
          </p14:sldIdLst>
        </p14:section>
      </p14:sectionLst>
    </p:ext>
    <p:ext uri="{EFAFB233-063F-42B5-8137-9DF3F51BA10A}">
      <p15:sldGuideLst xmlns:p15="http://schemas.microsoft.com/office/powerpoint/2012/main">
        <p15:guide id="12" orient="horz" pos="3674" userDrawn="1">
          <p15:clr>
            <a:srgbClr val="A4A3A4"/>
          </p15:clr>
        </p15:guide>
        <p15:guide id="13" pos="5966" userDrawn="1">
          <p15:clr>
            <a:srgbClr val="A4A3A4"/>
          </p15:clr>
        </p15:guide>
        <p15:guide id="14" orient="horz" pos="660" userDrawn="1">
          <p15:clr>
            <a:srgbClr val="A4A3A4"/>
          </p15:clr>
        </p15:guide>
        <p15:guide id="16" pos="3669" userDrawn="1">
          <p15:clr>
            <a:srgbClr val="A4A3A4"/>
          </p15:clr>
        </p15:guide>
        <p15:guide id="17" orient="horz" pos="2429" userDrawn="1">
          <p15:clr>
            <a:srgbClr val="A4A3A4"/>
          </p15:clr>
        </p15:guide>
        <p15:guide id="18" pos="1998" userDrawn="1">
          <p15:clr>
            <a:srgbClr val="A4A3A4"/>
          </p15:clr>
        </p15:guide>
        <p15:guide id="19" pos="429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5" name="Author" initials="A" lastIdx="599"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C800"/>
    <a:srgbClr val="D0CCD3"/>
    <a:srgbClr val="E9E7EA"/>
    <a:srgbClr val="EEE0E8"/>
    <a:srgbClr val="F7F0FB"/>
    <a:srgbClr val="4E1C65"/>
    <a:srgbClr val="B978D8"/>
    <a:srgbClr val="4F1C66"/>
    <a:srgbClr val="BA78D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84" autoAdjust="0"/>
    <p:restoredTop sz="95441" autoAdjust="0"/>
  </p:normalViewPr>
  <p:slideViewPr>
    <p:cSldViewPr snapToGrid="0" snapToObjects="1">
      <p:cViewPr varScale="1">
        <p:scale>
          <a:sx n="58" d="100"/>
          <a:sy n="58" d="100"/>
        </p:scale>
        <p:origin x="1096" y="28"/>
      </p:cViewPr>
      <p:guideLst>
        <p:guide orient="horz" pos="3674"/>
        <p:guide pos="5966"/>
        <p:guide orient="horz" pos="660"/>
        <p:guide pos="3669"/>
        <p:guide orient="horz" pos="2429"/>
        <p:guide pos="1998"/>
        <p:guide pos="4295"/>
      </p:guideLst>
    </p:cSldViewPr>
  </p:slideViewPr>
  <p:outlineViewPr>
    <p:cViewPr>
      <p:scale>
        <a:sx n="33" d="100"/>
        <a:sy n="33" d="100"/>
      </p:scale>
      <p:origin x="0" y="-22110"/>
    </p:cViewPr>
  </p:outlineViewPr>
  <p:notesTextViewPr>
    <p:cViewPr>
      <p:scale>
        <a:sx n="75" d="100"/>
        <a:sy n="75" d="100"/>
      </p:scale>
      <p:origin x="0" y="0"/>
    </p:cViewPr>
  </p:notesTextViewPr>
  <p:sorterViewPr>
    <p:cViewPr>
      <p:scale>
        <a:sx n="100" d="100"/>
        <a:sy n="100" d="100"/>
      </p:scale>
      <p:origin x="0" y="-6720"/>
    </p:cViewPr>
  </p:sorterViewPr>
  <p:notesViewPr>
    <p:cSldViewPr snapToGrid="0" snapToObjects="1">
      <p:cViewPr varScale="1">
        <p:scale>
          <a:sx n="66" d="100"/>
          <a:sy n="66" d="100"/>
        </p:scale>
        <p:origin x="238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ED3A09-A964-4F1E-802F-7D7D11B4B111}" type="datetimeFigureOut">
              <a:rPr lang="en-US" smtClean="0"/>
              <a:t>3/3/2022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C4B780-5B56-4D6F-9F2D-F0CBD6AE8FB2}" type="slidenum">
              <a:rPr lang="en-US" smtClean="0"/>
              <a:t>‹#›</a:t>
            </a:fld>
            <a:endParaRPr lang="en-US"/>
          </a:p>
        </p:txBody>
      </p:sp>
    </p:spTree>
    <p:extLst>
      <p:ext uri="{BB962C8B-B14F-4D97-AF65-F5344CB8AC3E}">
        <p14:creationId xmlns:p14="http://schemas.microsoft.com/office/powerpoint/2010/main" val="3429204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this is a non-promotional session and there will be in the discussion off-label topics and it is upon the clinicians discretion according to their clinical practice and what benefits their patients based on the guidelines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54234-CBE3-4E1B-B5A2-86AC42B730D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7021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3</a:t>
            </a:fld>
            <a:endParaRPr lang="en-US"/>
          </a:p>
        </p:txBody>
      </p:sp>
    </p:spTree>
    <p:extLst>
      <p:ext uri="{BB962C8B-B14F-4D97-AF65-F5344CB8AC3E}">
        <p14:creationId xmlns:p14="http://schemas.microsoft.com/office/powerpoint/2010/main" val="2706595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pPr/>
              <a:t>4</a:t>
            </a:fld>
            <a:endParaRPr lang="en-US" dirty="0"/>
          </a:p>
        </p:txBody>
      </p:sp>
    </p:spTree>
    <p:extLst>
      <p:ext uri="{BB962C8B-B14F-4D97-AF65-F5344CB8AC3E}">
        <p14:creationId xmlns:p14="http://schemas.microsoft.com/office/powerpoint/2010/main" val="304787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5</a:t>
            </a:fld>
            <a:endParaRPr lang="en-US"/>
          </a:p>
        </p:txBody>
      </p:sp>
    </p:spTree>
    <p:extLst>
      <p:ext uri="{BB962C8B-B14F-4D97-AF65-F5344CB8AC3E}">
        <p14:creationId xmlns:p14="http://schemas.microsoft.com/office/powerpoint/2010/main" val="4275718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6</a:t>
            </a:fld>
            <a:endParaRPr lang="en-US"/>
          </a:p>
        </p:txBody>
      </p:sp>
    </p:spTree>
    <p:extLst>
      <p:ext uri="{BB962C8B-B14F-4D97-AF65-F5344CB8AC3E}">
        <p14:creationId xmlns:p14="http://schemas.microsoft.com/office/powerpoint/2010/main" val="1188439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7</a:t>
            </a:fld>
            <a:endParaRPr lang="en-US"/>
          </a:p>
        </p:txBody>
      </p:sp>
    </p:spTree>
    <p:extLst>
      <p:ext uri="{BB962C8B-B14F-4D97-AF65-F5344CB8AC3E}">
        <p14:creationId xmlns:p14="http://schemas.microsoft.com/office/powerpoint/2010/main" val="2856338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8</a:t>
            </a:fld>
            <a:endParaRPr lang="en-US"/>
          </a:p>
        </p:txBody>
      </p:sp>
    </p:spTree>
    <p:extLst>
      <p:ext uri="{BB962C8B-B14F-4D97-AF65-F5344CB8AC3E}">
        <p14:creationId xmlns:p14="http://schemas.microsoft.com/office/powerpoint/2010/main" val="1909313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9</a:t>
            </a:fld>
            <a:endParaRPr lang="en-US"/>
          </a:p>
        </p:txBody>
      </p:sp>
    </p:spTree>
    <p:extLst>
      <p:ext uri="{BB962C8B-B14F-4D97-AF65-F5344CB8AC3E}">
        <p14:creationId xmlns:p14="http://schemas.microsoft.com/office/powerpoint/2010/main" val="3119059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20745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3320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13</a:t>
            </a:fld>
            <a:endParaRPr lang="en-US"/>
          </a:p>
        </p:txBody>
      </p:sp>
    </p:spTree>
    <p:extLst>
      <p:ext uri="{BB962C8B-B14F-4D97-AF65-F5344CB8AC3E}">
        <p14:creationId xmlns:p14="http://schemas.microsoft.com/office/powerpoint/2010/main" val="2852382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AAC1E4-28A9-524C-8DE7-D3ADCCD084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780598" y="1732766"/>
            <a:ext cx="6351008" cy="1487511"/>
          </a:xfrm>
          <a:prstGeom prst="rect">
            <a:avLst/>
          </a:prstGeom>
        </p:spPr>
        <p:txBody>
          <a:bodyPr vert="horz" anchor="b"/>
          <a:lstStyle>
            <a:lvl1pPr algn="l">
              <a:lnSpc>
                <a:spcPct val="90000"/>
              </a:lnSpc>
              <a:defRPr sz="3600" b="1" baseline="0">
                <a:solidFill>
                  <a:schemeClr val="bg1"/>
                </a:solidFill>
                <a:latin typeface="+mj-lt"/>
                <a:cs typeface="Arial" pitchFamily="34" charset="0"/>
              </a:defRPr>
            </a:lvl1pPr>
          </a:lstStyle>
          <a:p>
            <a:endParaRPr lang="en-US" noProof="0" dirty="0"/>
          </a:p>
        </p:txBody>
      </p:sp>
      <p:sp>
        <p:nvSpPr>
          <p:cNvPr id="13" name="Text Placeholder 12">
            <a:extLst>
              <a:ext uri="{FF2B5EF4-FFF2-40B4-BE49-F238E27FC236}">
                <a16:creationId xmlns:a16="http://schemas.microsoft.com/office/drawing/2014/main" id="{8BD952B1-A3FB-2C46-A2A3-AB6B18AEC080}"/>
              </a:ext>
            </a:extLst>
          </p:cNvPr>
          <p:cNvSpPr>
            <a:spLocks noGrp="1"/>
          </p:cNvSpPr>
          <p:nvPr>
            <p:ph type="body" sz="quarter" idx="11" hasCustomPrompt="1"/>
          </p:nvPr>
        </p:nvSpPr>
        <p:spPr>
          <a:xfrm>
            <a:off x="5780944" y="3254319"/>
            <a:ext cx="6350000" cy="1636712"/>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charset="0"/>
              <a:buNone/>
              <a:tabLst/>
              <a:defRPr sz="2200" b="1">
                <a:solidFill>
                  <a:schemeClr val="bg1"/>
                </a:solidFill>
                <a:latin typeface="+mn-lt"/>
              </a:defRPr>
            </a:lvl1pPr>
            <a:lvl2pPr marL="0" indent="0">
              <a:spcBef>
                <a:spcPts val="300"/>
              </a:spcBef>
              <a:buNone/>
              <a:defRPr>
                <a:solidFill>
                  <a:schemeClr val="bg1"/>
                </a:solidFill>
                <a:latin typeface="+mn-lt"/>
              </a:defRPr>
            </a:lvl2pPr>
            <a:lvl3pPr marL="441302" indent="0">
              <a:buNone/>
              <a:defRPr/>
            </a:lvl3pPr>
            <a:lvl4pPr marL="442888" indent="0">
              <a:buNone/>
              <a:defRPr/>
            </a:lvl4pPr>
            <a:lvl5pPr marL="442888" indent="0">
              <a:buNone/>
              <a:defRPr/>
            </a:lvl5pPr>
          </a:lstStyle>
          <a:p>
            <a:pPr lvl="0"/>
            <a:r>
              <a:rPr lang="en-US" noProof="0" dirty="0"/>
              <a:t>Click to add subtitle</a:t>
            </a:r>
          </a:p>
          <a:p>
            <a:pPr lvl="1"/>
            <a:r>
              <a:rPr lang="en-US" noProof="0" dirty="0"/>
              <a:t>Level 2</a:t>
            </a:r>
          </a:p>
        </p:txBody>
      </p:sp>
      <p:pic>
        <p:nvPicPr>
          <p:cNvPr id="6" name="Picture 5">
            <a:extLst>
              <a:ext uri="{FF2B5EF4-FFF2-40B4-BE49-F238E27FC236}">
                <a16:creationId xmlns:a16="http://schemas.microsoft.com/office/drawing/2014/main" id="{047DDE2B-E49A-B94B-AD9F-F9C1A71409A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7354" y="2196630"/>
            <a:ext cx="5065781" cy="2343839"/>
          </a:xfrm>
          <a:prstGeom prst="rect">
            <a:avLst/>
          </a:prstGeom>
        </p:spPr>
      </p:pic>
    </p:spTree>
    <p:extLst>
      <p:ext uri="{BB962C8B-B14F-4D97-AF65-F5344CB8AC3E}">
        <p14:creationId xmlns:p14="http://schemas.microsoft.com/office/powerpoint/2010/main" val="1194294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D836DC-E1B1-A541-8128-A557FB5188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E0FB1C01-8928-B146-8C73-79688D815A9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356"/>
          <a:stretch/>
        </p:blipFill>
        <p:spPr>
          <a:xfrm>
            <a:off x="0" y="2262035"/>
            <a:ext cx="5853816" cy="2489914"/>
          </a:xfrm>
          <a:prstGeom prst="rect">
            <a:avLst/>
          </a:prstGeom>
        </p:spPr>
      </p:pic>
      <p:sp>
        <p:nvSpPr>
          <p:cNvPr id="9" name="Title 8"/>
          <p:cNvSpPr>
            <a:spLocks noGrp="1"/>
          </p:cNvSpPr>
          <p:nvPr>
            <p:ph type="title"/>
          </p:nvPr>
        </p:nvSpPr>
        <p:spPr>
          <a:xfrm>
            <a:off x="5780598" y="1732766"/>
            <a:ext cx="6351008" cy="1487511"/>
          </a:xfrm>
          <a:prstGeom prst="rect">
            <a:avLst/>
          </a:prstGeom>
        </p:spPr>
        <p:txBody>
          <a:bodyPr vert="horz" anchor="b"/>
          <a:lstStyle>
            <a:lvl1pPr algn="l">
              <a:lnSpc>
                <a:spcPct val="90000"/>
              </a:lnSpc>
              <a:defRPr sz="3600" b="1" baseline="0">
                <a:solidFill>
                  <a:schemeClr val="tx2"/>
                </a:solidFill>
                <a:latin typeface="+mj-lt"/>
                <a:cs typeface="Arial" pitchFamily="34" charset="0"/>
              </a:defRPr>
            </a:lvl1pPr>
          </a:lstStyle>
          <a:p>
            <a:endParaRPr lang="en-US" noProof="0" dirty="0"/>
          </a:p>
        </p:txBody>
      </p:sp>
      <p:sp>
        <p:nvSpPr>
          <p:cNvPr id="13" name="Text Placeholder 12">
            <a:extLst>
              <a:ext uri="{FF2B5EF4-FFF2-40B4-BE49-F238E27FC236}">
                <a16:creationId xmlns:a16="http://schemas.microsoft.com/office/drawing/2014/main" id="{8BD952B1-A3FB-2C46-A2A3-AB6B18AEC080}"/>
              </a:ext>
            </a:extLst>
          </p:cNvPr>
          <p:cNvSpPr>
            <a:spLocks noGrp="1"/>
          </p:cNvSpPr>
          <p:nvPr>
            <p:ph type="body" sz="quarter" idx="11" hasCustomPrompt="1"/>
          </p:nvPr>
        </p:nvSpPr>
        <p:spPr>
          <a:xfrm>
            <a:off x="5780944" y="3254319"/>
            <a:ext cx="6350000" cy="1500560"/>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charset="0"/>
              <a:buNone/>
              <a:tabLst/>
              <a:defRPr sz="2200" b="1">
                <a:solidFill>
                  <a:schemeClr val="tx2"/>
                </a:solidFill>
                <a:latin typeface="+mn-lt"/>
              </a:defRPr>
            </a:lvl1pPr>
            <a:lvl2pPr marL="0" indent="0">
              <a:spcBef>
                <a:spcPts val="300"/>
              </a:spcBef>
              <a:buNone/>
              <a:defRPr>
                <a:solidFill>
                  <a:schemeClr val="tx2"/>
                </a:solidFill>
                <a:latin typeface="+mn-lt"/>
              </a:defRPr>
            </a:lvl2pPr>
            <a:lvl3pPr marL="441302" indent="0">
              <a:buNone/>
              <a:defRPr/>
            </a:lvl3pPr>
            <a:lvl4pPr marL="442888" indent="0">
              <a:buNone/>
              <a:defRPr/>
            </a:lvl4pPr>
            <a:lvl5pPr marL="442888" indent="0">
              <a:buNone/>
              <a:defRPr/>
            </a:lvl5pPr>
          </a:lstStyle>
          <a:p>
            <a:pPr lvl="0"/>
            <a:r>
              <a:rPr lang="en-US" noProof="0" dirty="0"/>
              <a:t>Click to add subtitle</a:t>
            </a:r>
          </a:p>
          <a:p>
            <a:pPr lvl="1"/>
            <a:r>
              <a:rPr lang="en-US" noProof="0" dirty="0"/>
              <a:t>Level 2</a:t>
            </a:r>
          </a:p>
        </p:txBody>
      </p:sp>
    </p:spTree>
    <p:extLst>
      <p:ext uri="{BB962C8B-B14F-4D97-AF65-F5344CB8AC3E}">
        <p14:creationId xmlns:p14="http://schemas.microsoft.com/office/powerpoint/2010/main" val="640998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012EEB-24E1-CF40-B996-3504AE6055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414838" y="1732766"/>
            <a:ext cx="6351008" cy="1487511"/>
          </a:xfrm>
          <a:prstGeom prst="rect">
            <a:avLst/>
          </a:prstGeom>
        </p:spPr>
        <p:txBody>
          <a:bodyPr vert="horz" anchor="b"/>
          <a:lstStyle>
            <a:lvl1pPr algn="l">
              <a:lnSpc>
                <a:spcPct val="90000"/>
              </a:lnSpc>
              <a:defRPr sz="3600" b="1" baseline="0">
                <a:solidFill>
                  <a:schemeClr val="tx2"/>
                </a:solidFill>
                <a:latin typeface="+mj-lt"/>
                <a:cs typeface="Arial" pitchFamily="34" charset="0"/>
              </a:defRPr>
            </a:lvl1pPr>
          </a:lstStyle>
          <a:p>
            <a:endParaRPr lang="en-US" noProof="0" dirty="0"/>
          </a:p>
        </p:txBody>
      </p:sp>
      <p:sp>
        <p:nvSpPr>
          <p:cNvPr id="13" name="Text Placeholder 12">
            <a:extLst>
              <a:ext uri="{FF2B5EF4-FFF2-40B4-BE49-F238E27FC236}">
                <a16:creationId xmlns:a16="http://schemas.microsoft.com/office/drawing/2014/main" id="{8BD952B1-A3FB-2C46-A2A3-AB6B18AEC080}"/>
              </a:ext>
            </a:extLst>
          </p:cNvPr>
          <p:cNvSpPr>
            <a:spLocks noGrp="1"/>
          </p:cNvSpPr>
          <p:nvPr>
            <p:ph type="body" sz="quarter" idx="11" hasCustomPrompt="1"/>
          </p:nvPr>
        </p:nvSpPr>
        <p:spPr>
          <a:xfrm>
            <a:off x="5415184" y="3254319"/>
            <a:ext cx="6350000" cy="1636712"/>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charset="0"/>
              <a:buNone/>
              <a:tabLst/>
              <a:defRPr sz="2200" b="1">
                <a:solidFill>
                  <a:schemeClr val="tx2"/>
                </a:solidFill>
                <a:latin typeface="+mn-lt"/>
              </a:defRPr>
            </a:lvl1pPr>
            <a:lvl2pPr marL="0" indent="0">
              <a:spcBef>
                <a:spcPts val="300"/>
              </a:spcBef>
              <a:buNone/>
              <a:defRPr>
                <a:solidFill>
                  <a:schemeClr val="tx2"/>
                </a:solidFill>
                <a:latin typeface="+mn-lt"/>
              </a:defRPr>
            </a:lvl2pPr>
            <a:lvl3pPr marL="441302" indent="0">
              <a:buNone/>
              <a:defRPr/>
            </a:lvl3pPr>
            <a:lvl4pPr marL="442888" indent="0">
              <a:buNone/>
              <a:defRPr/>
            </a:lvl4pPr>
            <a:lvl5pPr marL="442888" indent="0">
              <a:buNone/>
              <a:defRPr/>
            </a:lvl5pPr>
          </a:lstStyle>
          <a:p>
            <a:pPr lvl="0"/>
            <a:r>
              <a:rPr lang="en-US" noProof="0" dirty="0"/>
              <a:t>Click to add subtitle</a:t>
            </a:r>
          </a:p>
          <a:p>
            <a:pPr lvl="1"/>
            <a:r>
              <a:rPr lang="en-US" noProof="0" dirty="0"/>
              <a:t>Level 2</a:t>
            </a:r>
          </a:p>
        </p:txBody>
      </p:sp>
      <p:pic>
        <p:nvPicPr>
          <p:cNvPr id="10" name="Picture 9">
            <a:extLst>
              <a:ext uri="{FF2B5EF4-FFF2-40B4-BE49-F238E27FC236}">
                <a16:creationId xmlns:a16="http://schemas.microsoft.com/office/drawing/2014/main" id="{26AE9C56-1525-DB4B-AAF3-D5874D9792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464147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SECTION_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C3F82A-0B0A-BF4B-A8B4-966BF5947D2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3" t="8228"/>
          <a:stretch/>
        </p:blipFill>
        <p:spPr>
          <a:xfrm>
            <a:off x="0" y="0"/>
            <a:ext cx="12192000" cy="6360160"/>
          </a:xfrm>
          <a:prstGeom prst="rect">
            <a:avLst/>
          </a:prstGeom>
        </p:spPr>
      </p:pic>
      <p:sp>
        <p:nvSpPr>
          <p:cNvPr id="19" name="Title 1">
            <a:extLst>
              <a:ext uri="{FF2B5EF4-FFF2-40B4-BE49-F238E27FC236}">
                <a16:creationId xmlns:a16="http://schemas.microsoft.com/office/drawing/2014/main" id="{7FA50882-AF4F-934B-A78A-8DA22305C191}"/>
              </a:ext>
            </a:extLst>
          </p:cNvPr>
          <p:cNvSpPr>
            <a:spLocks noGrp="1"/>
          </p:cNvSpPr>
          <p:nvPr>
            <p:ph type="title"/>
          </p:nvPr>
        </p:nvSpPr>
        <p:spPr>
          <a:xfrm>
            <a:off x="412753" y="2166010"/>
            <a:ext cx="11220449"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20" name="Text Placeholder 8">
            <a:extLst>
              <a:ext uri="{FF2B5EF4-FFF2-40B4-BE49-F238E27FC236}">
                <a16:creationId xmlns:a16="http://schemas.microsoft.com/office/drawing/2014/main" id="{2311AF08-7D69-7049-93BD-0BA3442DA1C8}"/>
              </a:ext>
            </a:extLst>
          </p:cNvPr>
          <p:cNvSpPr>
            <a:spLocks noGrp="1"/>
          </p:cNvSpPr>
          <p:nvPr>
            <p:ph type="body" sz="quarter" idx="13" hasCustomPrompt="1"/>
          </p:nvPr>
        </p:nvSpPr>
        <p:spPr>
          <a:xfrm>
            <a:off x="412799" y="2936409"/>
            <a:ext cx="11252152" cy="3281511"/>
          </a:xfrm>
          <a:prstGeom prst="rect">
            <a:avLst/>
          </a:prstGeom>
        </p:spPr>
        <p:txBody>
          <a:bodyPr lIns="90000" tIns="46800" rIns="90000" bIns="46800"/>
          <a:lstStyle>
            <a:lvl1pPr marL="230400" indent="-230400">
              <a:lnSpc>
                <a:spcPct val="90000"/>
              </a:lnSpc>
              <a:spcBef>
                <a:spcPts val="1200"/>
              </a:spcBef>
              <a:buClr>
                <a:schemeClr val="accent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accent2"/>
              </a:buClr>
              <a:buFont typeface="Arial" panose="020B0604020202020204" pitchFamily="34" charset="0"/>
              <a:buChar char="–"/>
              <a:defRPr sz="1600">
                <a:solidFill>
                  <a:schemeClr val="tx1"/>
                </a:solidFill>
                <a:latin typeface="+mn-lt"/>
              </a:defRPr>
            </a:lvl2pPr>
            <a:lvl3pPr marL="691200" indent="-230400">
              <a:lnSpc>
                <a:spcPct val="90000"/>
              </a:lnSpc>
              <a:spcBef>
                <a:spcPts val="300"/>
              </a:spcBef>
              <a:buClr>
                <a:schemeClr val="accent2"/>
              </a:buClr>
              <a:defRPr sz="1400">
                <a:solidFill>
                  <a:schemeClr val="tx1"/>
                </a:solidFill>
                <a:latin typeface="+mn-lt"/>
              </a:defRPr>
            </a:lvl3pPr>
            <a:lvl4pPr marL="921600" indent="-230400">
              <a:lnSpc>
                <a:spcPct val="90000"/>
              </a:lnSpc>
              <a:spcBef>
                <a:spcPts val="300"/>
              </a:spcBef>
              <a:buClr>
                <a:schemeClr val="accent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10" name="Picture 9">
            <a:extLst>
              <a:ext uri="{FF2B5EF4-FFF2-40B4-BE49-F238E27FC236}">
                <a16:creationId xmlns:a16="http://schemas.microsoft.com/office/drawing/2014/main" id="{66C61874-5691-1944-9886-EF9A0F79EB3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1888032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UBSECTION_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B71D30A-BC72-2D4B-9A41-CC9B0EFE968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3" t="8228"/>
          <a:stretch/>
        </p:blipFill>
        <p:spPr>
          <a:xfrm>
            <a:off x="0" y="0"/>
            <a:ext cx="12192000" cy="6360160"/>
          </a:xfrm>
          <a:prstGeom prst="rect">
            <a:avLst/>
          </a:prstGeom>
        </p:spPr>
      </p:pic>
      <p:sp>
        <p:nvSpPr>
          <p:cNvPr id="19" name="Title 1">
            <a:extLst>
              <a:ext uri="{FF2B5EF4-FFF2-40B4-BE49-F238E27FC236}">
                <a16:creationId xmlns:a16="http://schemas.microsoft.com/office/drawing/2014/main" id="{7FA50882-AF4F-934B-A78A-8DA22305C191}"/>
              </a:ext>
            </a:extLst>
          </p:cNvPr>
          <p:cNvSpPr>
            <a:spLocks noGrp="1"/>
          </p:cNvSpPr>
          <p:nvPr>
            <p:ph type="title"/>
          </p:nvPr>
        </p:nvSpPr>
        <p:spPr>
          <a:xfrm>
            <a:off x="412753" y="2166009"/>
            <a:ext cx="3473391" cy="882705"/>
          </a:xfrm>
          <a:prstGeom prst="rect">
            <a:avLst/>
          </a:prstGeom>
        </p:spPr>
        <p:txBody>
          <a:bodyPr lIns="90000" tIns="46800" rIns="90000" bIns="46800" anchor="b"/>
          <a:lstStyle>
            <a:lvl1pPr>
              <a:lnSpc>
                <a:spcPct val="90000"/>
              </a:lnSpc>
              <a:defRPr sz="2800">
                <a:latin typeface="+mj-lt"/>
              </a:defRPr>
            </a:lvl1pPr>
          </a:lstStyle>
          <a:p>
            <a:r>
              <a:rPr lang="en-US" noProof="0" dirty="0"/>
              <a:t>Click to edit Master title style</a:t>
            </a:r>
          </a:p>
        </p:txBody>
      </p:sp>
      <p:sp>
        <p:nvSpPr>
          <p:cNvPr id="7" name="Oval 6">
            <a:extLst>
              <a:ext uri="{FF2B5EF4-FFF2-40B4-BE49-F238E27FC236}">
                <a16:creationId xmlns:a16="http://schemas.microsoft.com/office/drawing/2014/main" id="{E75AC0FD-2379-DC4B-880F-437915C15108}"/>
              </a:ext>
            </a:extLst>
          </p:cNvPr>
          <p:cNvSpPr/>
          <p:nvPr userDrawn="1"/>
        </p:nvSpPr>
        <p:spPr bwMode="auto">
          <a:xfrm>
            <a:off x="4224015" y="2453864"/>
            <a:ext cx="3743970" cy="3743970"/>
          </a:xfrm>
          <a:prstGeom prst="ellipse">
            <a:avLst/>
          </a:prstGeom>
          <a:noFill/>
          <a:ln w="31750" cap="rnd" cmpd="sng" algn="ctr">
            <a:solidFill>
              <a:schemeClr val="accent3"/>
            </a:solidFill>
            <a:prstDash val="sysDot"/>
            <a:round/>
            <a:headEnd type="none" w="med" len="med"/>
            <a:tailEnd type="none" w="med" len="med"/>
          </a:ln>
          <a:effectLst/>
        </p:spPr>
        <p:txBody>
          <a:bodyPr vert="horz" wrap="square" lIns="0" tIns="0" rIns="0" bIns="0" numCol="1" rtlCol="0" anchor="ctr" anchorCtr="0" compatLnSpc="1">
            <a:prstTxWarp prst="textNoShape">
              <a:avLst/>
            </a:prstTxWarp>
          </a:bodyPr>
          <a:lstStyle/>
          <a:p>
            <a:endParaRPr lang="en-US" sz="3600" b="1" noProof="0" dirty="0"/>
          </a:p>
        </p:txBody>
      </p:sp>
      <p:sp>
        <p:nvSpPr>
          <p:cNvPr id="8" name="Oval 7">
            <a:extLst>
              <a:ext uri="{FF2B5EF4-FFF2-40B4-BE49-F238E27FC236}">
                <a16:creationId xmlns:a16="http://schemas.microsoft.com/office/drawing/2014/main" id="{6F953A41-88E0-F142-A7AC-032D7404365C}"/>
              </a:ext>
            </a:extLst>
          </p:cNvPr>
          <p:cNvSpPr/>
          <p:nvPr userDrawn="1"/>
        </p:nvSpPr>
        <p:spPr bwMode="auto">
          <a:xfrm>
            <a:off x="4818866" y="3048715"/>
            <a:ext cx="2554268" cy="2554268"/>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endParaRPr lang="en-US" sz="3600" b="1" noProof="0" dirty="0"/>
          </a:p>
        </p:txBody>
      </p:sp>
      <p:sp>
        <p:nvSpPr>
          <p:cNvPr id="9" name="Oval 8">
            <a:extLst>
              <a:ext uri="{FF2B5EF4-FFF2-40B4-BE49-F238E27FC236}">
                <a16:creationId xmlns:a16="http://schemas.microsoft.com/office/drawing/2014/main" id="{F83416CE-A34D-0442-BCC3-039EBA2A1595}"/>
              </a:ext>
            </a:extLst>
          </p:cNvPr>
          <p:cNvSpPr/>
          <p:nvPr userDrawn="1"/>
        </p:nvSpPr>
        <p:spPr bwMode="auto">
          <a:xfrm>
            <a:off x="4481827" y="2711676"/>
            <a:ext cx="3228346" cy="3228346"/>
          </a:xfrm>
          <a:prstGeom prst="ellipse">
            <a:avLst/>
          </a:prstGeom>
          <a:noFill/>
          <a:ln w="19050" cap="rnd" cmpd="sng" algn="ctr">
            <a:solidFill>
              <a:schemeClr val="accent2"/>
            </a:solidFill>
            <a:prstDash val="sysDot"/>
            <a:round/>
            <a:headEnd type="none" w="med" len="med"/>
            <a:tailEnd type="none" w="med" len="med"/>
          </a:ln>
          <a:effectLst/>
        </p:spPr>
        <p:txBody>
          <a:bodyPr vert="horz" wrap="square" lIns="0" tIns="0" rIns="0" bIns="0" numCol="1" rtlCol="0" anchor="ctr" anchorCtr="0" compatLnSpc="1">
            <a:prstTxWarp prst="textNoShape">
              <a:avLst/>
            </a:prstTxWarp>
          </a:bodyPr>
          <a:lstStyle/>
          <a:p>
            <a:endParaRPr lang="en-US" sz="3600" b="1" noProof="0" dirty="0"/>
          </a:p>
        </p:txBody>
      </p:sp>
      <p:sp>
        <p:nvSpPr>
          <p:cNvPr id="10" name="Oval 9">
            <a:extLst>
              <a:ext uri="{FF2B5EF4-FFF2-40B4-BE49-F238E27FC236}">
                <a16:creationId xmlns:a16="http://schemas.microsoft.com/office/drawing/2014/main" id="{85B67C84-D505-CF4A-B462-53BA36CADD81}"/>
              </a:ext>
            </a:extLst>
          </p:cNvPr>
          <p:cNvSpPr/>
          <p:nvPr userDrawn="1"/>
        </p:nvSpPr>
        <p:spPr bwMode="auto">
          <a:xfrm>
            <a:off x="3886144" y="2115993"/>
            <a:ext cx="4419712" cy="4419712"/>
          </a:xfrm>
          <a:prstGeom prst="ellipse">
            <a:avLst/>
          </a:prstGeom>
          <a:noFill/>
          <a:ln w="38100" cap="rnd" cmpd="sng" algn="ctr">
            <a:solidFill>
              <a:schemeClr val="accent1"/>
            </a:solidFill>
            <a:prstDash val="sysDot"/>
            <a:round/>
            <a:headEnd type="none" w="med" len="med"/>
            <a:tailEnd type="none" w="med" len="med"/>
          </a:ln>
          <a:effectLst/>
        </p:spPr>
        <p:txBody>
          <a:bodyPr vert="horz" wrap="square" lIns="0" tIns="0" rIns="0" bIns="0" numCol="1" rtlCol="0" anchor="ctr" anchorCtr="0" compatLnSpc="1">
            <a:prstTxWarp prst="textNoShape">
              <a:avLst/>
            </a:prstTxWarp>
          </a:bodyPr>
          <a:lstStyle/>
          <a:p>
            <a:endParaRPr lang="en-US" sz="3600" b="1" noProof="0" dirty="0"/>
          </a:p>
        </p:txBody>
      </p:sp>
      <p:sp>
        <p:nvSpPr>
          <p:cNvPr id="11" name="Rectangle 10">
            <a:extLst>
              <a:ext uri="{FF2B5EF4-FFF2-40B4-BE49-F238E27FC236}">
                <a16:creationId xmlns:a16="http://schemas.microsoft.com/office/drawing/2014/main" id="{EBFD55E2-7DB4-9549-B836-51920E559CC2}"/>
              </a:ext>
            </a:extLst>
          </p:cNvPr>
          <p:cNvSpPr/>
          <p:nvPr userDrawn="1"/>
        </p:nvSpPr>
        <p:spPr bwMode="auto">
          <a:xfrm>
            <a:off x="0" y="3497174"/>
            <a:ext cx="12192000" cy="1657350"/>
          </a:xfrm>
          <a:prstGeom prst="rect">
            <a:avLst/>
          </a:prstGeom>
          <a:solidFill>
            <a:schemeClr val="bg1"/>
          </a:solidFill>
          <a:ln w="31750" cap="flat" cmpd="sng" algn="ctr">
            <a:noFill/>
            <a:prstDash val="solid"/>
            <a:round/>
            <a:headEnd type="none" w="med" len="med"/>
            <a:tailEnd type="none" w="med" len="med"/>
          </a:ln>
          <a:effectLst>
            <a:outerShdw blurRad="127000" algn="ctr" rotWithShape="0">
              <a:prstClr val="black">
                <a:alpha val="20000"/>
              </a:prstClr>
            </a:outerShdw>
          </a:effectLst>
        </p:spPr>
        <p:txBody>
          <a:bodyPr vert="horz" wrap="square" lIns="251999" tIns="72000" rIns="360000" bIns="0" numCol="1" rtlCol="0" anchor="ctr" anchorCtr="0" compatLnSpc="1">
            <a:prstTxWarp prst="textNoShape">
              <a:avLst/>
            </a:prstTxWarp>
          </a:bodyPr>
          <a:lstStyle/>
          <a:p>
            <a:pPr marL="0" lvl="1" algn="ctr"/>
            <a:endParaRPr lang="en-US" sz="3600" b="1" noProof="0" dirty="0">
              <a:solidFill>
                <a:schemeClr val="tx2"/>
              </a:solidFill>
              <a:latin typeface="+mn-lt"/>
            </a:endParaRPr>
          </a:p>
        </p:txBody>
      </p:sp>
      <p:sp>
        <p:nvSpPr>
          <p:cNvPr id="12" name="Text Placeholder 3">
            <a:extLst>
              <a:ext uri="{FF2B5EF4-FFF2-40B4-BE49-F238E27FC236}">
                <a16:creationId xmlns:a16="http://schemas.microsoft.com/office/drawing/2014/main" id="{8E2C82A5-2D6B-4E4A-BB54-CB66711D2322}"/>
              </a:ext>
            </a:extLst>
          </p:cNvPr>
          <p:cNvSpPr>
            <a:spLocks noGrp="1"/>
          </p:cNvSpPr>
          <p:nvPr>
            <p:ph type="body" sz="quarter" idx="11"/>
          </p:nvPr>
        </p:nvSpPr>
        <p:spPr>
          <a:xfrm>
            <a:off x="412753" y="3664632"/>
            <a:ext cx="11220449" cy="1298575"/>
          </a:xfrm>
          <a:prstGeom prst="rect">
            <a:avLst/>
          </a:prstGeom>
        </p:spPr>
        <p:txBody>
          <a:bodyPr lIns="18000" tIns="18000" rIns="18000" bIns="18000" anchor="ctr">
            <a:normAutofit/>
          </a:bodyPr>
          <a:lstStyle>
            <a:lvl1pPr marL="0" indent="0" algn="ctr">
              <a:buNone/>
              <a:defRPr sz="3200" b="1">
                <a:solidFill>
                  <a:schemeClr val="tx2"/>
                </a:solidFill>
                <a:latin typeface="+mn-lt"/>
              </a:defRPr>
            </a:lvl1pPr>
          </a:lstStyle>
          <a:p>
            <a:pPr lvl="0"/>
            <a:endParaRPr lang="en-US" noProof="0" dirty="0"/>
          </a:p>
        </p:txBody>
      </p:sp>
      <p:pic>
        <p:nvPicPr>
          <p:cNvPr id="14" name="Picture 13">
            <a:extLst>
              <a:ext uri="{FF2B5EF4-FFF2-40B4-BE49-F238E27FC236}">
                <a16:creationId xmlns:a16="http://schemas.microsoft.com/office/drawing/2014/main" id="{2BEB9D9D-096A-234E-A70A-546A386DC5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17799266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line title and text_1">
    <p:spTree>
      <p:nvGrpSpPr>
        <p:cNvPr id="1" name=""/>
        <p:cNvGrpSpPr/>
        <p:nvPr/>
      </p:nvGrpSpPr>
      <p:grpSpPr>
        <a:xfrm>
          <a:off x="0" y="0"/>
          <a:ext cx="0" cy="0"/>
          <a:chOff x="0" y="0"/>
          <a:chExt cx="0" cy="0"/>
        </a:xfrm>
      </p:grpSpPr>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7" name="Picture 6">
            <a:extLst>
              <a:ext uri="{FF2B5EF4-FFF2-40B4-BE49-F238E27FC236}">
                <a16:creationId xmlns:a16="http://schemas.microsoft.com/office/drawing/2014/main" id="{C0478DD7-B8FC-C244-BC14-01466282AC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44252744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line title and text_2">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45B397-4EF6-7C43-A98A-1D5E48952953}"/>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l="29915" t="3614"/>
          <a:stretch/>
        </p:blipFill>
        <p:spPr>
          <a:xfrm flipH="1">
            <a:off x="4709253" y="0"/>
            <a:ext cx="7482746" cy="6857999"/>
          </a:xfrm>
          <a:prstGeom prst="rect">
            <a:avLst/>
          </a:prstGeom>
        </p:spPr>
      </p:pic>
      <p:sp>
        <p:nvSpPr>
          <p:cNvPr id="21" name="Rectangle 20">
            <a:extLst>
              <a:ext uri="{FF2B5EF4-FFF2-40B4-BE49-F238E27FC236}">
                <a16:creationId xmlns:a16="http://schemas.microsoft.com/office/drawing/2014/main" id="{F78F94DC-1670-6341-AE47-8017B01520D0}"/>
              </a:ext>
            </a:extLst>
          </p:cNvPr>
          <p:cNvSpPr/>
          <p:nvPr userDrawn="1"/>
        </p:nvSpPr>
        <p:spPr bwMode="auto">
          <a:xfrm>
            <a:off x="4709252" y="0"/>
            <a:ext cx="5631205" cy="6858000"/>
          </a:xfrm>
          <a:prstGeom prst="rect">
            <a:avLst/>
          </a:prstGeom>
          <a:gradFill flip="none" rotWithShape="1">
            <a:gsLst>
              <a:gs pos="100000">
                <a:schemeClr val="bg1"/>
              </a:gs>
              <a:gs pos="0">
                <a:schemeClr val="bg1">
                  <a:alpha val="0"/>
                </a:schemeClr>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800" b="1" i="0" u="none" strike="noStrike" cap="none" normalizeH="0" baseline="0" dirty="0" err="1">
              <a:ln>
                <a:noFill/>
              </a:ln>
              <a:solidFill>
                <a:schemeClr val="bg1"/>
              </a:solidFill>
              <a:effectLst/>
              <a:latin typeface="+mn-lt"/>
              <a:ea typeface="Helvetica Neue" panose="02000503000000020004" pitchFamily="2" charset="0"/>
              <a:cs typeface="Helvetica Neue" panose="02000503000000020004" pitchFamily="2" charset="0"/>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7063" indent="-166688">
              <a:lnSpc>
                <a:spcPct val="90000"/>
              </a:lnSpc>
              <a:spcBef>
                <a:spcPts val="600"/>
              </a:spcBef>
              <a:buClr>
                <a:schemeClr val="tx2"/>
              </a:buClr>
              <a:defRPr sz="1400">
                <a:solidFill>
                  <a:schemeClr val="tx1"/>
                </a:solidFill>
                <a:latin typeface="+mn-lt"/>
              </a:defRPr>
            </a:lvl3pPr>
            <a:lvl4pPr marL="801688" indent="-174625">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12" name="Picture 11">
            <a:extLst>
              <a:ext uri="{FF2B5EF4-FFF2-40B4-BE49-F238E27FC236}">
                <a16:creationId xmlns:a16="http://schemas.microsoft.com/office/drawing/2014/main" id="{C39A98FB-8AA7-FC43-8C72-815407187D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145730608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line title and text_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EF768A-AD0A-B14D-BB2C-46B2AD2BA899}"/>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r="22126"/>
          <a:stretch/>
        </p:blipFill>
        <p:spPr>
          <a:xfrm flipH="1">
            <a:off x="4833719" y="0"/>
            <a:ext cx="7358279" cy="5618198"/>
          </a:xfrm>
          <a:prstGeom prst="rect">
            <a:avLst/>
          </a:prstGeom>
        </p:spPr>
      </p:pic>
      <p:sp>
        <p:nvSpPr>
          <p:cNvPr id="10" name="Rectangle 9">
            <a:extLst>
              <a:ext uri="{FF2B5EF4-FFF2-40B4-BE49-F238E27FC236}">
                <a16:creationId xmlns:a16="http://schemas.microsoft.com/office/drawing/2014/main" id="{F7DF5EC5-75C6-4A4D-BD24-258A899FD078}"/>
              </a:ext>
            </a:extLst>
          </p:cNvPr>
          <p:cNvSpPr/>
          <p:nvPr userDrawn="1"/>
        </p:nvSpPr>
        <p:spPr bwMode="auto">
          <a:xfrm rot="16200000">
            <a:off x="7955142" y="1392014"/>
            <a:ext cx="1110906" cy="7353750"/>
          </a:xfrm>
          <a:prstGeom prst="rect">
            <a:avLst/>
          </a:prstGeom>
          <a:gradFill flip="none" rotWithShape="1">
            <a:gsLst>
              <a:gs pos="0">
                <a:schemeClr val="bg1">
                  <a:alpha val="0"/>
                </a:schemeClr>
              </a:gs>
              <a:gs pos="100000">
                <a:schemeClr val="bg1"/>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bg1"/>
              </a:solidFill>
              <a:effectLst/>
              <a:latin typeface="+mn-lt"/>
            </a:endParaRPr>
          </a:p>
        </p:txBody>
      </p:sp>
      <p:sp>
        <p:nvSpPr>
          <p:cNvPr id="11" name="Rectangle 10">
            <a:extLst>
              <a:ext uri="{FF2B5EF4-FFF2-40B4-BE49-F238E27FC236}">
                <a16:creationId xmlns:a16="http://schemas.microsoft.com/office/drawing/2014/main" id="{C5EACBE1-D8D8-884E-ABCA-3308CE914591}"/>
              </a:ext>
            </a:extLst>
          </p:cNvPr>
          <p:cNvSpPr/>
          <p:nvPr userDrawn="1"/>
        </p:nvSpPr>
        <p:spPr bwMode="auto">
          <a:xfrm>
            <a:off x="4829192" y="0"/>
            <a:ext cx="1110906" cy="6858000"/>
          </a:xfrm>
          <a:prstGeom prst="rect">
            <a:avLst/>
          </a:prstGeom>
          <a:gradFill flip="none" rotWithShape="1">
            <a:gsLst>
              <a:gs pos="0">
                <a:schemeClr val="bg1">
                  <a:alpha val="0"/>
                </a:schemeClr>
              </a:gs>
              <a:gs pos="100000">
                <a:schemeClr val="bg1"/>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bg1"/>
              </a:solidFill>
              <a:effectLst/>
              <a:latin typeface="+mn-lt"/>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noProof="0" dirty="0"/>
              <a:t>Click to edit Master title style</a:t>
            </a:r>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noProof="0" dirty="0"/>
              <a:t>Click to edit Master text styles</a:t>
            </a:r>
          </a:p>
          <a:p>
            <a:pPr lvl="1"/>
            <a:r>
              <a:rPr lang="en-US" altLang="en-US" noProof="0" dirty="0"/>
              <a:t>Second level</a:t>
            </a:r>
          </a:p>
          <a:p>
            <a:pPr lvl="2"/>
            <a:r>
              <a:rPr lang="en-US" altLang="en-US" noProof="0" dirty="0"/>
              <a:t>Third level</a:t>
            </a:r>
          </a:p>
          <a:p>
            <a:pPr lvl="3"/>
            <a:r>
              <a:rPr lang="en-US" altLang="en-US" noProof="0"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noProof="0" dirty="0"/>
              <a:t>Click to edit footnote</a:t>
            </a:r>
          </a:p>
        </p:txBody>
      </p:sp>
      <p:pic>
        <p:nvPicPr>
          <p:cNvPr id="12" name="Picture 11">
            <a:extLst>
              <a:ext uri="{FF2B5EF4-FFF2-40B4-BE49-F238E27FC236}">
                <a16:creationId xmlns:a16="http://schemas.microsoft.com/office/drawing/2014/main" id="{F6509D72-69EE-9C46-86D5-847F6C672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198660219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line title and text_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5F8832-4FD0-CA4C-B572-BCF3E24BA891}"/>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r="8232"/>
          <a:stretch/>
        </p:blipFill>
        <p:spPr>
          <a:xfrm>
            <a:off x="4758750" y="0"/>
            <a:ext cx="7433250" cy="6858000"/>
          </a:xfrm>
          <a:prstGeom prst="rect">
            <a:avLst/>
          </a:prstGeom>
        </p:spPr>
      </p:pic>
      <p:sp>
        <p:nvSpPr>
          <p:cNvPr id="8" name="Rectangle 7">
            <a:extLst>
              <a:ext uri="{FF2B5EF4-FFF2-40B4-BE49-F238E27FC236}">
                <a16:creationId xmlns:a16="http://schemas.microsoft.com/office/drawing/2014/main" id="{08AB7442-3A5B-0746-ADA9-82DD2624FA7F}"/>
              </a:ext>
            </a:extLst>
          </p:cNvPr>
          <p:cNvSpPr/>
          <p:nvPr userDrawn="1"/>
        </p:nvSpPr>
        <p:spPr bwMode="auto">
          <a:xfrm>
            <a:off x="4749417" y="0"/>
            <a:ext cx="5631205" cy="6858000"/>
          </a:xfrm>
          <a:prstGeom prst="rect">
            <a:avLst/>
          </a:prstGeom>
          <a:gradFill flip="none" rotWithShape="1">
            <a:gsLst>
              <a:gs pos="100000">
                <a:schemeClr val="bg1"/>
              </a:gs>
              <a:gs pos="0">
                <a:schemeClr val="bg1">
                  <a:alpha val="0"/>
                </a:schemeClr>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noProof="0" dirty="0">
              <a:ln>
                <a:noFill/>
              </a:ln>
              <a:solidFill>
                <a:schemeClr val="bg1"/>
              </a:solidFill>
              <a:effectLst/>
              <a:latin typeface="+mn-lt"/>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noProof="0" dirty="0"/>
              <a:t>Click to edit Master title style</a:t>
            </a:r>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noProof="0" dirty="0"/>
              <a:t>Click to edit Master text styles</a:t>
            </a:r>
          </a:p>
          <a:p>
            <a:pPr lvl="1"/>
            <a:r>
              <a:rPr lang="en-US" altLang="en-US" noProof="0" dirty="0"/>
              <a:t>Second level</a:t>
            </a:r>
          </a:p>
          <a:p>
            <a:pPr lvl="2"/>
            <a:r>
              <a:rPr lang="en-US" altLang="en-US" noProof="0" dirty="0"/>
              <a:t>Third level</a:t>
            </a:r>
          </a:p>
          <a:p>
            <a:pPr lvl="3"/>
            <a:r>
              <a:rPr lang="en-US" altLang="en-US" noProof="0"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noProof="0" dirty="0"/>
              <a:t>Click to edit footnote</a:t>
            </a:r>
          </a:p>
        </p:txBody>
      </p:sp>
      <p:pic>
        <p:nvPicPr>
          <p:cNvPr id="10" name="Picture 9">
            <a:extLst>
              <a:ext uri="{FF2B5EF4-FFF2-40B4-BE49-F238E27FC236}">
                <a16:creationId xmlns:a16="http://schemas.microsoft.com/office/drawing/2014/main" id="{63E165BE-B838-4347-AB76-6D37E66E33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14318294"/>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line title, 2-column text">
    <p:spTree>
      <p:nvGrpSpPr>
        <p:cNvPr id="1" name=""/>
        <p:cNvGrpSpPr/>
        <p:nvPr/>
      </p:nvGrpSpPr>
      <p:grpSpPr>
        <a:xfrm>
          <a:off x="0" y="0"/>
          <a:ext cx="0" cy="0"/>
          <a:chOff x="0" y="0"/>
          <a:chExt cx="0" cy="0"/>
        </a:xfrm>
      </p:grpSpPr>
      <p:sp>
        <p:nvSpPr>
          <p:cNvPr id="2" name="Title 1"/>
          <p:cNvSpPr>
            <a:spLocks noGrp="1"/>
          </p:cNvSpPr>
          <p:nvPr>
            <p:ph type="title"/>
          </p:nvPr>
        </p:nvSpPr>
        <p:spPr>
          <a:xfrm>
            <a:off x="412800" y="274639"/>
            <a:ext cx="11268000" cy="51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sp>
        <p:nvSpPr>
          <p:cNvPr id="14" name="Text Placeholder 8"/>
          <p:cNvSpPr>
            <a:spLocks noGrp="1"/>
          </p:cNvSpPr>
          <p:nvPr>
            <p:ph type="body" sz="quarter" idx="13" hasCustomPrompt="1"/>
          </p:nvPr>
        </p:nvSpPr>
        <p:spPr>
          <a:xfrm>
            <a:off x="412799" y="1043999"/>
            <a:ext cx="5544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5" name="Text Placeholder 8"/>
          <p:cNvSpPr>
            <a:spLocks noGrp="1"/>
          </p:cNvSpPr>
          <p:nvPr>
            <p:ph type="body" sz="quarter" idx="14" hasCustomPrompt="1"/>
          </p:nvPr>
        </p:nvSpPr>
        <p:spPr>
          <a:xfrm>
            <a:off x="6136800" y="1043999"/>
            <a:ext cx="5544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7" name="Picture 6">
            <a:extLst>
              <a:ext uri="{FF2B5EF4-FFF2-40B4-BE49-F238E27FC236}">
                <a16:creationId xmlns:a16="http://schemas.microsoft.com/office/drawing/2014/main" id="{F59E1260-6109-6142-A557-FB29957127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746025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line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52" y="273600"/>
            <a:ext cx="11268000" cy="870111"/>
          </a:xfrm>
          <a:prstGeom prst="rect">
            <a:avLst/>
          </a:prstGeom>
        </p:spPr>
        <p:txBody>
          <a:bodyPr lIns="90000" tIns="46800" rIns="90000" bIns="46800">
            <a:noAutofit/>
          </a:bodyPr>
          <a:lstStyle>
            <a:lvl1pPr>
              <a:lnSpc>
                <a:spcPct val="90000"/>
              </a:lnSpc>
              <a:defRPr sz="2800" b="1">
                <a:latin typeface="+mj-lt"/>
              </a:defRPr>
            </a:lvl1pPr>
          </a:lstStyle>
          <a:p>
            <a:r>
              <a:rPr lang="en-US" dirty="0"/>
              <a:t>Click to edit Master title style</a:t>
            </a:r>
            <a:br>
              <a:rPr lang="en-US" dirty="0"/>
            </a:br>
            <a:r>
              <a:rPr lang="en-US" dirty="0"/>
              <a:t>TWO LINE</a:t>
            </a:r>
            <a:endParaRPr lang="en-GB" dirty="0"/>
          </a:p>
        </p:txBody>
      </p:sp>
      <p:sp>
        <p:nvSpPr>
          <p:cNvPr id="9" name="Text Placeholder 8"/>
          <p:cNvSpPr>
            <a:spLocks noGrp="1"/>
          </p:cNvSpPr>
          <p:nvPr>
            <p:ph type="body" sz="quarter" idx="13" hasCustomPrompt="1"/>
          </p:nvPr>
        </p:nvSpPr>
        <p:spPr>
          <a:xfrm>
            <a:off x="412799" y="1410299"/>
            <a:ext cx="11268000" cy="4218976"/>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6" name="Picture 5">
            <a:extLst>
              <a:ext uri="{FF2B5EF4-FFF2-40B4-BE49-F238E27FC236}">
                <a16:creationId xmlns:a16="http://schemas.microsoft.com/office/drawing/2014/main" id="{21CA5BB2-CD80-3D42-AE45-655DA08194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425981186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line title, 2-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800" y="274639"/>
            <a:ext cx="11268000" cy="87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br>
              <a:rPr lang="en-US" dirty="0"/>
            </a:br>
            <a:r>
              <a:rPr lang="en-US" dirty="0"/>
              <a:t>TWO LINE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sp>
        <p:nvSpPr>
          <p:cNvPr id="14" name="Text Placeholder 8"/>
          <p:cNvSpPr>
            <a:spLocks noGrp="1"/>
          </p:cNvSpPr>
          <p:nvPr>
            <p:ph type="body" sz="quarter" idx="13" hasCustomPrompt="1"/>
          </p:nvPr>
        </p:nvSpPr>
        <p:spPr>
          <a:xfrm>
            <a:off x="412799" y="1411200"/>
            <a:ext cx="5544000" cy="4219200"/>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5" name="Text Placeholder 8"/>
          <p:cNvSpPr>
            <a:spLocks noGrp="1"/>
          </p:cNvSpPr>
          <p:nvPr>
            <p:ph type="body" sz="quarter" idx="14" hasCustomPrompt="1"/>
          </p:nvPr>
        </p:nvSpPr>
        <p:spPr>
          <a:xfrm>
            <a:off x="6136800" y="1411200"/>
            <a:ext cx="5544000" cy="4219200"/>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7" name="Picture 6">
            <a:extLst>
              <a:ext uri="{FF2B5EF4-FFF2-40B4-BE49-F238E27FC236}">
                <a16:creationId xmlns:a16="http://schemas.microsoft.com/office/drawing/2014/main" id="{F59E1260-6109-6142-A557-FB29957127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057140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800" y="274639"/>
            <a:ext cx="11268000" cy="87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br>
              <a:rPr lang="en-US" dirty="0"/>
            </a:br>
            <a:r>
              <a:rPr lang="en-US" dirty="0"/>
              <a:t>TWO LINE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7" name="Picture 6">
            <a:extLst>
              <a:ext uri="{FF2B5EF4-FFF2-40B4-BE49-F238E27FC236}">
                <a16:creationId xmlns:a16="http://schemas.microsoft.com/office/drawing/2014/main" id="{F59E1260-6109-6142-A557-FB29957127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1685975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0" name="Rectangle 9"/>
          <p:cNvSpPr/>
          <p:nvPr userDrawn="1"/>
        </p:nvSpPr>
        <p:spPr>
          <a:xfrm>
            <a:off x="193500" y="156117"/>
            <a:ext cx="11808000" cy="6455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2" name="Title 1"/>
          <p:cNvSpPr>
            <a:spLocks noGrp="1"/>
          </p:cNvSpPr>
          <p:nvPr>
            <p:ph type="title" hasCustomPrompt="1"/>
          </p:nvPr>
        </p:nvSpPr>
        <p:spPr>
          <a:xfrm>
            <a:off x="457200" y="1270365"/>
            <a:ext cx="11277600" cy="535531"/>
          </a:xfrm>
        </p:spPr>
        <p:txBody>
          <a:bodyPr anchor="t">
            <a:spAutoFit/>
          </a:bodyPr>
          <a:lstStyle>
            <a:lvl1pPr>
              <a:defRPr sz="3200">
                <a:solidFill>
                  <a:schemeClr val="bg1"/>
                </a:solidFill>
              </a:defRPr>
            </a:lvl1pPr>
          </a:lstStyle>
          <a:p>
            <a:r>
              <a:rPr lang="en-US" dirty="0"/>
              <a:t>Click to add divider title</a:t>
            </a:r>
          </a:p>
        </p:txBody>
      </p:sp>
      <p:sp>
        <p:nvSpPr>
          <p:cNvPr id="4" name="Date Placeholder 3"/>
          <p:cNvSpPr>
            <a:spLocks noGrp="1"/>
          </p:cNvSpPr>
          <p:nvPr>
            <p:ph type="dt" sz="half" idx="10"/>
          </p:nvPr>
        </p:nvSpPr>
        <p:spPr/>
        <p:txBody>
          <a:bodyPr/>
          <a:lstStyle/>
          <a:p>
            <a:fld id="{74FA187F-77D8-44AB-99A3-596B6D28DB9F}" type="datetime1">
              <a:rPr lang="en-US" smtClean="0"/>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Text Placeholder 6">
            <a:extLst>
              <a:ext uri="{FF2B5EF4-FFF2-40B4-BE49-F238E27FC236}">
                <a16:creationId xmlns:a16="http://schemas.microsoft.com/office/drawing/2014/main" id="{C290D6F0-A744-4762-BA4F-BBADC0F28504}"/>
              </a:ext>
            </a:extLst>
          </p:cNvPr>
          <p:cNvSpPr>
            <a:spLocks noGrp="1"/>
          </p:cNvSpPr>
          <p:nvPr>
            <p:ph type="body" sz="quarter" idx="13" hasCustomPrompt="1"/>
          </p:nvPr>
        </p:nvSpPr>
        <p:spPr>
          <a:xfrm>
            <a:off x="457200" y="5590502"/>
            <a:ext cx="9855200" cy="1005840"/>
          </a:xfrm>
        </p:spPr>
        <p:txBody>
          <a:bodyPr anchor="b">
            <a:noAutofit/>
          </a:bodyPr>
          <a:lstStyle>
            <a:lvl1pPr marL="0" indent="0">
              <a:spcBef>
                <a:spcPts val="300"/>
              </a:spcBef>
              <a:buNone/>
              <a:defRPr sz="1000">
                <a:solidFill>
                  <a:schemeClr val="bg1"/>
                </a:solidFill>
              </a:defRPr>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Reference(s)</a:t>
            </a:r>
          </a:p>
        </p:txBody>
      </p:sp>
      <p:sp>
        <p:nvSpPr>
          <p:cNvPr id="8" name="TextBox 7">
            <a:extLst>
              <a:ext uri="{FF2B5EF4-FFF2-40B4-BE49-F238E27FC236}">
                <a16:creationId xmlns:a16="http://schemas.microsoft.com/office/drawing/2014/main" id="{F59F0994-F17C-46C2-935A-B93E8CA3C61A}"/>
              </a:ext>
            </a:extLst>
          </p:cNvPr>
          <p:cNvSpPr txBox="1"/>
          <p:nvPr userDrawn="1"/>
        </p:nvSpPr>
        <p:spPr>
          <a:xfrm>
            <a:off x="10160000" y="6611780"/>
            <a:ext cx="2032000" cy="246221"/>
          </a:xfrm>
          <a:prstGeom prst="rect">
            <a:avLst/>
          </a:prstGeom>
          <a:noFill/>
        </p:spPr>
        <p:txBody>
          <a:bodyPr wrap="square" rtlCol="0">
            <a:spAutoFit/>
          </a:bodyPr>
          <a:lstStyle/>
          <a:p>
            <a:pPr algn="r"/>
            <a:r>
              <a:rPr lang="en-US" sz="1000" b="0" baseline="0" dirty="0">
                <a:solidFill>
                  <a:schemeClr val="tx1"/>
                </a:solidFill>
                <a:latin typeface="Arial" pitchFamily="34" charset="0"/>
                <a:cs typeface="Arial" pitchFamily="34" charset="0"/>
              </a:rPr>
              <a:t>© AstraZeneca 2019</a:t>
            </a:r>
          </a:p>
        </p:txBody>
      </p:sp>
    </p:spTree>
    <p:extLst>
      <p:ext uri="{BB962C8B-B14F-4D97-AF65-F5344CB8AC3E}">
        <p14:creationId xmlns:p14="http://schemas.microsoft.com/office/powerpoint/2010/main" val="1269080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148833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Lst>
  <p:hf hdr="0" ftr="0" dt="0"/>
  <p:txStyles>
    <p:titleStyle>
      <a:lvl1pPr algn="l" rtl="0" eaLnBrk="0" fontAlgn="base" hangingPunct="0">
        <a:spcBef>
          <a:spcPct val="0"/>
        </a:spcBef>
        <a:spcAft>
          <a:spcPct val="0"/>
        </a:spcAft>
        <a:defRPr sz="2800" b="1">
          <a:solidFill>
            <a:schemeClr val="tx2"/>
          </a:solidFill>
          <a:latin typeface="Arial" pitchFamily="34" charset="0"/>
          <a:ea typeface="Arial" charset="0"/>
          <a:cs typeface="Arial" pitchFamily="34" charset="0"/>
        </a:defRPr>
      </a:lvl1pPr>
      <a:lvl2pPr algn="l" rtl="0" eaLnBrk="0" fontAlgn="base" hangingPunct="0">
        <a:spcBef>
          <a:spcPct val="0"/>
        </a:spcBef>
        <a:spcAft>
          <a:spcPct val="0"/>
        </a:spcAft>
        <a:defRPr sz="2800" b="1">
          <a:solidFill>
            <a:schemeClr val="tx2"/>
          </a:solidFill>
          <a:latin typeface="Arial" charset="0"/>
          <a:ea typeface="Arial" charset="0"/>
          <a:cs typeface="Arial" pitchFamily="34" charset="0"/>
        </a:defRPr>
      </a:lvl2pPr>
      <a:lvl3pPr algn="l" rtl="0" eaLnBrk="0" fontAlgn="base" hangingPunct="0">
        <a:spcBef>
          <a:spcPct val="0"/>
        </a:spcBef>
        <a:spcAft>
          <a:spcPct val="0"/>
        </a:spcAft>
        <a:defRPr sz="2800" b="1">
          <a:solidFill>
            <a:schemeClr val="tx2"/>
          </a:solidFill>
          <a:latin typeface="Arial" charset="0"/>
          <a:ea typeface="Arial" charset="0"/>
          <a:cs typeface="Arial" pitchFamily="34" charset="0"/>
        </a:defRPr>
      </a:lvl3pPr>
      <a:lvl4pPr algn="l" rtl="0" eaLnBrk="0" fontAlgn="base" hangingPunct="0">
        <a:spcBef>
          <a:spcPct val="0"/>
        </a:spcBef>
        <a:spcAft>
          <a:spcPct val="0"/>
        </a:spcAft>
        <a:defRPr sz="2800" b="1">
          <a:solidFill>
            <a:schemeClr val="tx2"/>
          </a:solidFill>
          <a:latin typeface="Arial" charset="0"/>
          <a:ea typeface="Arial" charset="0"/>
          <a:cs typeface="Arial" pitchFamily="34" charset="0"/>
        </a:defRPr>
      </a:lvl4pPr>
      <a:lvl5pPr algn="l" rtl="0" eaLnBrk="0" fontAlgn="base" hangingPunct="0">
        <a:spcBef>
          <a:spcPct val="0"/>
        </a:spcBef>
        <a:spcAft>
          <a:spcPct val="0"/>
        </a:spcAft>
        <a:defRPr sz="2800" b="1">
          <a:solidFill>
            <a:schemeClr val="tx2"/>
          </a:solidFill>
          <a:latin typeface="Arial" charset="0"/>
          <a:ea typeface="Arial" charset="0"/>
          <a:cs typeface="Arial" pitchFamily="34" charset="0"/>
        </a:defRPr>
      </a:lvl5pPr>
      <a:lvl6pPr marL="457178" algn="l" rtl="0" eaLnBrk="1" fontAlgn="base" hangingPunct="1">
        <a:spcBef>
          <a:spcPct val="0"/>
        </a:spcBef>
        <a:spcAft>
          <a:spcPct val="0"/>
        </a:spcAft>
        <a:defRPr sz="2800" b="1">
          <a:solidFill>
            <a:schemeClr val="tx2"/>
          </a:solidFill>
          <a:latin typeface="Arial" charset="0"/>
        </a:defRPr>
      </a:lvl6pPr>
      <a:lvl7pPr marL="914354" algn="l" rtl="0" eaLnBrk="1" fontAlgn="base" hangingPunct="1">
        <a:spcBef>
          <a:spcPct val="0"/>
        </a:spcBef>
        <a:spcAft>
          <a:spcPct val="0"/>
        </a:spcAft>
        <a:defRPr sz="2800" b="1">
          <a:solidFill>
            <a:schemeClr val="tx2"/>
          </a:solidFill>
          <a:latin typeface="Arial" charset="0"/>
        </a:defRPr>
      </a:lvl7pPr>
      <a:lvl8pPr marL="1371532" algn="l" rtl="0" eaLnBrk="1" fontAlgn="base" hangingPunct="1">
        <a:spcBef>
          <a:spcPct val="0"/>
        </a:spcBef>
        <a:spcAft>
          <a:spcPct val="0"/>
        </a:spcAft>
        <a:defRPr sz="2800" b="1">
          <a:solidFill>
            <a:schemeClr val="tx2"/>
          </a:solidFill>
          <a:latin typeface="Arial" charset="0"/>
        </a:defRPr>
      </a:lvl8pPr>
      <a:lvl9pPr marL="1828709" algn="l" rtl="0" eaLnBrk="1" fontAlgn="base" hangingPunct="1">
        <a:spcBef>
          <a:spcPct val="0"/>
        </a:spcBef>
        <a:spcAft>
          <a:spcPct val="0"/>
        </a:spcAft>
        <a:defRPr sz="2800" b="1">
          <a:solidFill>
            <a:schemeClr val="tx2"/>
          </a:solidFill>
          <a:latin typeface="Arial" charset="0"/>
        </a:defRPr>
      </a:lvl9pPr>
    </p:titleStyle>
    <p:bodyStyle>
      <a:lvl1pPr marL="179380" indent="-179380" algn="l" rtl="0" eaLnBrk="0" fontAlgn="base" hangingPunct="0">
        <a:spcBef>
          <a:spcPct val="0"/>
        </a:spcBef>
        <a:spcAft>
          <a:spcPct val="0"/>
        </a:spcAft>
        <a:buClr>
          <a:schemeClr val="tx2"/>
        </a:buClr>
        <a:buFont typeface="Arial" charset="0"/>
        <a:buChar char="•"/>
        <a:defRPr>
          <a:solidFill>
            <a:schemeClr val="tx1"/>
          </a:solidFill>
          <a:latin typeface="Arial" pitchFamily="34" charset="0"/>
          <a:ea typeface="Arial" charset="0"/>
          <a:cs typeface="Arial" pitchFamily="34" charset="0"/>
        </a:defRPr>
      </a:lvl1pPr>
      <a:lvl2pPr marL="358758" indent="-179380" algn="l" rtl="0" eaLnBrk="0" fontAlgn="base" hangingPunct="0">
        <a:spcBef>
          <a:spcPct val="0"/>
        </a:spcBef>
        <a:spcAft>
          <a:spcPct val="0"/>
        </a:spcAft>
        <a:buFont typeface="Arial" charset="0"/>
        <a:buChar char="-"/>
        <a:defRPr>
          <a:solidFill>
            <a:schemeClr val="tx1"/>
          </a:solidFill>
          <a:latin typeface="Arial" pitchFamily="34" charset="0"/>
          <a:ea typeface="Arial" charset="0"/>
          <a:cs typeface="Arial" pitchFamily="34" charset="0"/>
        </a:defRPr>
      </a:lvl2pPr>
      <a:lvl3pPr marL="622268" indent="-180966" algn="l" rtl="0" eaLnBrk="0" fontAlgn="base" hangingPunct="0">
        <a:spcBef>
          <a:spcPct val="0"/>
        </a:spcBef>
        <a:spcAft>
          <a:spcPct val="0"/>
        </a:spcAft>
        <a:buFont typeface="Arial" charset="0"/>
        <a:buChar char="•"/>
        <a:defRPr sz="1600">
          <a:solidFill>
            <a:schemeClr val="tx1"/>
          </a:solidFill>
          <a:latin typeface="Arial" pitchFamily="34" charset="0"/>
          <a:ea typeface="Arial" charset="0"/>
          <a:cs typeface="Arial" pitchFamily="34" charset="0"/>
        </a:defRPr>
      </a:lvl3pPr>
      <a:lvl4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4pPr>
      <a:lvl5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diagnose heart failure</a:t>
            </a:r>
          </a:p>
        </p:txBody>
      </p:sp>
      <p:sp>
        <p:nvSpPr>
          <p:cNvPr id="4" name="Text Placeholder 3"/>
          <p:cNvSpPr>
            <a:spLocks noGrp="1"/>
          </p:cNvSpPr>
          <p:nvPr>
            <p:ph type="body" sz="quarter" idx="11"/>
          </p:nvPr>
        </p:nvSpPr>
        <p:spPr/>
        <p:txBody>
          <a:bodyPr/>
          <a:lstStyle/>
          <a:p>
            <a:r>
              <a:rPr lang="en-US" dirty="0"/>
              <a:t>Part II</a:t>
            </a:r>
          </a:p>
        </p:txBody>
      </p:sp>
      <p:sp>
        <p:nvSpPr>
          <p:cNvPr id="5" name="Text Box 2">
            <a:extLst>
              <a:ext uri="{FF2B5EF4-FFF2-40B4-BE49-F238E27FC236}">
                <a16:creationId xmlns:a16="http://schemas.microsoft.com/office/drawing/2014/main" id="{193D2056-C055-49BA-B296-4F6CE8C91936}"/>
              </a:ext>
            </a:extLst>
          </p:cNvPr>
          <p:cNvSpPr txBox="1"/>
          <p:nvPr/>
        </p:nvSpPr>
        <p:spPr>
          <a:xfrm>
            <a:off x="132203" y="6059902"/>
            <a:ext cx="12192000" cy="830997"/>
          </a:xfrm>
          <a:prstGeom prst="rect">
            <a:avLst/>
          </a:prstGeom>
          <a:noFill/>
        </p:spPr>
        <p:txBody>
          <a:bodyPr wrap="square" rtlCol="0">
            <a:spAutoFit/>
          </a:bodyPr>
          <a:lstStyle/>
          <a:p>
            <a:pPr algn="ctr"/>
            <a:r>
              <a:rPr lang="en-GB" altLang="en-US" sz="1200" dirty="0">
                <a:solidFill>
                  <a:schemeClr val="bg2"/>
                </a:solidFill>
              </a:rPr>
              <a:t>Veeva </a:t>
            </a:r>
            <a:r>
              <a:rPr lang="en-GB" altLang="en-US" sz="1200">
                <a:solidFill>
                  <a:schemeClr val="bg2"/>
                </a:solidFill>
              </a:rPr>
              <a:t>ID: PH 5970</a:t>
            </a:r>
            <a:br>
              <a:rPr lang="en-GB" altLang="en-US" sz="1200" dirty="0">
                <a:solidFill>
                  <a:schemeClr val="bg2"/>
                </a:solidFill>
              </a:rPr>
            </a:br>
            <a:r>
              <a:rPr lang="en-GB" altLang="en-US" sz="1200" dirty="0">
                <a:solidFill>
                  <a:schemeClr val="bg2"/>
                </a:solidFill>
              </a:rPr>
              <a:t>Date of preparation: September 2021</a:t>
            </a:r>
          </a:p>
          <a:p>
            <a:pPr algn="ctr"/>
            <a:r>
              <a:rPr lang="en-US" sz="1200" dirty="0">
                <a:solidFill>
                  <a:schemeClr val="bg1"/>
                </a:solidFill>
              </a:rPr>
              <a:t>For Healthcare Professionals Only. Do not reproduce or distribute externally.</a:t>
            </a:r>
            <a:r>
              <a:rPr lang="en-US" sz="1200" dirty="0"/>
              <a:t>.</a:t>
            </a:r>
          </a:p>
          <a:p>
            <a:pPr algn="ctr"/>
            <a:endParaRPr lang="en-GB" altLang="en-US" sz="1200" dirty="0">
              <a:solidFill>
                <a:schemeClr val="bg2"/>
              </a:solidFill>
            </a:endParaRPr>
          </a:p>
        </p:txBody>
      </p:sp>
    </p:spTree>
    <p:extLst>
      <p:ext uri="{BB962C8B-B14F-4D97-AF65-F5344CB8AC3E}">
        <p14:creationId xmlns:p14="http://schemas.microsoft.com/office/powerpoint/2010/main" val="2421637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7E7B1E-2D4A-4369-8F8E-BD2F681152C2}"/>
              </a:ext>
            </a:extLst>
          </p:cNvPr>
          <p:cNvSpPr>
            <a:spLocks noGrp="1"/>
          </p:cNvSpPr>
          <p:nvPr>
            <p:ph type="body" sz="quarter" idx="13"/>
          </p:nvPr>
        </p:nvSpPr>
        <p:spPr>
          <a:xfrm>
            <a:off x="1036072" y="2336008"/>
            <a:ext cx="9855200" cy="3445196"/>
          </a:xfrm>
        </p:spPr>
        <p:txBody>
          <a:bodyPr anchor="ctr">
            <a:noAutofit/>
          </a:bodyPr>
          <a:lstStyle/>
          <a:p>
            <a:pPr algn="ctr"/>
            <a:r>
              <a:rPr lang="en-US" sz="2400" dirty="0">
                <a:latin typeface="Arial"/>
                <a:cs typeface="Arial"/>
              </a:rPr>
              <a:t>“This session is supported by AstraZeneca. The content is intended for Health Care 	Professionals for medical educational purposes only.   Expert opinions of the participating physicians are based on their experience to date.</a:t>
            </a:r>
          </a:p>
          <a:p>
            <a:pPr algn="ctr"/>
            <a:endParaRPr lang="en-US" sz="2400" dirty="0">
              <a:latin typeface="Arial"/>
              <a:cs typeface="Arial"/>
            </a:endParaRPr>
          </a:p>
          <a:p>
            <a:pPr algn="ctr"/>
            <a:r>
              <a:rPr lang="en-US" sz="2400" dirty="0">
                <a:latin typeface="Arial"/>
                <a:cs typeface="Arial"/>
              </a:rPr>
              <a:t>   	AstraZeneca does not engage in the promotion of unregistered products or unapproved indications.  </a:t>
            </a:r>
          </a:p>
          <a:p>
            <a:pPr algn="ctr"/>
            <a:endParaRPr lang="en-US" sz="2400" dirty="0">
              <a:latin typeface="Arial"/>
              <a:cs typeface="Arial"/>
            </a:endParaRPr>
          </a:p>
          <a:p>
            <a:pPr algn="ctr"/>
            <a:r>
              <a:rPr lang="en-US" sz="2400" dirty="0">
                <a:latin typeface="Arial"/>
                <a:cs typeface="Arial"/>
              </a:rPr>
              <a:t>	Please consult local Prescribing Information for registration product license details.”</a:t>
            </a:r>
          </a:p>
          <a:p>
            <a:pPr marL="0" indent="0" algn="ctr">
              <a:buNone/>
            </a:pPr>
            <a:endParaRPr lang="en-US" sz="2400" dirty="0">
              <a:solidFill>
                <a:srgbClr val="830051"/>
              </a:solidFill>
              <a:latin typeface="Arial"/>
              <a:cs typeface="Arial"/>
            </a:endParaRPr>
          </a:p>
          <a:p>
            <a:pPr marL="0" indent="0" algn="ctr">
              <a:buNone/>
            </a:pPr>
            <a:endParaRPr lang="en-US" sz="2400" dirty="0">
              <a:solidFill>
                <a:srgbClr val="830051"/>
              </a:solidFill>
              <a:latin typeface="Arial"/>
              <a:cs typeface="Arial"/>
            </a:endParaRPr>
          </a:p>
        </p:txBody>
      </p:sp>
    </p:spTree>
    <p:extLst>
      <p:ext uri="{BB962C8B-B14F-4D97-AF65-F5344CB8AC3E}">
        <p14:creationId xmlns:p14="http://schemas.microsoft.com/office/powerpoint/2010/main" val="61008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Classification </a:t>
            </a:r>
            <a:br>
              <a:rPr lang="en-US" dirty="0"/>
            </a:br>
            <a:r>
              <a:rPr lang="en-US" dirty="0"/>
              <a:t>of heart failure</a:t>
            </a:r>
          </a:p>
        </p:txBody>
      </p:sp>
      <p:sp>
        <p:nvSpPr>
          <p:cNvPr id="2" name="Text Placeholder 1"/>
          <p:cNvSpPr>
            <a:spLocks noGrp="1"/>
          </p:cNvSpPr>
          <p:nvPr>
            <p:ph type="body" sz="quarter" idx="11"/>
          </p:nvPr>
        </p:nvSpPr>
        <p:spPr/>
        <p:txBody>
          <a:bodyPr/>
          <a:lstStyle/>
          <a:p>
            <a:pPr marL="457200" indent="-457200">
              <a:buAutoNum type="arabicPeriod"/>
            </a:pPr>
            <a:r>
              <a:rPr lang="en-US" dirty="0"/>
              <a:t>Type of HF based on LVEF</a:t>
            </a:r>
          </a:p>
          <a:p>
            <a:pPr marL="457200" indent="-457200">
              <a:buAutoNum type="arabicPeriod"/>
            </a:pPr>
            <a:r>
              <a:rPr lang="en-US" dirty="0"/>
              <a:t>Stage of HF</a:t>
            </a:r>
          </a:p>
          <a:p>
            <a:pPr marL="457200" indent="-457200">
              <a:buAutoNum type="arabicPeriod"/>
            </a:pPr>
            <a:r>
              <a:rPr lang="en-US" dirty="0"/>
              <a:t>Severity by NYHA status</a:t>
            </a:r>
          </a:p>
          <a:p>
            <a:pPr marL="457200" indent="-457200">
              <a:buAutoNum type="arabicPeriod"/>
            </a:pPr>
            <a:r>
              <a:rPr lang="en-US" dirty="0"/>
              <a:t>Acuity of onset (acute vs chronic)</a:t>
            </a:r>
          </a:p>
        </p:txBody>
      </p:sp>
    </p:spTree>
    <p:extLst>
      <p:ext uri="{BB962C8B-B14F-4D97-AF65-F5344CB8AC3E}">
        <p14:creationId xmlns:p14="http://schemas.microsoft.com/office/powerpoint/2010/main" val="3731272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r>
              <a:rPr lang="en-US" dirty="0"/>
              <a:t>Heart failure is currently classified by LVEF and subdivided </a:t>
            </a:r>
            <a:br>
              <a:rPr lang="en-US" dirty="0"/>
            </a:br>
            <a:r>
              <a:rPr lang="en-US" dirty="0"/>
              <a:t>in three types, though this is under review</a:t>
            </a:r>
            <a:endParaRPr lang="en-US" baseline="30000" dirty="0"/>
          </a:p>
        </p:txBody>
      </p:sp>
      <p:graphicFrame>
        <p:nvGraphicFramePr>
          <p:cNvPr id="13" name="Content Placeholder 8"/>
          <p:cNvGraphicFramePr>
            <a:graphicFrameLocks/>
          </p:cNvGraphicFramePr>
          <p:nvPr>
            <p:extLst>
              <p:ext uri="{D42A27DB-BD31-4B8C-83A1-F6EECF244321}">
                <p14:modId xmlns:p14="http://schemas.microsoft.com/office/powerpoint/2010/main" val="3679390852"/>
              </p:ext>
            </p:extLst>
          </p:nvPr>
        </p:nvGraphicFramePr>
        <p:xfrm>
          <a:off x="517790" y="2882392"/>
          <a:ext cx="5522913" cy="3094392"/>
        </p:xfrm>
        <a:graphic>
          <a:graphicData uri="http://schemas.openxmlformats.org/drawingml/2006/table">
            <a:tbl>
              <a:tblPr firstRow="1" bandRow="1">
                <a:tableStyleId>{F5AB1C69-6EDB-4FF4-983F-18BD219EF322}</a:tableStyleId>
              </a:tblPr>
              <a:tblGrid>
                <a:gridCol w="5522913">
                  <a:extLst>
                    <a:ext uri="{9D8B030D-6E8A-4147-A177-3AD203B41FA5}">
                      <a16:colId xmlns:a16="http://schemas.microsoft.com/office/drawing/2014/main" val="1300039301"/>
                    </a:ext>
                  </a:extLst>
                </a:gridCol>
              </a:tblGrid>
              <a:tr h="370840">
                <a:tc>
                  <a:txBody>
                    <a:bodyPr/>
                    <a:lstStyle/>
                    <a:p>
                      <a:pPr algn="ctr">
                        <a:lnSpc>
                          <a:spcPct val="90000"/>
                        </a:lnSpc>
                      </a:pPr>
                      <a:r>
                        <a:rPr lang="en-US" sz="1800" dirty="0"/>
                        <a:t>Heart failure with preserved ejection fraction</a:t>
                      </a:r>
                      <a:r>
                        <a:rPr lang="en-US" sz="1800" baseline="30000" dirty="0"/>
                        <a:t>1</a:t>
                      </a:r>
                      <a:endParaRPr lang="en-US" sz="1800" dirty="0"/>
                    </a:p>
                  </a:txBody>
                  <a:tcPr marL="72000" marR="72000" marT="72000" marB="72000" anchor="b"/>
                </a:tc>
                <a:extLst>
                  <a:ext uri="{0D108BD9-81ED-4DB2-BD59-A6C34878D82A}">
                    <a16:rowId xmlns:a16="http://schemas.microsoft.com/office/drawing/2014/main" val="2414239721"/>
                  </a:ext>
                </a:extLst>
              </a:tr>
              <a:tr h="370840">
                <a:tc>
                  <a:txBody>
                    <a:bodyPr/>
                    <a:lstStyle/>
                    <a:p>
                      <a:pPr marL="0" marR="0" indent="0" algn="l" defTabSz="914354" rtl="0" eaLnBrk="1" fontAlgn="auto" latinLnBrk="0" hangingPunct="1">
                        <a:lnSpc>
                          <a:spcPct val="90000"/>
                        </a:lnSpc>
                        <a:spcBef>
                          <a:spcPts val="0"/>
                        </a:spcBef>
                        <a:spcAft>
                          <a:spcPts val="0"/>
                        </a:spcAft>
                        <a:buClrTx/>
                        <a:buSzTx/>
                        <a:buFontTx/>
                        <a:buNone/>
                        <a:tabLst/>
                        <a:defRPr/>
                      </a:pPr>
                      <a:r>
                        <a:rPr lang="en-US" sz="1800" dirty="0">
                          <a:solidFill>
                            <a:schemeClr val="tx1"/>
                          </a:solidFill>
                        </a:rPr>
                        <a:t>Symptoms</a:t>
                      </a:r>
                      <a:r>
                        <a:rPr lang="en-US" sz="1800" baseline="0" dirty="0">
                          <a:solidFill>
                            <a:schemeClr val="tx1"/>
                          </a:solidFill>
                        </a:rPr>
                        <a:t> ± </a:t>
                      </a:r>
                      <a:r>
                        <a:rPr lang="en-US" sz="1800" baseline="0" dirty="0" err="1">
                          <a:solidFill>
                            <a:schemeClr val="tx1"/>
                          </a:solidFill>
                        </a:rPr>
                        <a:t>signs</a:t>
                      </a:r>
                      <a:r>
                        <a:rPr lang="en-US" sz="1800" baseline="30000" dirty="0" err="1">
                          <a:solidFill>
                            <a:schemeClr val="tx1"/>
                          </a:solidFill>
                        </a:rPr>
                        <a:t>a</a:t>
                      </a:r>
                      <a:endParaRPr lang="en-US" sz="1800" dirty="0">
                        <a:solidFill>
                          <a:schemeClr val="tx1"/>
                        </a:solidFill>
                      </a:endParaRPr>
                    </a:p>
                  </a:txBody>
                  <a:tcPr marL="72000" marR="72000" marT="72000" marB="72000"/>
                </a:tc>
                <a:extLst>
                  <a:ext uri="{0D108BD9-81ED-4DB2-BD59-A6C34878D82A}">
                    <a16:rowId xmlns:a16="http://schemas.microsoft.com/office/drawing/2014/main" val="425995721"/>
                  </a:ext>
                </a:extLst>
              </a:tr>
              <a:tr h="370840">
                <a:tc>
                  <a:txBody>
                    <a:bodyPr/>
                    <a:lstStyle/>
                    <a:p>
                      <a:pPr>
                        <a:lnSpc>
                          <a:spcPct val="90000"/>
                        </a:lnSpc>
                      </a:pPr>
                      <a:r>
                        <a:rPr lang="en-US" sz="1800" b="1" dirty="0">
                          <a:solidFill>
                            <a:schemeClr val="tx1"/>
                          </a:solidFill>
                        </a:rPr>
                        <a:t>LVEF</a:t>
                      </a:r>
                      <a:r>
                        <a:rPr lang="en-US" sz="1800" b="1" baseline="0" dirty="0">
                          <a:solidFill>
                            <a:schemeClr val="tx1"/>
                          </a:solidFill>
                        </a:rPr>
                        <a:t> ≥50%</a:t>
                      </a:r>
                    </a:p>
                  </a:txBody>
                  <a:tcPr marL="72000" marR="72000" marT="72000" marB="72000"/>
                </a:tc>
                <a:extLst>
                  <a:ext uri="{0D108BD9-81ED-4DB2-BD59-A6C34878D82A}">
                    <a16:rowId xmlns:a16="http://schemas.microsoft.com/office/drawing/2014/main" val="4171423595"/>
                  </a:ext>
                </a:extLst>
              </a:tr>
              <a:tr h="370840">
                <a:tc>
                  <a:txBody>
                    <a:bodyPr/>
                    <a:lstStyle/>
                    <a:p>
                      <a:pPr marL="252000" indent="-252000">
                        <a:lnSpc>
                          <a:spcPct val="90000"/>
                        </a:lnSpc>
                        <a:spcBef>
                          <a:spcPts val="600"/>
                        </a:spcBef>
                        <a:buClr>
                          <a:schemeClr val="tx2"/>
                        </a:buClr>
                        <a:buAutoNum type="arabicPeriod"/>
                      </a:pPr>
                      <a:r>
                        <a:rPr lang="en-US" sz="1800" dirty="0">
                          <a:solidFill>
                            <a:schemeClr val="tx1"/>
                          </a:solidFill>
                        </a:rPr>
                        <a:t>Elevated</a:t>
                      </a:r>
                      <a:r>
                        <a:rPr lang="en-US" sz="1800" baseline="0" dirty="0">
                          <a:solidFill>
                            <a:schemeClr val="tx1"/>
                          </a:solidFill>
                        </a:rPr>
                        <a:t> levels of natriuretic </a:t>
                      </a:r>
                      <a:r>
                        <a:rPr lang="en-US" sz="1800" baseline="0" dirty="0" err="1">
                          <a:solidFill>
                            <a:schemeClr val="tx1"/>
                          </a:solidFill>
                        </a:rPr>
                        <a:t>peptides</a:t>
                      </a:r>
                      <a:r>
                        <a:rPr lang="en-US" sz="1800" baseline="30000" dirty="0" err="1">
                          <a:solidFill>
                            <a:schemeClr val="tx1"/>
                          </a:solidFill>
                        </a:rPr>
                        <a:t>b</a:t>
                      </a:r>
                      <a:endParaRPr lang="en-US" sz="1800" baseline="0" dirty="0">
                        <a:solidFill>
                          <a:schemeClr val="tx1"/>
                        </a:solidFill>
                      </a:endParaRPr>
                    </a:p>
                    <a:p>
                      <a:pPr marL="252000" indent="-252000">
                        <a:lnSpc>
                          <a:spcPct val="90000"/>
                        </a:lnSpc>
                        <a:spcBef>
                          <a:spcPts val="600"/>
                        </a:spcBef>
                        <a:buClr>
                          <a:schemeClr val="tx2"/>
                        </a:buClr>
                        <a:buFont typeface="+mj-lt"/>
                        <a:buAutoNum type="arabicPeriod" startAt="2"/>
                      </a:pPr>
                      <a:r>
                        <a:rPr lang="en-US" sz="1800" baseline="0" dirty="0">
                          <a:solidFill>
                            <a:schemeClr val="tx1"/>
                          </a:solidFill>
                        </a:rPr>
                        <a:t>At least one additional criterion:</a:t>
                      </a:r>
                    </a:p>
                    <a:p>
                      <a:pPr marL="504000" indent="-252000">
                        <a:lnSpc>
                          <a:spcPct val="90000"/>
                        </a:lnSpc>
                        <a:spcBef>
                          <a:spcPts val="300"/>
                        </a:spcBef>
                        <a:buClr>
                          <a:schemeClr val="tx2"/>
                        </a:buClr>
                        <a:buFont typeface="Arial" panose="020B0604020202020204" pitchFamily="34" charset="0"/>
                        <a:buChar char="•"/>
                      </a:pPr>
                      <a:r>
                        <a:rPr lang="en-US" sz="1800" baseline="0" dirty="0">
                          <a:solidFill>
                            <a:schemeClr val="tx1"/>
                          </a:solidFill>
                        </a:rPr>
                        <a:t>Relevant structural heart disease </a:t>
                      </a:r>
                      <a:br>
                        <a:rPr lang="en-US" sz="1800" baseline="0" dirty="0">
                          <a:solidFill>
                            <a:schemeClr val="tx1"/>
                          </a:solidFill>
                        </a:rPr>
                      </a:br>
                      <a:r>
                        <a:rPr lang="en-US" sz="1800" baseline="0" dirty="0">
                          <a:solidFill>
                            <a:schemeClr val="tx1"/>
                          </a:solidFill>
                        </a:rPr>
                        <a:t>(LVH and/or LAE)</a:t>
                      </a:r>
                    </a:p>
                    <a:p>
                      <a:pPr marL="504000" indent="-252000">
                        <a:lnSpc>
                          <a:spcPct val="90000"/>
                        </a:lnSpc>
                        <a:spcBef>
                          <a:spcPts val="300"/>
                        </a:spcBef>
                        <a:buClr>
                          <a:schemeClr val="tx2"/>
                        </a:buClr>
                        <a:buFont typeface="Arial" panose="020B0604020202020204" pitchFamily="34" charset="0"/>
                        <a:buChar char="•"/>
                      </a:pPr>
                      <a:r>
                        <a:rPr lang="en-US" sz="1800" baseline="0" dirty="0">
                          <a:solidFill>
                            <a:schemeClr val="tx1"/>
                          </a:solidFill>
                        </a:rPr>
                        <a:t>Diastolic dysfunction</a:t>
                      </a:r>
                    </a:p>
                  </a:txBody>
                  <a:tcPr marL="72000" marR="72000" marT="72000" marB="72000"/>
                </a:tc>
                <a:extLst>
                  <a:ext uri="{0D108BD9-81ED-4DB2-BD59-A6C34878D82A}">
                    <a16:rowId xmlns:a16="http://schemas.microsoft.com/office/drawing/2014/main" val="3665669961"/>
                  </a:ext>
                </a:extLst>
              </a:tr>
              <a:tr h="370840">
                <a:tc>
                  <a:txBody>
                    <a:bodyPr/>
                    <a:lstStyle/>
                    <a:p>
                      <a:pPr marL="0" indent="0">
                        <a:lnSpc>
                          <a:spcPct val="90000"/>
                        </a:lnSpc>
                        <a:buFont typeface="Arial" panose="020B0604020202020204" pitchFamily="34" charset="0"/>
                        <a:buNone/>
                      </a:pPr>
                      <a:r>
                        <a:rPr lang="en-US" sz="1800" baseline="0" dirty="0">
                          <a:solidFill>
                            <a:schemeClr val="tx1"/>
                          </a:solidFill>
                        </a:rPr>
                        <a:t>Previously referred to as ‘diastolic’ HF</a:t>
                      </a:r>
                    </a:p>
                  </a:txBody>
                  <a:tcPr marL="72000" marR="72000" marT="72000" marB="72000"/>
                </a:tc>
                <a:extLst>
                  <a:ext uri="{0D108BD9-81ED-4DB2-BD59-A6C34878D82A}">
                    <a16:rowId xmlns:a16="http://schemas.microsoft.com/office/drawing/2014/main" val="3586792990"/>
                  </a:ext>
                </a:extLst>
              </a:tr>
            </a:tbl>
          </a:graphicData>
        </a:graphic>
      </p:graphicFrame>
      <p:graphicFrame>
        <p:nvGraphicFramePr>
          <p:cNvPr id="14" name="Content Placeholder 7"/>
          <p:cNvGraphicFramePr>
            <a:graphicFrameLocks/>
          </p:cNvGraphicFramePr>
          <p:nvPr>
            <p:extLst>
              <p:ext uri="{D42A27DB-BD31-4B8C-83A1-F6EECF244321}">
                <p14:modId xmlns:p14="http://schemas.microsoft.com/office/powerpoint/2010/main" val="1940702305"/>
              </p:ext>
            </p:extLst>
          </p:nvPr>
        </p:nvGraphicFramePr>
        <p:xfrm>
          <a:off x="517791" y="1239687"/>
          <a:ext cx="5522913" cy="1584000"/>
        </p:xfrm>
        <a:graphic>
          <a:graphicData uri="http://schemas.openxmlformats.org/drawingml/2006/table">
            <a:tbl>
              <a:tblPr firstRow="1" bandRow="1">
                <a:tableStyleId>{5C22544A-7EE6-4342-B048-85BDC9FD1C3A}</a:tableStyleId>
              </a:tblPr>
              <a:tblGrid>
                <a:gridCol w="5522913">
                  <a:extLst>
                    <a:ext uri="{9D8B030D-6E8A-4147-A177-3AD203B41FA5}">
                      <a16:colId xmlns:a16="http://schemas.microsoft.com/office/drawing/2014/main" val="877318605"/>
                    </a:ext>
                  </a:extLst>
                </a:gridCol>
              </a:tblGrid>
              <a:tr h="396000">
                <a:tc>
                  <a:txBody>
                    <a:bodyPr/>
                    <a:lstStyle/>
                    <a:p>
                      <a:pPr algn="ctr">
                        <a:lnSpc>
                          <a:spcPct val="90000"/>
                        </a:lnSpc>
                      </a:pPr>
                      <a:r>
                        <a:rPr lang="en-US" sz="1800" dirty="0"/>
                        <a:t>Heart</a:t>
                      </a:r>
                      <a:r>
                        <a:rPr lang="en-US" sz="1800" baseline="0" dirty="0"/>
                        <a:t> failure with reduced ejection fraction</a:t>
                      </a:r>
                      <a:r>
                        <a:rPr lang="en-US" sz="1800" baseline="30000" dirty="0"/>
                        <a:t>1</a:t>
                      </a:r>
                      <a:endParaRPr lang="en-US" sz="1800" dirty="0"/>
                    </a:p>
                  </a:txBody>
                  <a:tcPr marL="72000" marR="72000" marT="72000" marB="72000" anchor="b"/>
                </a:tc>
                <a:extLst>
                  <a:ext uri="{0D108BD9-81ED-4DB2-BD59-A6C34878D82A}">
                    <a16:rowId xmlns:a16="http://schemas.microsoft.com/office/drawing/2014/main" val="3117007244"/>
                  </a:ext>
                </a:extLst>
              </a:tr>
              <a:tr h="396000">
                <a:tc>
                  <a:txBody>
                    <a:bodyPr/>
                    <a:lstStyle/>
                    <a:p>
                      <a:pPr>
                        <a:lnSpc>
                          <a:spcPct val="90000"/>
                        </a:lnSpc>
                      </a:pPr>
                      <a:r>
                        <a:rPr lang="en-US" sz="1800" dirty="0">
                          <a:solidFill>
                            <a:schemeClr val="tx1"/>
                          </a:solidFill>
                        </a:rPr>
                        <a:t>Symptoms</a:t>
                      </a:r>
                      <a:r>
                        <a:rPr lang="en-US" sz="1800" baseline="0" dirty="0">
                          <a:solidFill>
                            <a:schemeClr val="tx1"/>
                          </a:solidFill>
                        </a:rPr>
                        <a:t> ± </a:t>
                      </a:r>
                      <a:r>
                        <a:rPr lang="en-US" sz="1800" baseline="0" dirty="0" err="1">
                          <a:solidFill>
                            <a:schemeClr val="tx1"/>
                          </a:solidFill>
                        </a:rPr>
                        <a:t>signs</a:t>
                      </a:r>
                      <a:r>
                        <a:rPr lang="en-US" sz="1800" baseline="30000" dirty="0" err="1">
                          <a:solidFill>
                            <a:schemeClr val="tx1"/>
                          </a:solidFill>
                        </a:rPr>
                        <a:t>a</a:t>
                      </a:r>
                      <a:endParaRPr lang="en-US" sz="1800" dirty="0">
                        <a:solidFill>
                          <a:schemeClr val="tx1"/>
                        </a:solidFill>
                      </a:endParaRPr>
                    </a:p>
                  </a:txBody>
                  <a:tcPr marL="72000" marR="72000" marT="72000" marB="72000">
                    <a:solidFill>
                      <a:srgbClr val="CCD1D5"/>
                    </a:solidFill>
                  </a:tcPr>
                </a:tc>
                <a:extLst>
                  <a:ext uri="{0D108BD9-81ED-4DB2-BD59-A6C34878D82A}">
                    <a16:rowId xmlns:a16="http://schemas.microsoft.com/office/drawing/2014/main" val="2439426985"/>
                  </a:ext>
                </a:extLst>
              </a:tr>
              <a:tr h="396000">
                <a:tc>
                  <a:txBody>
                    <a:bodyPr/>
                    <a:lstStyle/>
                    <a:p>
                      <a:pPr>
                        <a:lnSpc>
                          <a:spcPct val="90000"/>
                        </a:lnSpc>
                      </a:pPr>
                      <a:r>
                        <a:rPr lang="en-US" sz="1800" b="1" dirty="0">
                          <a:solidFill>
                            <a:schemeClr val="tx1"/>
                          </a:solidFill>
                        </a:rPr>
                        <a:t>LVEF &lt;40%</a:t>
                      </a:r>
                    </a:p>
                  </a:txBody>
                  <a:tcPr marL="72000" marR="72000" marT="72000" marB="72000"/>
                </a:tc>
                <a:extLst>
                  <a:ext uri="{0D108BD9-81ED-4DB2-BD59-A6C34878D82A}">
                    <a16:rowId xmlns:a16="http://schemas.microsoft.com/office/drawing/2014/main" val="3571795758"/>
                  </a:ext>
                </a:extLst>
              </a:tr>
              <a:tr h="396000">
                <a:tc>
                  <a:txBody>
                    <a:bodyPr/>
                    <a:lstStyle/>
                    <a:p>
                      <a:pPr>
                        <a:lnSpc>
                          <a:spcPct val="90000"/>
                        </a:lnSpc>
                      </a:pPr>
                      <a:r>
                        <a:rPr lang="en-US" sz="1800" dirty="0">
                          <a:solidFill>
                            <a:schemeClr val="tx1"/>
                          </a:solidFill>
                        </a:rPr>
                        <a:t>Previously referred</a:t>
                      </a:r>
                      <a:r>
                        <a:rPr lang="en-US" sz="1800" baseline="0" dirty="0">
                          <a:solidFill>
                            <a:schemeClr val="tx1"/>
                          </a:solidFill>
                        </a:rPr>
                        <a:t> to as ‘systolic’ HF</a:t>
                      </a:r>
                      <a:endParaRPr lang="en-US" sz="1800" dirty="0">
                        <a:solidFill>
                          <a:schemeClr val="tx1"/>
                        </a:solidFill>
                      </a:endParaRPr>
                    </a:p>
                  </a:txBody>
                  <a:tcPr marL="72000" marR="72000" marT="72000" marB="72000"/>
                </a:tc>
                <a:extLst>
                  <a:ext uri="{0D108BD9-81ED-4DB2-BD59-A6C34878D82A}">
                    <a16:rowId xmlns:a16="http://schemas.microsoft.com/office/drawing/2014/main" val="1920282154"/>
                  </a:ext>
                </a:extLst>
              </a:tr>
            </a:tbl>
          </a:graphicData>
        </a:graphic>
      </p:graphicFrame>
      <p:graphicFrame>
        <p:nvGraphicFramePr>
          <p:cNvPr id="7" name="Content Placeholder 7"/>
          <p:cNvGraphicFramePr>
            <a:graphicFrameLocks/>
          </p:cNvGraphicFramePr>
          <p:nvPr>
            <p:extLst>
              <p:ext uri="{D42A27DB-BD31-4B8C-83A1-F6EECF244321}">
                <p14:modId xmlns:p14="http://schemas.microsoft.com/office/powerpoint/2010/main" val="3704261085"/>
              </p:ext>
            </p:extLst>
          </p:nvPr>
        </p:nvGraphicFramePr>
        <p:xfrm>
          <a:off x="6084000" y="1239687"/>
          <a:ext cx="5522913" cy="3341280"/>
        </p:xfrm>
        <a:graphic>
          <a:graphicData uri="http://schemas.openxmlformats.org/drawingml/2006/table">
            <a:tbl>
              <a:tblPr firstRow="1" bandRow="1">
                <a:tableStyleId>{21E4AEA4-8DFA-4A89-87EB-49C32662AFE0}</a:tableStyleId>
              </a:tblPr>
              <a:tblGrid>
                <a:gridCol w="5522913">
                  <a:extLst>
                    <a:ext uri="{9D8B030D-6E8A-4147-A177-3AD203B41FA5}">
                      <a16:colId xmlns:a16="http://schemas.microsoft.com/office/drawing/2014/main" val="877318605"/>
                    </a:ext>
                  </a:extLst>
                </a:gridCol>
              </a:tblGrid>
              <a:tr h="370840">
                <a:tc>
                  <a:txBody>
                    <a:bodyPr/>
                    <a:lstStyle/>
                    <a:p>
                      <a:pPr algn="ctr">
                        <a:lnSpc>
                          <a:spcPct val="90000"/>
                        </a:lnSpc>
                      </a:pPr>
                      <a:r>
                        <a:rPr lang="en-US" sz="1800" noProof="0" dirty="0"/>
                        <a:t>Heart failure with midrange ejection fraction</a:t>
                      </a:r>
                      <a:r>
                        <a:rPr lang="en-US" sz="1800" baseline="30000" noProof="0" dirty="0"/>
                        <a:t>1</a:t>
                      </a:r>
                      <a:endParaRPr lang="en-US" sz="1800" noProof="0" dirty="0"/>
                    </a:p>
                  </a:txBody>
                  <a:tcPr marL="72000" marR="72000" marT="72000" marB="72000" anchor="b"/>
                </a:tc>
                <a:extLst>
                  <a:ext uri="{0D108BD9-81ED-4DB2-BD59-A6C34878D82A}">
                    <a16:rowId xmlns:a16="http://schemas.microsoft.com/office/drawing/2014/main" val="3117007244"/>
                  </a:ext>
                </a:extLst>
              </a:tr>
              <a:tr h="370840">
                <a:tc>
                  <a:txBody>
                    <a:bodyPr/>
                    <a:lstStyle/>
                    <a:p>
                      <a:pPr>
                        <a:lnSpc>
                          <a:spcPct val="90000"/>
                        </a:lnSpc>
                      </a:pPr>
                      <a:r>
                        <a:rPr lang="en-US" sz="1800" noProof="0" dirty="0">
                          <a:solidFill>
                            <a:schemeClr val="tx1"/>
                          </a:solidFill>
                        </a:rPr>
                        <a:t>Symptoms</a:t>
                      </a:r>
                      <a:r>
                        <a:rPr lang="en-US" sz="1800" baseline="0" noProof="0" dirty="0">
                          <a:solidFill>
                            <a:schemeClr val="tx1"/>
                          </a:solidFill>
                        </a:rPr>
                        <a:t> ± </a:t>
                      </a:r>
                      <a:r>
                        <a:rPr lang="en-US" sz="1800" baseline="0" noProof="0" dirty="0" err="1">
                          <a:solidFill>
                            <a:schemeClr val="tx1"/>
                          </a:solidFill>
                        </a:rPr>
                        <a:t>signs</a:t>
                      </a:r>
                      <a:r>
                        <a:rPr lang="en-US" sz="1800" baseline="30000" noProof="0" dirty="0" err="1">
                          <a:solidFill>
                            <a:schemeClr val="tx1"/>
                          </a:solidFill>
                        </a:rPr>
                        <a:t>a</a:t>
                      </a:r>
                      <a:endParaRPr lang="en-US" sz="1800" noProof="0" dirty="0">
                        <a:solidFill>
                          <a:schemeClr val="tx1"/>
                        </a:solidFill>
                      </a:endParaRPr>
                    </a:p>
                  </a:txBody>
                  <a:tcPr marL="72000" marR="72000" marT="72000" marB="72000"/>
                </a:tc>
                <a:extLst>
                  <a:ext uri="{0D108BD9-81ED-4DB2-BD59-A6C34878D82A}">
                    <a16:rowId xmlns:a16="http://schemas.microsoft.com/office/drawing/2014/main" val="2439426985"/>
                  </a:ext>
                </a:extLst>
              </a:tr>
              <a:tr h="370840">
                <a:tc>
                  <a:txBody>
                    <a:bodyPr/>
                    <a:lstStyle/>
                    <a:p>
                      <a:pPr>
                        <a:lnSpc>
                          <a:spcPct val="90000"/>
                        </a:lnSpc>
                      </a:pPr>
                      <a:r>
                        <a:rPr lang="en-US" sz="1800" b="1" noProof="0" dirty="0">
                          <a:solidFill>
                            <a:schemeClr val="tx1"/>
                          </a:solidFill>
                        </a:rPr>
                        <a:t>LVEF 40–49% </a:t>
                      </a:r>
                    </a:p>
                  </a:txBody>
                  <a:tcPr marL="72000" marR="72000" marT="72000" marB="72000"/>
                </a:tc>
                <a:extLst>
                  <a:ext uri="{0D108BD9-81ED-4DB2-BD59-A6C34878D82A}">
                    <a16:rowId xmlns:a16="http://schemas.microsoft.com/office/drawing/2014/main" val="3571795758"/>
                  </a:ext>
                </a:extLst>
              </a:tr>
              <a:tr h="370840">
                <a:tc>
                  <a:txBody>
                    <a:bodyPr/>
                    <a:lstStyle/>
                    <a:p>
                      <a:pPr marL="252000" indent="-252000">
                        <a:lnSpc>
                          <a:spcPct val="90000"/>
                        </a:lnSpc>
                        <a:spcBef>
                          <a:spcPts val="600"/>
                        </a:spcBef>
                        <a:buClr>
                          <a:schemeClr val="tx2"/>
                        </a:buClr>
                        <a:buAutoNum type="arabicPeriod"/>
                      </a:pPr>
                      <a:r>
                        <a:rPr lang="en-US" sz="1800" noProof="0" dirty="0">
                          <a:solidFill>
                            <a:schemeClr val="tx1"/>
                          </a:solidFill>
                        </a:rPr>
                        <a:t>Elevated</a:t>
                      </a:r>
                      <a:r>
                        <a:rPr lang="en-US" sz="1800" baseline="0" noProof="0" dirty="0">
                          <a:solidFill>
                            <a:schemeClr val="tx1"/>
                          </a:solidFill>
                        </a:rPr>
                        <a:t> levels of natriuretic </a:t>
                      </a:r>
                      <a:r>
                        <a:rPr lang="en-US" sz="1800" baseline="0" noProof="0" dirty="0" err="1">
                          <a:solidFill>
                            <a:schemeClr val="tx1"/>
                          </a:solidFill>
                        </a:rPr>
                        <a:t>peptides</a:t>
                      </a:r>
                      <a:r>
                        <a:rPr lang="en-US" sz="1800" baseline="30000" noProof="0" dirty="0" err="1">
                          <a:solidFill>
                            <a:schemeClr val="tx1"/>
                          </a:solidFill>
                        </a:rPr>
                        <a:t>b</a:t>
                      </a:r>
                      <a:endParaRPr lang="en-US" sz="1800" baseline="0" noProof="0" dirty="0">
                        <a:solidFill>
                          <a:schemeClr val="tx1"/>
                        </a:solidFill>
                      </a:endParaRPr>
                    </a:p>
                    <a:p>
                      <a:pPr marL="252000" indent="-252000">
                        <a:lnSpc>
                          <a:spcPct val="90000"/>
                        </a:lnSpc>
                        <a:spcBef>
                          <a:spcPts val="600"/>
                        </a:spcBef>
                        <a:buClr>
                          <a:schemeClr val="tx2"/>
                        </a:buClr>
                        <a:buAutoNum type="arabicPeriod"/>
                      </a:pPr>
                      <a:r>
                        <a:rPr lang="en-US" sz="1800" baseline="0" noProof="0" dirty="0">
                          <a:solidFill>
                            <a:schemeClr val="tx1"/>
                          </a:solidFill>
                        </a:rPr>
                        <a:t>At least one additional criterion:</a:t>
                      </a:r>
                    </a:p>
                    <a:p>
                      <a:pPr marL="504000" indent="-252000">
                        <a:lnSpc>
                          <a:spcPct val="90000"/>
                        </a:lnSpc>
                        <a:spcBef>
                          <a:spcPts val="300"/>
                        </a:spcBef>
                        <a:buClr>
                          <a:schemeClr val="tx2"/>
                        </a:buClr>
                        <a:buFont typeface="Arial" panose="020B0604020202020204" pitchFamily="34" charset="0"/>
                        <a:buChar char="•"/>
                      </a:pPr>
                      <a:r>
                        <a:rPr lang="en-US" sz="1800" baseline="0" noProof="0" dirty="0">
                          <a:solidFill>
                            <a:schemeClr val="tx1"/>
                          </a:solidFill>
                        </a:rPr>
                        <a:t>Relevant structural heart disease </a:t>
                      </a:r>
                      <a:br>
                        <a:rPr lang="en-US" sz="1800" baseline="0" noProof="0" dirty="0">
                          <a:solidFill>
                            <a:schemeClr val="tx1"/>
                          </a:solidFill>
                        </a:rPr>
                      </a:br>
                      <a:r>
                        <a:rPr lang="en-US" sz="1800" baseline="0" noProof="0" dirty="0">
                          <a:solidFill>
                            <a:schemeClr val="tx1"/>
                          </a:solidFill>
                        </a:rPr>
                        <a:t>(LVH and/or LAE)</a:t>
                      </a:r>
                    </a:p>
                    <a:p>
                      <a:pPr marL="504000" indent="-252000">
                        <a:lnSpc>
                          <a:spcPct val="90000"/>
                        </a:lnSpc>
                        <a:spcBef>
                          <a:spcPts val="300"/>
                        </a:spcBef>
                        <a:buClr>
                          <a:schemeClr val="tx2"/>
                        </a:buClr>
                        <a:buFont typeface="Arial" panose="020B0604020202020204" pitchFamily="34" charset="0"/>
                        <a:buChar char="•"/>
                      </a:pPr>
                      <a:r>
                        <a:rPr lang="en-US" sz="1800" baseline="0" noProof="0" dirty="0">
                          <a:solidFill>
                            <a:schemeClr val="tx1"/>
                          </a:solidFill>
                        </a:rPr>
                        <a:t>Diastolic dysfunction</a:t>
                      </a:r>
                    </a:p>
                  </a:txBody>
                  <a:tcPr marL="72000" marR="72000" marT="72000" marB="72000"/>
                </a:tc>
                <a:extLst>
                  <a:ext uri="{0D108BD9-81ED-4DB2-BD59-A6C34878D82A}">
                    <a16:rowId xmlns:a16="http://schemas.microsoft.com/office/drawing/2014/main" val="1770405833"/>
                  </a:ext>
                </a:extLst>
              </a:tr>
              <a:tr h="370840">
                <a:tc>
                  <a:txBody>
                    <a:bodyPr/>
                    <a:lstStyle/>
                    <a:p>
                      <a:pPr>
                        <a:lnSpc>
                          <a:spcPct val="90000"/>
                        </a:lnSpc>
                      </a:pPr>
                      <a:r>
                        <a:rPr lang="en-US" sz="1800" noProof="0" dirty="0">
                          <a:solidFill>
                            <a:schemeClr val="tx1"/>
                          </a:solidFill>
                        </a:rPr>
                        <a:t>Previously described as the ‘grey area’ between </a:t>
                      </a:r>
                      <a:r>
                        <a:rPr lang="en-US" sz="1800" noProof="0" dirty="0" err="1">
                          <a:solidFill>
                            <a:schemeClr val="tx1"/>
                          </a:solidFill>
                        </a:rPr>
                        <a:t>HFrEF</a:t>
                      </a:r>
                      <a:r>
                        <a:rPr lang="en-US" sz="1800" noProof="0" dirty="0">
                          <a:solidFill>
                            <a:schemeClr val="tx1"/>
                          </a:solidFill>
                        </a:rPr>
                        <a:t> and </a:t>
                      </a:r>
                      <a:r>
                        <a:rPr lang="en-US" sz="1800" noProof="0" dirty="0" err="1">
                          <a:solidFill>
                            <a:schemeClr val="tx1"/>
                          </a:solidFill>
                        </a:rPr>
                        <a:t>HFpEF</a:t>
                      </a:r>
                      <a:endParaRPr lang="en-US" sz="1800" noProof="0" dirty="0">
                        <a:solidFill>
                          <a:schemeClr val="tx1"/>
                        </a:solidFill>
                      </a:endParaRPr>
                    </a:p>
                  </a:txBody>
                  <a:tcPr marL="72000" marR="72000" marT="72000" marB="72000"/>
                </a:tc>
                <a:extLst>
                  <a:ext uri="{0D108BD9-81ED-4DB2-BD59-A6C34878D82A}">
                    <a16:rowId xmlns:a16="http://schemas.microsoft.com/office/drawing/2014/main" val="1920282154"/>
                  </a:ext>
                </a:extLst>
              </a:tr>
            </a:tbl>
          </a:graphicData>
        </a:graphic>
      </p:graphicFrame>
      <p:sp>
        <p:nvSpPr>
          <p:cNvPr id="8" name="TextBox 7"/>
          <p:cNvSpPr txBox="1"/>
          <p:nvPr/>
        </p:nvSpPr>
        <p:spPr>
          <a:xfrm>
            <a:off x="6151299" y="4750716"/>
            <a:ext cx="5647083" cy="997196"/>
          </a:xfrm>
          <a:prstGeom prst="rect">
            <a:avLst/>
          </a:prstGeom>
          <a:noFill/>
        </p:spPr>
        <p:txBody>
          <a:bodyPr wrap="square" lIns="0" tIns="0" rIns="0" bIns="0" rtlCol="0">
            <a:spAutoFit/>
          </a:bodyPr>
          <a:lstStyle/>
          <a:p>
            <a:pPr marL="230400" indent="-230400">
              <a:lnSpc>
                <a:spcPct val="90000"/>
              </a:lnSpc>
              <a:spcBef>
                <a:spcPts val="1200"/>
              </a:spcBef>
              <a:buFont typeface="Arial" panose="020B0604020202020204" pitchFamily="34" charset="0"/>
              <a:buChar char="•"/>
            </a:pPr>
            <a:r>
              <a:rPr lang="en-US" dirty="0" err="1"/>
              <a:t>HFmrEF</a:t>
            </a:r>
            <a:r>
              <a:rPr lang="en-US" dirty="0"/>
              <a:t> was first defined in the 2016 ESC guidelines and has since become widely accepted.</a:t>
            </a:r>
            <a:r>
              <a:rPr lang="en-US" baseline="30000" dirty="0"/>
              <a:t> </a:t>
            </a:r>
            <a:r>
              <a:rPr lang="en-US" dirty="0"/>
              <a:t>However, calls for changes in this classification have recently been made</a:t>
            </a:r>
            <a:r>
              <a:rPr lang="en-US" baseline="30000" dirty="0"/>
              <a:t>1–4</a:t>
            </a:r>
            <a:endParaRPr lang="en-US" dirty="0"/>
          </a:p>
        </p:txBody>
      </p:sp>
      <p:sp>
        <p:nvSpPr>
          <p:cNvPr id="3" name="Text Placeholder 2"/>
          <p:cNvSpPr>
            <a:spLocks noGrp="1"/>
          </p:cNvSpPr>
          <p:nvPr>
            <p:ph type="body" sz="quarter" idx="10"/>
          </p:nvPr>
        </p:nvSpPr>
        <p:spPr>
          <a:xfrm>
            <a:off x="-1" y="5607162"/>
            <a:ext cx="10638264" cy="1250099"/>
          </a:xfrm>
        </p:spPr>
        <p:txBody>
          <a:bodyPr/>
          <a:lstStyle/>
          <a:p>
            <a:pPr algn="l"/>
            <a:r>
              <a:rPr lang="en-GB" b="0" i="0" u="none" strike="noStrike" baseline="30000" dirty="0" err="1">
                <a:solidFill>
                  <a:srgbClr val="000000"/>
                </a:solidFill>
                <a:latin typeface="+mn-lt"/>
              </a:rPr>
              <a:t>a</a:t>
            </a:r>
            <a:r>
              <a:rPr lang="en-GB" b="0" i="0" u="none" strike="noStrike" baseline="0" dirty="0" err="1">
                <a:solidFill>
                  <a:srgbClr val="000000"/>
                </a:solidFill>
                <a:latin typeface="+mn-lt"/>
              </a:rPr>
              <a:t>Signs</a:t>
            </a:r>
            <a:r>
              <a:rPr lang="en-GB" b="0" i="0" u="none" strike="noStrike" baseline="0" dirty="0">
                <a:solidFill>
                  <a:srgbClr val="000000"/>
                </a:solidFill>
                <a:latin typeface="+mn-lt"/>
              </a:rPr>
              <a:t> may not be present in the early stages of HF (especially in HFpEF) and in patients treated with diuretics; </a:t>
            </a:r>
            <a:r>
              <a:rPr lang="en-GB" b="0" i="0" u="none" strike="noStrike" baseline="30000" dirty="0">
                <a:solidFill>
                  <a:srgbClr val="000000"/>
                </a:solidFill>
                <a:latin typeface="+mn-lt"/>
              </a:rPr>
              <a:t>b</a:t>
            </a:r>
            <a:r>
              <a:rPr lang="en-GB" b="0" i="0" u="none" strike="noStrike" baseline="0" dirty="0">
                <a:solidFill>
                  <a:srgbClr val="000000"/>
                </a:solidFill>
                <a:latin typeface="+mn-lt"/>
              </a:rPr>
              <a:t>BNP.35 </a:t>
            </a:r>
            <a:r>
              <a:rPr lang="en-GB" b="0" i="0" u="none" strike="noStrike" baseline="0" dirty="0" err="1">
                <a:solidFill>
                  <a:srgbClr val="000000"/>
                </a:solidFill>
                <a:latin typeface="+mn-lt"/>
              </a:rPr>
              <a:t>pg</a:t>
            </a:r>
            <a:r>
              <a:rPr lang="en-GB" b="0" i="0" u="none" strike="noStrike" baseline="0" dirty="0">
                <a:solidFill>
                  <a:srgbClr val="000000"/>
                </a:solidFill>
                <a:latin typeface="+mn-lt"/>
              </a:rPr>
              <a:t>/ml and/or NT-proBNP.125 </a:t>
            </a:r>
            <a:r>
              <a:rPr lang="en-GB" b="0" i="0" u="none" strike="noStrike" baseline="0" dirty="0" err="1">
                <a:solidFill>
                  <a:srgbClr val="000000"/>
                </a:solidFill>
                <a:latin typeface="+mn-lt"/>
              </a:rPr>
              <a:t>pg</a:t>
            </a:r>
            <a:r>
              <a:rPr lang="en-GB" b="0" i="0" u="none" strike="noStrike" baseline="0" dirty="0">
                <a:solidFill>
                  <a:srgbClr val="000000"/>
                </a:solidFill>
                <a:latin typeface="+mn-lt"/>
              </a:rPr>
              <a:t>/</a:t>
            </a:r>
            <a:r>
              <a:rPr lang="en-GB" b="0" i="0" u="none" strike="noStrike" baseline="0" dirty="0" err="1">
                <a:solidFill>
                  <a:srgbClr val="000000"/>
                </a:solidFill>
                <a:latin typeface="+mn-lt"/>
              </a:rPr>
              <a:t>mL.</a:t>
            </a:r>
            <a:endParaRPr lang="en-GB" b="0" i="0" u="none" strike="noStrike" baseline="0" dirty="0">
              <a:solidFill>
                <a:srgbClr val="000000"/>
              </a:solidFill>
              <a:latin typeface="+mn-lt"/>
            </a:endParaRPr>
          </a:p>
          <a:p>
            <a:pPr algn="l"/>
            <a:r>
              <a:rPr lang="en-US" dirty="0">
                <a:latin typeface="+mn-lt"/>
              </a:rPr>
              <a:t>BNP, </a:t>
            </a:r>
            <a:r>
              <a:rPr lang="en-GB" b="0" i="0" u="none" strike="noStrike" baseline="0" dirty="0">
                <a:latin typeface="+mn-lt"/>
              </a:rPr>
              <a:t>B-type natriuretic peptide; </a:t>
            </a:r>
            <a:r>
              <a:rPr lang="en-US" dirty="0">
                <a:latin typeface="+mn-lt"/>
              </a:rPr>
              <a:t>ESC, European Society of Cardiology; HF, heart failure; HFmrEF, heart failure with midrange ejection fraction; HFpEF, heart failure with preserved ejection fraction; HFrEF, heart failure with reduced ejection fraction; LAE, left atrial enlargement; LVEF, left ventricular ejection fraction; LVH, left ventricular hypertrophy; NT-proBNP, </a:t>
            </a:r>
            <a:r>
              <a:rPr lang="en-GB" b="0" i="0" u="none" strike="noStrike" baseline="0" dirty="0">
                <a:latin typeface="+mn-lt"/>
              </a:rPr>
              <a:t>N-terminal</a:t>
            </a:r>
          </a:p>
          <a:p>
            <a:pPr algn="l"/>
            <a:r>
              <a:rPr lang="en-GB" b="0" i="0" u="none" strike="noStrike" baseline="0" dirty="0">
                <a:latin typeface="+mn-lt"/>
              </a:rPr>
              <a:t>pro-B type natriuretic peptide</a:t>
            </a:r>
            <a:br>
              <a:rPr lang="en-US" dirty="0">
                <a:latin typeface="+mn-lt"/>
              </a:rPr>
            </a:br>
            <a:r>
              <a:rPr lang="en-US" dirty="0">
                <a:latin typeface="+mn-lt"/>
              </a:rPr>
              <a:t>1. </a:t>
            </a:r>
            <a:r>
              <a:rPr lang="en-US" dirty="0" err="1">
                <a:latin typeface="+mn-lt"/>
              </a:rPr>
              <a:t>Ponikowski</a:t>
            </a:r>
            <a:r>
              <a:rPr lang="en-US" dirty="0">
                <a:latin typeface="+mn-lt"/>
              </a:rPr>
              <a:t> P, et al. </a:t>
            </a:r>
            <a:r>
              <a:rPr lang="en-US" i="1" dirty="0" err="1">
                <a:latin typeface="+mn-lt"/>
              </a:rPr>
              <a:t>Eur</a:t>
            </a:r>
            <a:r>
              <a:rPr lang="en-US" i="1" dirty="0">
                <a:latin typeface="+mn-lt"/>
              </a:rPr>
              <a:t> Heart J </a:t>
            </a:r>
            <a:r>
              <a:rPr lang="en-US" dirty="0">
                <a:latin typeface="+mn-lt"/>
              </a:rPr>
              <a:t>2016;37:2129–2200; 2. </a:t>
            </a:r>
            <a:r>
              <a:rPr lang="en-US" dirty="0" err="1">
                <a:latin typeface="+mn-lt"/>
              </a:rPr>
              <a:t>Yancy</a:t>
            </a:r>
            <a:r>
              <a:rPr lang="en-US" dirty="0">
                <a:latin typeface="+mn-lt"/>
              </a:rPr>
              <a:t> CW, et al. </a:t>
            </a:r>
            <a:r>
              <a:rPr lang="en-US" i="1" dirty="0">
                <a:latin typeface="+mn-lt"/>
              </a:rPr>
              <a:t>Circulation </a:t>
            </a:r>
            <a:r>
              <a:rPr lang="en-US" dirty="0">
                <a:latin typeface="+mn-lt"/>
              </a:rPr>
              <a:t>2013;128:e240–e327; 3. Lam CSP, et al. </a:t>
            </a:r>
            <a:r>
              <a:rPr lang="en-US" i="1" dirty="0">
                <a:latin typeface="+mn-lt"/>
              </a:rPr>
              <a:t>Eur Heart J</a:t>
            </a:r>
            <a:r>
              <a:rPr lang="en-US" dirty="0">
                <a:latin typeface="+mn-lt"/>
              </a:rPr>
              <a:t> 2020;41:2353–2355; 4. NHFA CSANZ Heart Failure Guidelines Working Group. </a:t>
            </a:r>
            <a:r>
              <a:rPr lang="en-US" i="1" dirty="0">
                <a:latin typeface="+mn-lt"/>
              </a:rPr>
              <a:t>Heart Lung </a:t>
            </a:r>
            <a:r>
              <a:rPr lang="en-US" i="1" dirty="0" err="1">
                <a:latin typeface="+mn-lt"/>
              </a:rPr>
              <a:t>Circ</a:t>
            </a:r>
            <a:r>
              <a:rPr lang="en-US" dirty="0">
                <a:latin typeface="+mn-lt"/>
              </a:rPr>
              <a:t> 2018;27:1123–1208</a:t>
            </a:r>
          </a:p>
        </p:txBody>
      </p:sp>
      <p:sp>
        <p:nvSpPr>
          <p:cNvPr id="9" name="TextBox 8">
            <a:extLst>
              <a:ext uri="{FF2B5EF4-FFF2-40B4-BE49-F238E27FC236}">
                <a16:creationId xmlns:a16="http://schemas.microsoft.com/office/drawing/2014/main" id="{1DE4797A-89D0-499B-BF55-1108252FDAF6}"/>
              </a:ext>
            </a:extLst>
          </p:cNvPr>
          <p:cNvSpPr txBox="1"/>
          <p:nvPr/>
        </p:nvSpPr>
        <p:spPr>
          <a:xfrm>
            <a:off x="1672880" y="6325121"/>
            <a:ext cx="8605858"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631976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HF is commonly classified using ACCF/AHA stages and NYHA functional classification</a:t>
            </a:r>
          </a:p>
        </p:txBody>
      </p:sp>
      <p:sp>
        <p:nvSpPr>
          <p:cNvPr id="4" name="Text Placeholder 3"/>
          <p:cNvSpPr>
            <a:spLocks noGrp="1"/>
          </p:cNvSpPr>
          <p:nvPr>
            <p:ph type="body" sz="quarter" idx="10"/>
          </p:nvPr>
        </p:nvSpPr>
        <p:spPr/>
        <p:txBody>
          <a:bodyPr/>
          <a:lstStyle/>
          <a:p>
            <a:pPr lvl="0" defTabSz="257175">
              <a:spcAft>
                <a:spcPct val="0"/>
              </a:spcAft>
              <a:buClrTx/>
              <a:defRPr/>
            </a:pPr>
            <a:r>
              <a:rPr lang="en-US" baseline="30000" dirty="0" err="1"/>
              <a:t>a</a:t>
            </a:r>
            <a:r>
              <a:rPr lang="en-US" dirty="0" err="1"/>
              <a:t>Fatigue</a:t>
            </a:r>
            <a:r>
              <a:rPr lang="en-US" dirty="0"/>
              <a:t>, palpitation, dyspnea, or chest pain</a:t>
            </a:r>
            <a:br>
              <a:rPr lang="en-US" dirty="0"/>
            </a:br>
            <a:r>
              <a:rPr lang="en-US" dirty="0"/>
              <a:t>ACCF, American College of Cardiology Foundation; AHA, American Heart Association; HF, heart failure; NYHA, New York Heart Association</a:t>
            </a:r>
          </a:p>
          <a:p>
            <a:pPr lvl="0" defTabSz="257175">
              <a:spcAft>
                <a:spcPct val="0"/>
              </a:spcAft>
              <a:buClrTx/>
              <a:defRPr/>
            </a:pPr>
            <a:r>
              <a:rPr lang="en-US" dirty="0" err="1"/>
              <a:t>Yancy</a:t>
            </a:r>
            <a:r>
              <a:rPr lang="en-US" dirty="0"/>
              <a:t> CW, et al. </a:t>
            </a:r>
            <a:r>
              <a:rPr lang="en-US" i="1" dirty="0"/>
              <a:t>Circulation </a:t>
            </a:r>
            <a:r>
              <a:rPr lang="en-US" dirty="0"/>
              <a:t>2013;128:e240–e327</a:t>
            </a:r>
          </a:p>
        </p:txBody>
      </p:sp>
      <p:graphicFrame>
        <p:nvGraphicFramePr>
          <p:cNvPr id="23" name="Table 22">
            <a:extLst>
              <a:ext uri="{FF2B5EF4-FFF2-40B4-BE49-F238E27FC236}">
                <a16:creationId xmlns:a16="http://schemas.microsoft.com/office/drawing/2014/main" id="{A2805C7F-AF5D-4ECD-A4D8-90FA472E9AC8}"/>
              </a:ext>
            </a:extLst>
          </p:cNvPr>
          <p:cNvGraphicFramePr>
            <a:graphicFrameLocks noGrp="1"/>
          </p:cNvGraphicFramePr>
          <p:nvPr>
            <p:extLst>
              <p:ext uri="{D42A27DB-BD31-4B8C-83A1-F6EECF244321}">
                <p14:modId xmlns:p14="http://schemas.microsoft.com/office/powerpoint/2010/main" val="11027781"/>
              </p:ext>
            </p:extLst>
          </p:nvPr>
        </p:nvGraphicFramePr>
        <p:xfrm>
          <a:off x="768000" y="1232697"/>
          <a:ext cx="10656000" cy="4064400"/>
        </p:xfrm>
        <a:graphic>
          <a:graphicData uri="http://schemas.openxmlformats.org/drawingml/2006/table">
            <a:tbl>
              <a:tblPr firstRow="1" firstCol="1" bandRow="1">
                <a:tableStyleId>{B301B821-A1FF-4177-AEE7-76D212191A09}</a:tableStyleId>
              </a:tblPr>
              <a:tblGrid>
                <a:gridCol w="540000">
                  <a:extLst>
                    <a:ext uri="{9D8B030D-6E8A-4147-A177-3AD203B41FA5}">
                      <a16:colId xmlns:a16="http://schemas.microsoft.com/office/drawing/2014/main" val="2881504035"/>
                    </a:ext>
                  </a:extLst>
                </a:gridCol>
                <a:gridCol w="684000">
                  <a:extLst>
                    <a:ext uri="{9D8B030D-6E8A-4147-A177-3AD203B41FA5}">
                      <a16:colId xmlns:a16="http://schemas.microsoft.com/office/drawing/2014/main" val="2600106752"/>
                    </a:ext>
                  </a:extLst>
                </a:gridCol>
                <a:gridCol w="3780000">
                  <a:extLst>
                    <a:ext uri="{9D8B030D-6E8A-4147-A177-3AD203B41FA5}">
                      <a16:colId xmlns:a16="http://schemas.microsoft.com/office/drawing/2014/main" val="4238934637"/>
                    </a:ext>
                  </a:extLst>
                </a:gridCol>
                <a:gridCol w="684000">
                  <a:extLst>
                    <a:ext uri="{9D8B030D-6E8A-4147-A177-3AD203B41FA5}">
                      <a16:colId xmlns:a16="http://schemas.microsoft.com/office/drawing/2014/main" val="125704197"/>
                    </a:ext>
                  </a:extLst>
                </a:gridCol>
                <a:gridCol w="4968000">
                  <a:extLst>
                    <a:ext uri="{9D8B030D-6E8A-4147-A177-3AD203B41FA5}">
                      <a16:colId xmlns:a16="http://schemas.microsoft.com/office/drawing/2014/main" val="2704600214"/>
                    </a:ext>
                  </a:extLst>
                </a:gridCol>
              </a:tblGrid>
              <a:tr h="0">
                <a:tc>
                  <a:txBody>
                    <a:bodyPr/>
                    <a:lstStyle/>
                    <a:p>
                      <a:pPr marL="0" marR="0" algn="ctr">
                        <a:lnSpc>
                          <a:spcPct val="100000"/>
                        </a:lnSpc>
                        <a:spcBef>
                          <a:spcPts val="0"/>
                        </a:spcBef>
                        <a:spcAft>
                          <a:spcPts val="0"/>
                        </a:spcAft>
                      </a:pPr>
                      <a:endParaRPr lang="en-US" sz="1400" dirty="0">
                        <a:effectLst/>
                        <a:latin typeface="Times New Roman"/>
                        <a:ea typeface="Times New Roman"/>
                      </a:endParaRPr>
                    </a:p>
                  </a:txBody>
                  <a:tcPr marL="36000" marR="36000" marT="54000" marB="54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354" rtl="0" eaLnBrk="1" latinLnBrk="0" hangingPunct="1">
                        <a:defRPr sz="1900" b="1" kern="1200">
                          <a:solidFill>
                            <a:schemeClr val="lt1"/>
                          </a:solidFill>
                          <a:latin typeface="Arial" panose="020B0604020202020204"/>
                        </a:defRPr>
                      </a:lvl1pPr>
                      <a:lvl2pPr marL="457178" algn="l" defTabSz="914354" rtl="0" eaLnBrk="1" latinLnBrk="0" hangingPunct="1">
                        <a:defRPr sz="1900" b="1" kern="1200">
                          <a:solidFill>
                            <a:schemeClr val="lt1"/>
                          </a:solidFill>
                          <a:latin typeface="Arial" panose="020B0604020202020204"/>
                        </a:defRPr>
                      </a:lvl2pPr>
                      <a:lvl3pPr marL="914354" algn="l" defTabSz="914354" rtl="0" eaLnBrk="1" latinLnBrk="0" hangingPunct="1">
                        <a:defRPr sz="1900" b="1" kern="1200">
                          <a:solidFill>
                            <a:schemeClr val="lt1"/>
                          </a:solidFill>
                          <a:latin typeface="Arial" panose="020B0604020202020204"/>
                        </a:defRPr>
                      </a:lvl3pPr>
                      <a:lvl4pPr marL="1371532" algn="l" defTabSz="914354" rtl="0" eaLnBrk="1" latinLnBrk="0" hangingPunct="1">
                        <a:defRPr sz="1900" b="1" kern="1200">
                          <a:solidFill>
                            <a:schemeClr val="lt1"/>
                          </a:solidFill>
                          <a:latin typeface="Arial" panose="020B0604020202020204"/>
                        </a:defRPr>
                      </a:lvl4pPr>
                      <a:lvl5pPr marL="1828709" algn="l" defTabSz="914354" rtl="0" eaLnBrk="1" latinLnBrk="0" hangingPunct="1">
                        <a:defRPr sz="1900" b="1" kern="1200">
                          <a:solidFill>
                            <a:schemeClr val="lt1"/>
                          </a:solidFill>
                          <a:latin typeface="Arial" panose="020B0604020202020204"/>
                        </a:defRPr>
                      </a:lvl5pPr>
                      <a:lvl6pPr marL="2285886" algn="l" defTabSz="914354" rtl="0" eaLnBrk="1" latinLnBrk="0" hangingPunct="1">
                        <a:defRPr sz="1900" b="1" kern="1200">
                          <a:solidFill>
                            <a:schemeClr val="lt1"/>
                          </a:solidFill>
                          <a:latin typeface="Arial" panose="020B0604020202020204"/>
                        </a:defRPr>
                      </a:lvl6pPr>
                      <a:lvl7pPr marL="2743062" algn="l" defTabSz="914354" rtl="0" eaLnBrk="1" latinLnBrk="0" hangingPunct="1">
                        <a:defRPr sz="1900" b="1" kern="1200">
                          <a:solidFill>
                            <a:schemeClr val="lt1"/>
                          </a:solidFill>
                          <a:latin typeface="Arial" panose="020B0604020202020204"/>
                        </a:defRPr>
                      </a:lvl7pPr>
                      <a:lvl8pPr marL="3200240" algn="l" defTabSz="914354" rtl="0" eaLnBrk="1" latinLnBrk="0" hangingPunct="1">
                        <a:defRPr sz="1900" b="1" kern="1200">
                          <a:solidFill>
                            <a:schemeClr val="lt1"/>
                          </a:solidFill>
                          <a:latin typeface="Arial" panose="020B0604020202020204"/>
                        </a:defRPr>
                      </a:lvl8pPr>
                      <a:lvl9pPr marL="3657418" algn="l" defTabSz="914354" rtl="0" eaLnBrk="1" latinLnBrk="0" hangingPunct="1">
                        <a:defRPr sz="1900" b="1" kern="1200">
                          <a:solidFill>
                            <a:schemeClr val="lt1"/>
                          </a:solidFill>
                          <a:latin typeface="Arial" panose="020B0604020202020204"/>
                        </a:defRPr>
                      </a:lvl9pPr>
                    </a:lstStyle>
                    <a:p>
                      <a:pPr marL="0" marR="0" algn="ctr">
                        <a:lnSpc>
                          <a:spcPct val="100000"/>
                        </a:lnSpc>
                        <a:spcBef>
                          <a:spcPts val="0"/>
                        </a:spcBef>
                        <a:spcAft>
                          <a:spcPts val="0"/>
                        </a:spcAft>
                      </a:pPr>
                      <a:r>
                        <a:rPr lang="en-US" sz="1400" dirty="0">
                          <a:effectLst/>
                        </a:rPr>
                        <a:t>ACCF/AHA stages of HF</a:t>
                      </a:r>
                      <a:endParaRPr lang="en-US" sz="1400" dirty="0">
                        <a:effectLst/>
                        <a:latin typeface="Times New Roman"/>
                        <a:ea typeface="Times New Roman"/>
                      </a:endParaRPr>
                    </a:p>
                  </a:txBody>
                  <a:tcPr marL="36000" marR="36000" marT="54000" marB="5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tc gridSpan="2">
                  <a:txBody>
                    <a:bodyPr/>
                    <a:lstStyle>
                      <a:lvl1pPr marL="0" algn="l" defTabSz="914354" rtl="0" eaLnBrk="1" latinLnBrk="0" hangingPunct="1">
                        <a:defRPr sz="1900" b="1" kern="1200">
                          <a:solidFill>
                            <a:schemeClr val="lt1"/>
                          </a:solidFill>
                          <a:latin typeface="Arial" panose="020B0604020202020204"/>
                        </a:defRPr>
                      </a:lvl1pPr>
                      <a:lvl2pPr marL="457178" algn="l" defTabSz="914354" rtl="0" eaLnBrk="1" latinLnBrk="0" hangingPunct="1">
                        <a:defRPr sz="1900" b="1" kern="1200">
                          <a:solidFill>
                            <a:schemeClr val="lt1"/>
                          </a:solidFill>
                          <a:latin typeface="Arial" panose="020B0604020202020204"/>
                        </a:defRPr>
                      </a:lvl2pPr>
                      <a:lvl3pPr marL="914354" algn="l" defTabSz="914354" rtl="0" eaLnBrk="1" latinLnBrk="0" hangingPunct="1">
                        <a:defRPr sz="1900" b="1" kern="1200">
                          <a:solidFill>
                            <a:schemeClr val="lt1"/>
                          </a:solidFill>
                          <a:latin typeface="Arial" panose="020B0604020202020204"/>
                        </a:defRPr>
                      </a:lvl3pPr>
                      <a:lvl4pPr marL="1371532" algn="l" defTabSz="914354" rtl="0" eaLnBrk="1" latinLnBrk="0" hangingPunct="1">
                        <a:defRPr sz="1900" b="1" kern="1200">
                          <a:solidFill>
                            <a:schemeClr val="lt1"/>
                          </a:solidFill>
                          <a:latin typeface="Arial" panose="020B0604020202020204"/>
                        </a:defRPr>
                      </a:lvl4pPr>
                      <a:lvl5pPr marL="1828709" algn="l" defTabSz="914354" rtl="0" eaLnBrk="1" latinLnBrk="0" hangingPunct="1">
                        <a:defRPr sz="1900" b="1" kern="1200">
                          <a:solidFill>
                            <a:schemeClr val="lt1"/>
                          </a:solidFill>
                          <a:latin typeface="Arial" panose="020B0604020202020204"/>
                        </a:defRPr>
                      </a:lvl5pPr>
                      <a:lvl6pPr marL="2285886" algn="l" defTabSz="914354" rtl="0" eaLnBrk="1" latinLnBrk="0" hangingPunct="1">
                        <a:defRPr sz="1900" b="1" kern="1200">
                          <a:solidFill>
                            <a:schemeClr val="lt1"/>
                          </a:solidFill>
                          <a:latin typeface="Arial" panose="020B0604020202020204"/>
                        </a:defRPr>
                      </a:lvl6pPr>
                      <a:lvl7pPr marL="2743062" algn="l" defTabSz="914354" rtl="0" eaLnBrk="1" latinLnBrk="0" hangingPunct="1">
                        <a:defRPr sz="1900" b="1" kern="1200">
                          <a:solidFill>
                            <a:schemeClr val="lt1"/>
                          </a:solidFill>
                          <a:latin typeface="Arial" panose="020B0604020202020204"/>
                        </a:defRPr>
                      </a:lvl7pPr>
                      <a:lvl8pPr marL="3200240" algn="l" defTabSz="914354" rtl="0" eaLnBrk="1" latinLnBrk="0" hangingPunct="1">
                        <a:defRPr sz="1900" b="1" kern="1200">
                          <a:solidFill>
                            <a:schemeClr val="lt1"/>
                          </a:solidFill>
                          <a:latin typeface="Arial" panose="020B0604020202020204"/>
                        </a:defRPr>
                      </a:lvl8pPr>
                      <a:lvl9pPr marL="3657418" algn="l" defTabSz="914354" rtl="0" eaLnBrk="1" latinLnBrk="0" hangingPunct="1">
                        <a:defRPr sz="1900" b="1" kern="1200">
                          <a:solidFill>
                            <a:schemeClr val="lt1"/>
                          </a:solidFill>
                          <a:latin typeface="Arial" panose="020B0604020202020204"/>
                        </a:defRPr>
                      </a:lvl9pPr>
                    </a:lstStyle>
                    <a:p>
                      <a:pPr marL="0" marR="0" algn="ctr">
                        <a:lnSpc>
                          <a:spcPct val="100000"/>
                        </a:lnSpc>
                        <a:spcBef>
                          <a:spcPts val="0"/>
                        </a:spcBef>
                        <a:spcAft>
                          <a:spcPts val="0"/>
                        </a:spcAft>
                      </a:pPr>
                      <a:r>
                        <a:rPr lang="en-US" sz="1400" dirty="0">
                          <a:solidFill>
                            <a:schemeClr val="bg1"/>
                          </a:solidFill>
                          <a:effectLst/>
                        </a:rPr>
                        <a:t>NYHA functional classification</a:t>
                      </a:r>
                      <a:endParaRPr lang="en-US" sz="1400" dirty="0">
                        <a:solidFill>
                          <a:schemeClr val="bg1"/>
                        </a:solidFill>
                        <a:effectLst/>
                        <a:latin typeface="+mj-lt"/>
                        <a:ea typeface="Times New Roman"/>
                      </a:endParaRPr>
                    </a:p>
                  </a:txBody>
                  <a:tcPr marL="36000" marR="36000" marT="54000" marB="54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15000"/>
                        </a:lnSpc>
                        <a:spcBef>
                          <a:spcPts val="0"/>
                        </a:spcBef>
                        <a:spcAft>
                          <a:spcPts val="0"/>
                        </a:spcAft>
                      </a:pPr>
                      <a:endParaRPr lang="en-US" sz="1400" dirty="0">
                        <a:effectLst/>
                        <a:latin typeface="+mj-lt"/>
                        <a:ea typeface="Times New Roman"/>
                      </a:endParaRPr>
                    </a:p>
                  </a:txBody>
                  <a:tcPr marL="68580" marR="68580" marT="0" marB="0"/>
                </a:tc>
                <a:extLst>
                  <a:ext uri="{0D108BD9-81ED-4DB2-BD59-A6C34878D82A}">
                    <a16:rowId xmlns:a16="http://schemas.microsoft.com/office/drawing/2014/main" val="4260320229"/>
                  </a:ext>
                </a:extLst>
              </a:tr>
              <a:tr h="0">
                <a:tc rowSpan="2">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bg1"/>
                          </a:solidFill>
                          <a:effectLst/>
                          <a:uLnTx/>
                          <a:uFillTx/>
                          <a:latin typeface="+mn-lt"/>
                          <a:ea typeface="+mn-ea"/>
                          <a:cs typeface="+mn-cs"/>
                        </a:rPr>
                        <a:t>At risk </a:t>
                      </a:r>
                      <a:br>
                        <a:rPr kumimoji="0" lang="en-US" sz="1400" b="1" i="0" u="none" strike="noStrike" kern="0" cap="none" spc="0" normalizeH="0" baseline="0" noProof="0" dirty="0">
                          <a:ln>
                            <a:noFill/>
                          </a:ln>
                          <a:solidFill>
                            <a:schemeClr val="bg1"/>
                          </a:solidFill>
                          <a:effectLst/>
                          <a:uLnTx/>
                          <a:uFillTx/>
                          <a:latin typeface="+mn-lt"/>
                          <a:ea typeface="+mn-ea"/>
                          <a:cs typeface="+mn-cs"/>
                        </a:rPr>
                      </a:br>
                      <a:r>
                        <a:rPr kumimoji="0" lang="en-US" sz="1400" b="1" i="0" u="none" strike="noStrike" kern="0" cap="none" spc="0" normalizeH="0" baseline="0" noProof="0" dirty="0">
                          <a:ln>
                            <a:noFill/>
                          </a:ln>
                          <a:solidFill>
                            <a:schemeClr val="bg1"/>
                          </a:solidFill>
                          <a:effectLst/>
                          <a:uLnTx/>
                          <a:uFillTx/>
                          <a:latin typeface="+mn-lt"/>
                          <a:ea typeface="+mn-ea"/>
                          <a:cs typeface="+mn-cs"/>
                        </a:rPr>
                        <a:t>of HF</a:t>
                      </a:r>
                    </a:p>
                  </a:txBody>
                  <a:tcPr marL="36000" marR="36000" marT="54000" marB="54000" vert="vert270" anchor="b">
                    <a:lnL w="127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marL="0" marR="0" algn="l">
                        <a:lnSpc>
                          <a:spcPct val="100000"/>
                        </a:lnSpc>
                        <a:spcBef>
                          <a:spcPts val="0"/>
                        </a:spcBef>
                        <a:spcAft>
                          <a:spcPts val="0"/>
                        </a:spcAft>
                      </a:pPr>
                      <a:r>
                        <a:rPr lang="en-US" sz="1400" dirty="0">
                          <a:effectLst/>
                        </a:rPr>
                        <a:t>A</a:t>
                      </a:r>
                      <a:endParaRPr lang="en-US" sz="1400" b="0" dirty="0">
                        <a:effectLst/>
                        <a:latin typeface="Times New Roman"/>
                        <a:ea typeface="Times New Roman"/>
                      </a:endParaRPr>
                    </a:p>
                  </a:txBody>
                  <a:tcPr marL="360000" marR="36000" marT="54000" marB="5400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At high risk for HF but without structural heart disease or symptoms of HF</a:t>
                      </a:r>
                      <a:endParaRPr lang="en-US" sz="1400" b="0" dirty="0">
                        <a:effectLst/>
                        <a:latin typeface="Times New Roman"/>
                        <a:ea typeface="Times New Roman"/>
                      </a:endParaRPr>
                    </a:p>
                  </a:txBody>
                  <a:tcPr marL="36000" marR="36000" marT="54000" marB="54000" anchor="ctr">
                    <a:lnL>
                      <a:noFill/>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ctr">
                        <a:lnSpc>
                          <a:spcPct val="100000"/>
                        </a:lnSpc>
                        <a:spcBef>
                          <a:spcPts val="0"/>
                        </a:spcBef>
                        <a:spcAft>
                          <a:spcPts val="0"/>
                        </a:spcAft>
                      </a:pPr>
                      <a:r>
                        <a:rPr lang="en-US" sz="1400" dirty="0">
                          <a:effectLst/>
                        </a:rPr>
                        <a:t>None</a:t>
                      </a:r>
                      <a:endParaRPr lang="en-US" sz="1400" b="0" dirty="0">
                        <a:effectLst/>
                        <a:latin typeface="+mj-lt"/>
                        <a:ea typeface="Times New Roman"/>
                      </a:endParaRPr>
                    </a:p>
                  </a:txBody>
                  <a:tcPr marL="36000" marR="36000" marT="54000" marB="54000" anchor="ctr">
                    <a:lnL w="127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a:lnSpc>
                          <a:spcPct val="100000"/>
                        </a:lnSpc>
                      </a:pPr>
                      <a:endParaRPr lang="en-US" sz="1100" b="0" dirty="0">
                        <a:latin typeface="+mj-lt"/>
                      </a:endParaRPr>
                    </a:p>
                  </a:txBody>
                  <a:tcPr marL="36000" marR="36000" marT="54000" marB="54000" anchor="ctr">
                    <a:lnL>
                      <a:noFill/>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436632674"/>
                  </a:ext>
                </a:extLst>
              </a:tr>
              <a:tr h="0">
                <a:tc vMerge="1">
                  <a:txBody>
                    <a:bodyPr/>
                    <a:lstStyle/>
                    <a:p>
                      <a:pPr marL="0" marR="0" algn="ctr">
                        <a:lnSpc>
                          <a:spcPct val="115000"/>
                        </a:lnSpc>
                        <a:spcBef>
                          <a:spcPts val="0"/>
                        </a:spcBef>
                        <a:spcAft>
                          <a:spcPts val="0"/>
                        </a:spcAft>
                      </a:pPr>
                      <a:endParaRPr lang="en-US" sz="1400" b="0" dirty="0">
                        <a:effectLst/>
                        <a:latin typeface="Times New Roman"/>
                        <a:ea typeface="Times New Roman"/>
                      </a:endParaRPr>
                    </a:p>
                  </a:txBody>
                  <a:tcPr marL="324000" marR="36000" marT="72000" marB="7200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marL="0" marR="0" algn="l">
                        <a:lnSpc>
                          <a:spcPct val="100000"/>
                        </a:lnSpc>
                        <a:spcBef>
                          <a:spcPts val="0"/>
                        </a:spcBef>
                        <a:spcAft>
                          <a:spcPts val="0"/>
                        </a:spcAft>
                      </a:pPr>
                      <a:r>
                        <a:rPr lang="en-US" sz="1400" dirty="0">
                          <a:effectLst/>
                        </a:rPr>
                        <a:t>B</a:t>
                      </a:r>
                      <a:endParaRPr lang="en-US" sz="1400" b="0" dirty="0">
                        <a:effectLst/>
                        <a:latin typeface="Times New Roman"/>
                        <a:ea typeface="Times New Roman"/>
                      </a:endParaRPr>
                    </a:p>
                  </a:txBody>
                  <a:tcPr marL="360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Structural heart disease but without signs </a:t>
                      </a:r>
                      <a:br>
                        <a:rPr lang="en-US" sz="1400" dirty="0">
                          <a:effectLst/>
                        </a:rPr>
                      </a:br>
                      <a:r>
                        <a:rPr lang="en-US" sz="1400" dirty="0">
                          <a:effectLst/>
                        </a:rPr>
                        <a:t>or symptoms of HF</a:t>
                      </a:r>
                      <a:endParaRPr lang="en-US" sz="1400" b="0" dirty="0">
                        <a:effectLst/>
                        <a:latin typeface="Times New Roman"/>
                        <a:ea typeface="Times New Roman"/>
                      </a:endParaRPr>
                    </a:p>
                  </a:txBody>
                  <a:tcPr marL="36000" marR="36000" marT="54000" marB="54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400" b="1" dirty="0">
                          <a:effectLst/>
                        </a:rPr>
                        <a:t>I</a:t>
                      </a:r>
                      <a:endParaRPr lang="en-US" sz="1400" b="1" dirty="0">
                        <a:effectLst/>
                        <a:latin typeface="+mj-lt"/>
                        <a:ea typeface="Times New Roman"/>
                      </a:endParaRPr>
                    </a:p>
                  </a:txBody>
                  <a:tcPr marL="360000" marR="36000" marT="54000" marB="54000" anchor="ctr">
                    <a:lnL w="127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No limitation of physical activity. Ordinary physical activity does not cause symptoms of </a:t>
                      </a:r>
                      <a:r>
                        <a:rPr lang="en-US" sz="1400" dirty="0" err="1">
                          <a:effectLst/>
                        </a:rPr>
                        <a:t>HF</a:t>
                      </a:r>
                      <a:r>
                        <a:rPr lang="en-US" sz="1400" baseline="30000" dirty="0" err="1">
                          <a:effectLst/>
                        </a:rPr>
                        <a:t>a</a:t>
                      </a:r>
                      <a:endParaRPr lang="en-US" sz="1400" b="0" dirty="0">
                        <a:effectLst/>
                        <a:latin typeface="+mj-lt"/>
                        <a:ea typeface="Times New Roman"/>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extLst>
                  <a:ext uri="{0D108BD9-81ED-4DB2-BD59-A6C34878D82A}">
                    <a16:rowId xmlns:a16="http://schemas.microsoft.com/office/drawing/2014/main" val="2397589773"/>
                  </a:ext>
                </a:extLst>
              </a:tr>
              <a:tr h="0">
                <a:tc rowSpan="5">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chemeClr val="bg1"/>
                          </a:solidFill>
                          <a:effectLst/>
                          <a:uLnTx/>
                          <a:uFillTx/>
                          <a:latin typeface="+mn-lt"/>
                          <a:ea typeface="+mn-ea"/>
                          <a:cs typeface="+mn-cs"/>
                        </a:rPr>
                        <a:t>Existing HF</a:t>
                      </a:r>
                    </a:p>
                  </a:txBody>
                  <a:tcPr marL="36000" marR="36000" marT="54000" marB="54000" vert="vert270" anchor="b">
                    <a:lnL w="127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rowSpan="4">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marL="0" marR="0" algn="l">
                        <a:lnSpc>
                          <a:spcPct val="100000"/>
                        </a:lnSpc>
                        <a:spcBef>
                          <a:spcPts val="0"/>
                        </a:spcBef>
                        <a:spcAft>
                          <a:spcPts val="0"/>
                        </a:spcAft>
                      </a:pPr>
                      <a:r>
                        <a:rPr lang="en-US" sz="1400" dirty="0">
                          <a:effectLst/>
                        </a:rPr>
                        <a:t>C</a:t>
                      </a:r>
                      <a:endParaRPr lang="en-US" sz="1400" b="0" dirty="0">
                        <a:effectLst/>
                        <a:latin typeface="Times New Roman"/>
                        <a:ea typeface="Times New Roman"/>
                      </a:endParaRPr>
                    </a:p>
                  </a:txBody>
                  <a:tcPr marL="360000" marR="36000" marT="54000" marB="54000" anchor="ctr">
                    <a:lnL w="381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rowSpan="4">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Structural heart disease with prior or current symptoms of HF</a:t>
                      </a:r>
                      <a:endParaRPr lang="en-US" sz="1400" b="0" dirty="0">
                        <a:effectLst/>
                        <a:latin typeface="Times New Roman"/>
                        <a:ea typeface="Times New Roman"/>
                      </a:endParaRPr>
                    </a:p>
                  </a:txBody>
                  <a:tcPr marL="36000" marR="36000" marT="54000" marB="5400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400" b="1" dirty="0">
                          <a:effectLst/>
                        </a:rPr>
                        <a:t>I</a:t>
                      </a:r>
                      <a:endParaRPr lang="en-US" sz="1400" b="1" dirty="0">
                        <a:effectLst/>
                        <a:latin typeface="Times New Roman"/>
                        <a:ea typeface="Times New Roman"/>
                      </a:endParaRPr>
                    </a:p>
                  </a:txBody>
                  <a:tcPr marL="360000" marR="36000" marT="54000" marB="54000"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No limitation of physical activity. Ordinary physical activity does not cause symptoms of </a:t>
                      </a:r>
                      <a:r>
                        <a:rPr lang="en-US" sz="1400" dirty="0" err="1">
                          <a:effectLst/>
                        </a:rPr>
                        <a:t>HF</a:t>
                      </a:r>
                      <a:r>
                        <a:rPr lang="en-US" sz="1400" baseline="30000" dirty="0" err="1">
                          <a:effectLst/>
                        </a:rPr>
                        <a:t>a</a:t>
                      </a:r>
                      <a:endParaRPr lang="en-US" sz="1400" b="0" dirty="0">
                        <a:effectLst/>
                        <a:latin typeface="Times New Roman"/>
                        <a:ea typeface="Times New Roman"/>
                      </a:endParaRPr>
                    </a:p>
                  </a:txBody>
                  <a:tcPr marL="36000" marR="36000" marT="54000" marB="5400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2607934572"/>
                  </a:ext>
                </a:extLst>
              </a:tr>
              <a:tr h="0">
                <a:tc vMerge="1">
                  <a:txBody>
                    <a:bodyPr/>
                    <a:lstStyle/>
                    <a:p>
                      <a:endParaRPr lang="en-GB"/>
                    </a:p>
                  </a:txBody>
                  <a:tcPr/>
                </a:tc>
                <a:tc vMerge="1">
                  <a:txBody>
                    <a:bodyPr/>
                    <a:lstStyle/>
                    <a:p>
                      <a:endParaRPr lang="en-US" dirty="0"/>
                    </a:p>
                  </a:txBody>
                  <a:tcPr marL="68580" marR="68580" marT="0" marB="0">
                    <a:noFill/>
                  </a:tcPr>
                </a:tc>
                <a:tc vMerge="1">
                  <a:txBody>
                    <a:bodyPr/>
                    <a:lstStyle/>
                    <a:p>
                      <a:endParaRPr lang="en-US" dirty="0"/>
                    </a:p>
                  </a:txBody>
                  <a:tcPr marL="68580" marR="68580" marT="0" marB="0">
                    <a:no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400" b="1" dirty="0">
                          <a:effectLst/>
                        </a:rPr>
                        <a:t>II</a:t>
                      </a:r>
                      <a:endParaRPr lang="en-US" sz="1400" b="1" dirty="0">
                        <a:effectLst/>
                        <a:latin typeface="Times New Roman"/>
                        <a:ea typeface="Times New Roman"/>
                      </a:endParaRPr>
                    </a:p>
                  </a:txBody>
                  <a:tcPr marL="360000" marR="36000" marT="54000" marB="54000" anchor="ctr">
                    <a:lnL w="127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Slight limitation of physical activity. Comfortable at rest, </a:t>
                      </a:r>
                      <a:br>
                        <a:rPr lang="en-US" sz="1400" dirty="0">
                          <a:effectLst/>
                        </a:rPr>
                      </a:br>
                      <a:r>
                        <a:rPr lang="en-US" sz="1400" dirty="0">
                          <a:effectLst/>
                        </a:rPr>
                        <a:t>but ordinary physical activity results in symptoms</a:t>
                      </a:r>
                      <a:r>
                        <a:rPr lang="en-US" sz="1400" baseline="30000" dirty="0">
                          <a:effectLst/>
                        </a:rPr>
                        <a:t> </a:t>
                      </a:r>
                      <a:r>
                        <a:rPr lang="en-US" sz="1400" dirty="0">
                          <a:effectLst/>
                        </a:rPr>
                        <a:t>of </a:t>
                      </a:r>
                      <a:r>
                        <a:rPr lang="en-US" sz="1400" dirty="0" err="1">
                          <a:effectLst/>
                        </a:rPr>
                        <a:t>HF</a:t>
                      </a:r>
                      <a:r>
                        <a:rPr lang="en-US" sz="1400" baseline="30000" dirty="0" err="1">
                          <a:effectLst/>
                        </a:rPr>
                        <a:t>a</a:t>
                      </a:r>
                      <a:endParaRPr lang="en-US" sz="1400" b="0" dirty="0">
                        <a:effectLst/>
                        <a:latin typeface="Times New Roman"/>
                        <a:ea typeface="Times New Roman"/>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321536096"/>
                  </a:ext>
                </a:extLst>
              </a:tr>
              <a:tr h="0">
                <a:tc vMerge="1">
                  <a:txBody>
                    <a:bodyPr/>
                    <a:lstStyle/>
                    <a:p>
                      <a:endParaRPr lang="en-GB"/>
                    </a:p>
                  </a:txBody>
                  <a:tcPr/>
                </a:tc>
                <a:tc vMerge="1">
                  <a:txBody>
                    <a:bodyPr/>
                    <a:lstStyle/>
                    <a:p>
                      <a:endParaRPr lang="en-US" dirty="0"/>
                    </a:p>
                  </a:txBody>
                  <a:tcPr marL="68580" marR="68580" marT="0" marB="0">
                    <a:noFill/>
                  </a:tcPr>
                </a:tc>
                <a:tc vMerge="1">
                  <a:txBody>
                    <a:bodyPr/>
                    <a:lstStyle/>
                    <a:p>
                      <a:endParaRPr lang="en-US" dirty="0"/>
                    </a:p>
                  </a:txBody>
                  <a:tcPr marL="68580" marR="68580" marT="0" marB="0">
                    <a:no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400" b="1" dirty="0">
                          <a:effectLst/>
                        </a:rPr>
                        <a:t>III</a:t>
                      </a:r>
                      <a:endParaRPr lang="en-US" sz="1400" b="1" dirty="0">
                        <a:effectLst/>
                        <a:latin typeface="Times New Roman"/>
                        <a:ea typeface="Times New Roman"/>
                      </a:endParaRPr>
                    </a:p>
                  </a:txBody>
                  <a:tcPr marL="360000" marR="36000" marT="54000" marB="54000" anchor="ctr">
                    <a:lnL w="127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Marked limitation of physical activity. Comfortable at rest, </a:t>
                      </a:r>
                      <a:br>
                        <a:rPr lang="en-US" sz="1400" dirty="0">
                          <a:effectLst/>
                        </a:rPr>
                      </a:br>
                      <a:r>
                        <a:rPr lang="en-US" sz="1400" dirty="0">
                          <a:effectLst/>
                        </a:rPr>
                        <a:t>but less than ordinary activity causes symptoms of </a:t>
                      </a:r>
                      <a:r>
                        <a:rPr lang="en-US" sz="1400" dirty="0" err="1">
                          <a:effectLst/>
                        </a:rPr>
                        <a:t>HF</a:t>
                      </a:r>
                      <a:r>
                        <a:rPr lang="en-US" sz="1400" baseline="30000" dirty="0" err="1">
                          <a:effectLst/>
                        </a:rPr>
                        <a:t>a</a:t>
                      </a:r>
                      <a:r>
                        <a:rPr lang="en-US" sz="1400" dirty="0">
                          <a:effectLst/>
                        </a:rPr>
                        <a:t> </a:t>
                      </a:r>
                      <a:endParaRPr lang="en-US" sz="1400" b="0" dirty="0">
                        <a:effectLst/>
                        <a:latin typeface="Times New Roman"/>
                        <a:ea typeface="Times New Roman"/>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94161150"/>
                  </a:ext>
                </a:extLst>
              </a:tr>
              <a:tr h="0">
                <a:tc vMerge="1">
                  <a:txBody>
                    <a:bodyPr/>
                    <a:lstStyle/>
                    <a:p>
                      <a:endParaRPr lang="en-GB"/>
                    </a:p>
                  </a:txBody>
                  <a:tcPr/>
                </a:tc>
                <a:tc vMerge="1">
                  <a:txBody>
                    <a:bodyPr/>
                    <a:lstStyle/>
                    <a:p>
                      <a:endParaRPr lang="en-US" dirty="0"/>
                    </a:p>
                  </a:txBody>
                  <a:tcPr marL="68580" marR="68580" marT="0" marB="0">
                    <a:noFill/>
                  </a:tcPr>
                </a:tc>
                <a:tc vMerge="1">
                  <a:txBody>
                    <a:bodyPr/>
                    <a:lstStyle/>
                    <a:p>
                      <a:endParaRPr lang="en-US" dirty="0"/>
                    </a:p>
                  </a:txBody>
                  <a:tcPr marL="68580" marR="68580" marT="0" marB="0">
                    <a:no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400" b="1" dirty="0">
                          <a:effectLst/>
                        </a:rPr>
                        <a:t>IV</a:t>
                      </a:r>
                      <a:endParaRPr lang="en-US" sz="1400" b="1" dirty="0">
                        <a:effectLst/>
                        <a:latin typeface="Times New Roman"/>
                        <a:ea typeface="Times New Roman"/>
                      </a:endParaRPr>
                    </a:p>
                  </a:txBody>
                  <a:tcPr marL="360000" marR="36000" marT="54000" marB="54000" anchor="ctr">
                    <a:lnL w="127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Unable to carry on any physical activity without symptoms </a:t>
                      </a:r>
                      <a:br>
                        <a:rPr lang="en-US" sz="1400" dirty="0">
                          <a:effectLst/>
                        </a:rPr>
                      </a:br>
                      <a:r>
                        <a:rPr lang="en-US" sz="1400" dirty="0">
                          <a:effectLst/>
                        </a:rPr>
                        <a:t>of HF, or symptoms of HF at </a:t>
                      </a:r>
                      <a:r>
                        <a:rPr lang="en-US" sz="1400" dirty="0" err="1">
                          <a:effectLst/>
                        </a:rPr>
                        <a:t>rest</a:t>
                      </a:r>
                      <a:r>
                        <a:rPr lang="en-US" sz="1400" baseline="30000" dirty="0" err="1">
                          <a:effectLst/>
                        </a:rPr>
                        <a:t>a</a:t>
                      </a:r>
                      <a:endParaRPr lang="en-US" sz="1400" b="0" dirty="0">
                        <a:effectLst/>
                        <a:latin typeface="Times New Roman"/>
                        <a:ea typeface="Times New Roman"/>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1847536798"/>
                  </a:ext>
                </a:extLst>
              </a:tr>
              <a:tr h="0">
                <a:tc vMerge="1">
                  <a:txBody>
                    <a:bodyPr/>
                    <a:lstStyle/>
                    <a:p>
                      <a:pPr algn="ctr"/>
                      <a:endParaRPr lang="en-US" sz="1100" b="0" dirty="0"/>
                    </a:p>
                  </a:txBody>
                  <a:tcPr marL="324000" marR="36000" marT="72000" marB="7200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algn="l">
                        <a:lnSpc>
                          <a:spcPct val="100000"/>
                        </a:lnSpc>
                      </a:pPr>
                      <a:r>
                        <a:rPr lang="en-US" sz="1400" dirty="0">
                          <a:effectLst/>
                        </a:rPr>
                        <a:t>D</a:t>
                      </a:r>
                      <a:endParaRPr lang="en-US" sz="1100" b="0" dirty="0"/>
                    </a:p>
                  </a:txBody>
                  <a:tcPr marL="360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a:lnSpc>
                          <a:spcPct val="100000"/>
                        </a:lnSpc>
                      </a:pPr>
                      <a:r>
                        <a:rPr lang="en-US" sz="1400" dirty="0">
                          <a:effectLst/>
                        </a:rPr>
                        <a:t>Refractory HF requiring specialized interventions</a:t>
                      </a:r>
                      <a:endParaRPr lang="en-US" sz="1100" b="0" dirty="0"/>
                    </a:p>
                  </a:txBody>
                  <a:tcPr marL="36000" marR="36000" marT="54000" marB="54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400" b="1" dirty="0">
                          <a:effectLst/>
                        </a:rPr>
                        <a:t>IV</a:t>
                      </a:r>
                      <a:endParaRPr lang="en-US" sz="1400" b="1" dirty="0">
                        <a:effectLst/>
                        <a:latin typeface="Times New Roman"/>
                        <a:ea typeface="Times New Roman"/>
                      </a:endParaRPr>
                    </a:p>
                  </a:txBody>
                  <a:tcPr marL="360000" marR="36000" marT="54000" marB="54000" anchor="ctr">
                    <a:lnL w="127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400" dirty="0">
                          <a:effectLst/>
                        </a:rPr>
                        <a:t>Unable to carry on any physical activity without symptoms </a:t>
                      </a:r>
                      <a:br>
                        <a:rPr lang="en-US" sz="1400" dirty="0">
                          <a:effectLst/>
                        </a:rPr>
                      </a:br>
                      <a:r>
                        <a:rPr lang="en-US" sz="1400" dirty="0">
                          <a:effectLst/>
                        </a:rPr>
                        <a:t>of HF, or symptoms of HF at </a:t>
                      </a:r>
                      <a:r>
                        <a:rPr lang="en-US" sz="1400" dirty="0" err="1">
                          <a:effectLst/>
                        </a:rPr>
                        <a:t>rest</a:t>
                      </a:r>
                      <a:r>
                        <a:rPr lang="en-US" sz="1400" baseline="30000" dirty="0" err="1">
                          <a:effectLst/>
                        </a:rPr>
                        <a:t>a</a:t>
                      </a:r>
                      <a:endParaRPr lang="en-US" sz="1400" b="0" dirty="0">
                        <a:effectLst/>
                        <a:latin typeface="Times New Roman"/>
                        <a:ea typeface="Times New Roman"/>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extLst>
                  <a:ext uri="{0D108BD9-81ED-4DB2-BD59-A6C34878D82A}">
                    <a16:rowId xmlns:a16="http://schemas.microsoft.com/office/drawing/2014/main" val="979437350"/>
                  </a:ext>
                </a:extLst>
              </a:tr>
            </a:tbl>
          </a:graphicData>
        </a:graphic>
      </p:graphicFrame>
      <p:sp>
        <p:nvSpPr>
          <p:cNvPr id="26" name="Rectangle 25">
            <a:extLst>
              <a:ext uri="{FF2B5EF4-FFF2-40B4-BE49-F238E27FC236}">
                <a16:creationId xmlns:a16="http://schemas.microsoft.com/office/drawing/2014/main" id="{38A366C0-3CF1-42FA-B746-03DC60E7B0E5}"/>
              </a:ext>
            </a:extLst>
          </p:cNvPr>
          <p:cNvSpPr/>
          <p:nvPr/>
        </p:nvSpPr>
        <p:spPr>
          <a:xfrm>
            <a:off x="613317" y="5481043"/>
            <a:ext cx="10961649" cy="460502"/>
          </a:xfrm>
          <a:prstGeom prst="rect">
            <a:avLst/>
          </a:prstGeom>
          <a:gradFill>
            <a:gsLst>
              <a:gs pos="0">
                <a:srgbClr val="F7F0FB"/>
              </a:gs>
              <a:gs pos="100000">
                <a:schemeClr val="accent3">
                  <a:lumMod val="60000"/>
                  <a:lumOff val="40000"/>
                </a:schemeClr>
              </a:gs>
              <a:gs pos="22000">
                <a:srgbClr val="EEE0E8"/>
              </a:gs>
            </a:gsLst>
            <a:lin ang="0" scaled="0"/>
          </a:gradFill>
          <a:ln w="19050" cap="flat" cmpd="sng" algn="ctr">
            <a:noFill/>
            <a:prstDash val="solid"/>
            <a:miter lim="800000"/>
          </a:ln>
          <a:effectLst/>
        </p:spPr>
        <p:txBody>
          <a:bodyPr wrap="square" lIns="36000" tIns="36000" rIns="36000" bIns="36000" rtlCol="0" anchor="ctr">
            <a:spAutoFit/>
          </a:bodyPr>
          <a:lstStyle/>
          <a:p>
            <a:pPr marL="0" marR="0" lvl="0" indent="0" algn="ctr" defTabSz="685800" eaLnBrk="1" fontAlgn="base" latinLnBrk="0" hangingPunct="1">
              <a:lnSpc>
                <a:spcPct val="90000"/>
              </a:lnSpc>
              <a:spcBef>
                <a:spcPct val="0"/>
              </a:spcBef>
              <a:spcAft>
                <a:spcPct val="0"/>
              </a:spcAft>
              <a:buClrTx/>
              <a:buSzTx/>
              <a:buFontTx/>
              <a:buNone/>
              <a:tabLst/>
              <a:defRPr/>
            </a:pPr>
            <a:r>
              <a:rPr kumimoji="0" lang="en-US" sz="14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The </a:t>
            </a:r>
            <a:r>
              <a:rPr kumimoji="0" lang="en-US" sz="1400" b="1"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ACCF/AHA </a:t>
            </a:r>
            <a:r>
              <a:rPr kumimoji="0" lang="en-US" sz="14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stages progressively worsen such that patients cannot revert to an earlier stage of HF</a:t>
            </a:r>
            <a:r>
              <a:rPr kumimoji="0" lang="en-US" sz="1400" b="0" i="0" u="none" strike="noStrike" kern="0" cap="none" spc="0" normalizeH="0" dirty="0">
                <a:ln>
                  <a:noFill/>
                </a:ln>
                <a:solidFill>
                  <a:prstClr val="black"/>
                </a:solidFill>
                <a:effectLst/>
                <a:uLnTx/>
                <a:uFillTx/>
                <a:latin typeface="Arial" panose="020B0604020202020204" pitchFamily="34" charset="0"/>
                <a:cs typeface="Arial" panose="020B0604020202020204" pitchFamily="34" charset="0"/>
              </a:rPr>
              <a:t> severity</a:t>
            </a:r>
            <a:r>
              <a:rPr kumimoji="0" lang="en-US" sz="14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a:t>
            </a:r>
            <a:r>
              <a:rPr kumimoji="0" lang="en-US" sz="1400" b="0" i="0" u="none" strike="noStrike" kern="0" cap="none" spc="0" normalizeH="0" dirty="0">
                <a:ln>
                  <a:noFill/>
                </a:ln>
                <a:solidFill>
                  <a:prstClr val="black"/>
                </a:solidFill>
                <a:effectLst/>
                <a:uLnTx/>
                <a:uFillTx/>
                <a:latin typeface="Arial" panose="020B0604020202020204" pitchFamily="34" charset="0"/>
                <a:cs typeface="Arial" panose="020B0604020202020204" pitchFamily="34" charset="0"/>
              </a:rPr>
              <a:t> </a:t>
            </a:r>
            <a:br>
              <a:rPr kumimoji="0" lang="en-US" sz="1400" b="0" i="0" u="none" strike="noStrike" kern="0" cap="none" spc="0" normalizeH="0" dirty="0">
                <a:ln>
                  <a:noFill/>
                </a:ln>
                <a:solidFill>
                  <a:prstClr val="black"/>
                </a:solidFill>
                <a:effectLst/>
                <a:uLnTx/>
                <a:uFillTx/>
                <a:latin typeface="Arial" panose="020B0604020202020204" pitchFamily="34" charset="0"/>
                <a:cs typeface="Arial" panose="020B0604020202020204" pitchFamily="34" charset="0"/>
              </a:rPr>
            </a:br>
            <a:r>
              <a:rPr lang="en-US" sz="1400" kern="0" dirty="0">
                <a:solidFill>
                  <a:prstClr val="black"/>
                </a:solidFill>
                <a:latin typeface="Arial" panose="020B0604020202020204" pitchFamily="34" charset="0"/>
                <a:cs typeface="Arial" panose="020B0604020202020204" pitchFamily="34" charset="0"/>
              </a:rPr>
              <a:t>I</a:t>
            </a:r>
            <a:r>
              <a:rPr kumimoji="0" lang="en-US" sz="14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n contrast, the </a:t>
            </a:r>
            <a:r>
              <a:rPr kumimoji="0" lang="en-US" sz="1400" b="1"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NYHA</a:t>
            </a:r>
            <a:r>
              <a:rPr kumimoji="0" lang="en-US" sz="1400" b="0" i="0" u="none" strike="noStrike" kern="0" cap="none" spc="0" normalizeH="0" baseline="0" dirty="0">
                <a:ln>
                  <a:noFill/>
                </a:ln>
                <a:solidFill>
                  <a:prstClr val="black"/>
                </a:solidFill>
                <a:effectLst/>
                <a:uLnTx/>
                <a:uFillTx/>
                <a:latin typeface="Arial" panose="020B0604020202020204" pitchFamily="34" charset="0"/>
                <a:cs typeface="Arial" panose="020B0604020202020204" pitchFamily="34" charset="0"/>
              </a:rPr>
              <a:t> functional classification for HF can move in either direction</a:t>
            </a:r>
            <a:r>
              <a:rPr kumimoji="0" lang="en-US" sz="1400" b="0" i="0" u="none" strike="noStrike" kern="0" cap="none" spc="0" normalizeH="0" dirty="0">
                <a:ln>
                  <a:noFill/>
                </a:ln>
                <a:solidFill>
                  <a:prstClr val="black"/>
                </a:solidFill>
                <a:effectLst/>
                <a:uLnTx/>
                <a:uFillTx/>
                <a:latin typeface="Arial" panose="020B0604020202020204" pitchFamily="34" charset="0"/>
                <a:cs typeface="Arial" panose="020B0604020202020204" pitchFamily="34" charset="0"/>
              </a:rPr>
              <a:t> to demonstrate clinical worsening or improvements</a:t>
            </a:r>
          </a:p>
        </p:txBody>
      </p:sp>
      <p:sp>
        <p:nvSpPr>
          <p:cNvPr id="2" name="Arrow: Up-Down 1">
            <a:extLst>
              <a:ext uri="{FF2B5EF4-FFF2-40B4-BE49-F238E27FC236}">
                <a16:creationId xmlns:a16="http://schemas.microsoft.com/office/drawing/2014/main" id="{F59B6D69-9933-4337-97E4-14333A8D17D4}"/>
              </a:ext>
            </a:extLst>
          </p:cNvPr>
          <p:cNvSpPr/>
          <p:nvPr/>
        </p:nvSpPr>
        <p:spPr>
          <a:xfrm>
            <a:off x="5820306" y="2093944"/>
            <a:ext cx="288000" cy="3203154"/>
          </a:xfrm>
          <a:prstGeom prst="upDownArrow">
            <a:avLst/>
          </a:prstGeom>
          <a:gradFill>
            <a:gsLst>
              <a:gs pos="0">
                <a:schemeClr val="accent4">
                  <a:lumMod val="20000"/>
                  <a:lumOff val="80000"/>
                </a:schemeClr>
              </a:gs>
              <a:gs pos="100000">
                <a:schemeClr val="accent4">
                  <a:lumMod val="50000"/>
                </a:schemeClr>
              </a:gs>
            </a:gsLst>
            <a:lin ang="5400000" scaled="0"/>
          </a:gra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Arrow: Down 4">
            <a:extLst>
              <a:ext uri="{FF2B5EF4-FFF2-40B4-BE49-F238E27FC236}">
                <a16:creationId xmlns:a16="http://schemas.microsoft.com/office/drawing/2014/main" id="{B991D566-549C-46DE-B9DA-E56C6E64F7BD}"/>
              </a:ext>
            </a:extLst>
          </p:cNvPr>
          <p:cNvSpPr/>
          <p:nvPr/>
        </p:nvSpPr>
        <p:spPr>
          <a:xfrm>
            <a:off x="1346277" y="1577930"/>
            <a:ext cx="288000" cy="3719167"/>
          </a:xfrm>
          <a:prstGeom prst="downArrow">
            <a:avLst/>
          </a:prstGeom>
          <a:gradFill>
            <a:gsLst>
              <a:gs pos="0">
                <a:schemeClr val="accent4">
                  <a:lumMod val="20000"/>
                  <a:lumOff val="80000"/>
                </a:schemeClr>
              </a:gs>
              <a:gs pos="100000">
                <a:schemeClr val="accent4">
                  <a:lumMod val="50000"/>
                </a:schemeClr>
              </a:gs>
            </a:gsLst>
            <a:lin ang="5400000" scaled="0"/>
          </a:gra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AED9F934-4C15-472E-91DF-666123C68CC1}"/>
              </a:ext>
            </a:extLst>
          </p:cNvPr>
          <p:cNvSpPr txBox="1"/>
          <p:nvPr/>
        </p:nvSpPr>
        <p:spPr>
          <a:xfrm>
            <a:off x="0" y="6145487"/>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54721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par>
                                <p:cTn id="11" presetID="16" presetClass="entr" presetSubtype="42"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Horizont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2800" y="274639"/>
            <a:ext cx="11268000" cy="871200"/>
          </a:xfrm>
        </p:spPr>
        <p:txBody>
          <a:bodyPr/>
          <a:lstStyle/>
          <a:p>
            <a:r>
              <a:rPr lang="en-US" noProof="0" dirty="0"/>
              <a:t>ACCF/AHA stages of HF: Recognize that both risk factors </a:t>
            </a:r>
            <a:br>
              <a:rPr lang="en-US" noProof="0" dirty="0"/>
            </a:br>
            <a:r>
              <a:rPr lang="en-US" noProof="0" dirty="0"/>
              <a:t>and abnormalities of cardiac structure are associated with HF</a:t>
            </a:r>
          </a:p>
        </p:txBody>
      </p:sp>
      <p:sp>
        <p:nvSpPr>
          <p:cNvPr id="4" name="Text Placeholder 3"/>
          <p:cNvSpPr>
            <a:spLocks noGrp="1"/>
          </p:cNvSpPr>
          <p:nvPr>
            <p:ph type="body" sz="quarter" idx="10"/>
          </p:nvPr>
        </p:nvSpPr>
        <p:spPr/>
        <p:txBody>
          <a:bodyPr/>
          <a:lstStyle/>
          <a:p>
            <a:pPr lvl="0" defTabSz="257175">
              <a:spcAft>
                <a:spcPct val="0"/>
              </a:spcAft>
              <a:buClrTx/>
              <a:defRPr/>
            </a:pPr>
            <a:r>
              <a:rPr lang="en-US" sz="1000" noProof="0" dirty="0"/>
              <a:t>ACCF, American College of Cardiology Foundation; AHA, American Heart Association; HF, heart failure</a:t>
            </a:r>
          </a:p>
          <a:p>
            <a:pPr lvl="0" defTabSz="257175">
              <a:spcAft>
                <a:spcPct val="0"/>
              </a:spcAft>
              <a:buClrTx/>
              <a:defRPr/>
            </a:pPr>
            <a:r>
              <a:rPr lang="en-US" sz="1000" noProof="0" dirty="0" err="1"/>
              <a:t>Yancy</a:t>
            </a:r>
            <a:r>
              <a:rPr lang="en-US" sz="1000" noProof="0" dirty="0"/>
              <a:t> CW, et al. </a:t>
            </a:r>
            <a:r>
              <a:rPr lang="en-US" sz="1000" i="1" noProof="0" dirty="0"/>
              <a:t>Circulation </a:t>
            </a:r>
            <a:r>
              <a:rPr lang="en-US" sz="1000" noProof="0" dirty="0"/>
              <a:t>2013;128:e240–e327</a:t>
            </a:r>
          </a:p>
        </p:txBody>
      </p:sp>
      <p:sp>
        <p:nvSpPr>
          <p:cNvPr id="12" name="Text Placeholder 2">
            <a:extLst>
              <a:ext uri="{FF2B5EF4-FFF2-40B4-BE49-F238E27FC236}">
                <a16:creationId xmlns:a16="http://schemas.microsoft.com/office/drawing/2014/main" id="{49F79171-1A71-4F6F-B3D6-CB9B21F813D6}"/>
              </a:ext>
            </a:extLst>
          </p:cNvPr>
          <p:cNvSpPr txBox="1">
            <a:spLocks/>
          </p:cNvSpPr>
          <p:nvPr/>
        </p:nvSpPr>
        <p:spPr>
          <a:xfrm>
            <a:off x="6337300" y="1719465"/>
            <a:ext cx="5343500" cy="3382464"/>
          </a:xfrm>
          <a:prstGeom prst="rect">
            <a:avLst/>
          </a:prstGeom>
        </p:spPr>
        <p:txBody>
          <a:bodyPr wrap="square">
            <a:spAutoFit/>
          </a:bodyPr>
          <a:lstStyle>
            <a:lvl1pPr marL="179380" indent="-179380" algn="l" rtl="0" eaLnBrk="0" fontAlgn="base" hangingPunct="0">
              <a:spcBef>
                <a:spcPct val="0"/>
              </a:spcBef>
              <a:spcAft>
                <a:spcPct val="0"/>
              </a:spcAft>
              <a:buClr>
                <a:schemeClr val="tx2"/>
              </a:buClr>
              <a:buFont typeface="Arial" charset="0"/>
              <a:buChar char="•"/>
              <a:defRPr>
                <a:solidFill>
                  <a:schemeClr val="tx1"/>
                </a:solidFill>
                <a:latin typeface="Arial" pitchFamily="34" charset="0"/>
                <a:ea typeface="Arial" charset="0"/>
                <a:cs typeface="Arial" pitchFamily="34" charset="0"/>
              </a:defRPr>
            </a:lvl1pPr>
            <a:lvl2pPr marL="358758" indent="-179380" algn="l" rtl="0" eaLnBrk="0" fontAlgn="base" hangingPunct="0">
              <a:spcBef>
                <a:spcPct val="0"/>
              </a:spcBef>
              <a:spcAft>
                <a:spcPct val="0"/>
              </a:spcAft>
              <a:buFont typeface="Arial" charset="0"/>
              <a:buChar char="-"/>
              <a:defRPr>
                <a:solidFill>
                  <a:schemeClr val="tx1"/>
                </a:solidFill>
                <a:latin typeface="Arial" pitchFamily="34" charset="0"/>
                <a:ea typeface="Arial" charset="0"/>
                <a:cs typeface="Arial" pitchFamily="34" charset="0"/>
              </a:defRPr>
            </a:lvl2pPr>
            <a:lvl3pPr marL="622268" indent="-180966" algn="l" rtl="0" eaLnBrk="0" fontAlgn="base" hangingPunct="0">
              <a:spcBef>
                <a:spcPct val="0"/>
              </a:spcBef>
              <a:spcAft>
                <a:spcPct val="0"/>
              </a:spcAft>
              <a:buFont typeface="Arial" charset="0"/>
              <a:buChar char="•"/>
              <a:defRPr sz="1600">
                <a:solidFill>
                  <a:schemeClr val="tx1"/>
                </a:solidFill>
                <a:latin typeface="Arial" pitchFamily="34" charset="0"/>
                <a:ea typeface="Arial" charset="0"/>
                <a:cs typeface="Arial" pitchFamily="34" charset="0"/>
              </a:defRPr>
            </a:lvl3pPr>
            <a:lvl4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4pPr>
            <a:lvl5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230400" indent="-230400">
              <a:lnSpc>
                <a:spcPct val="90000"/>
              </a:lnSpc>
              <a:spcBef>
                <a:spcPts val="1200"/>
              </a:spcBef>
            </a:pPr>
            <a:r>
              <a:rPr lang="en-US" kern="0" dirty="0"/>
              <a:t>Stages are progressive and inviolate:</a:t>
            </a:r>
          </a:p>
          <a:p>
            <a:pPr marL="460800" lvl="1" indent="-230400">
              <a:lnSpc>
                <a:spcPct val="90000"/>
              </a:lnSpc>
              <a:spcBef>
                <a:spcPts val="600"/>
              </a:spcBef>
              <a:buClr>
                <a:schemeClr val="tx2"/>
              </a:buClr>
              <a:buFont typeface="Arial" panose="020B0604020202020204" pitchFamily="34" charset="0"/>
              <a:buChar char="‒"/>
            </a:pPr>
            <a:r>
              <a:rPr lang="en-US" sz="1600" kern="0" dirty="0"/>
              <a:t>Once a patient moves to a higher stage, regression to an earlier stage is not observed</a:t>
            </a:r>
          </a:p>
          <a:p>
            <a:pPr marL="230400" indent="-230400">
              <a:lnSpc>
                <a:spcPct val="90000"/>
              </a:lnSpc>
              <a:spcBef>
                <a:spcPts val="1200"/>
              </a:spcBef>
            </a:pPr>
            <a:r>
              <a:rPr lang="en-US" kern="0" dirty="0"/>
              <a:t>Progression in HF stages is associated with:</a:t>
            </a:r>
          </a:p>
          <a:p>
            <a:pPr marL="460800" lvl="1" indent="-230400">
              <a:lnSpc>
                <a:spcPct val="90000"/>
              </a:lnSpc>
              <a:spcBef>
                <a:spcPts val="600"/>
              </a:spcBef>
              <a:buClr>
                <a:schemeClr val="tx2"/>
              </a:buClr>
              <a:buFont typeface="Arial" panose="020B0604020202020204" pitchFamily="34" charset="0"/>
              <a:buChar char="‒"/>
            </a:pPr>
            <a:r>
              <a:rPr lang="en-US" sz="1600" kern="0" dirty="0"/>
              <a:t>Reduced 5-year survival</a:t>
            </a:r>
          </a:p>
          <a:p>
            <a:pPr marL="460800" lvl="1" indent="-230400">
              <a:lnSpc>
                <a:spcPct val="90000"/>
              </a:lnSpc>
              <a:spcBef>
                <a:spcPts val="600"/>
              </a:spcBef>
              <a:buClr>
                <a:schemeClr val="tx2"/>
              </a:buClr>
              <a:buFont typeface="Arial" panose="020B0604020202020204" pitchFamily="34" charset="0"/>
              <a:buChar char="‒"/>
            </a:pPr>
            <a:r>
              <a:rPr lang="en-US" sz="1600" kern="0" dirty="0"/>
              <a:t>Increased plasma natriuretic peptide levels</a:t>
            </a:r>
          </a:p>
          <a:p>
            <a:pPr marL="230400" indent="-230400">
              <a:lnSpc>
                <a:spcPct val="90000"/>
              </a:lnSpc>
              <a:spcBef>
                <a:spcPts val="1200"/>
              </a:spcBef>
            </a:pPr>
            <a:r>
              <a:rPr lang="en-US" kern="0" dirty="0"/>
              <a:t>Therapeutic interventions are aimed at:</a:t>
            </a:r>
          </a:p>
          <a:p>
            <a:pPr marL="460800" lvl="1" indent="-230400">
              <a:lnSpc>
                <a:spcPct val="90000"/>
              </a:lnSpc>
              <a:spcBef>
                <a:spcPts val="600"/>
              </a:spcBef>
              <a:buClr>
                <a:schemeClr val="tx2"/>
              </a:buClr>
              <a:buFont typeface="Arial" panose="020B0604020202020204" pitchFamily="34" charset="0"/>
              <a:buChar char="‒"/>
            </a:pPr>
            <a:r>
              <a:rPr lang="en-US" sz="1600" kern="0" dirty="0"/>
              <a:t>Stage A: Modifying risk factors</a:t>
            </a:r>
          </a:p>
          <a:p>
            <a:pPr marL="460800" lvl="1" indent="-230400">
              <a:lnSpc>
                <a:spcPct val="90000"/>
              </a:lnSpc>
              <a:spcBef>
                <a:spcPts val="600"/>
              </a:spcBef>
              <a:buClr>
                <a:schemeClr val="tx2"/>
              </a:buClr>
              <a:buFont typeface="Arial" panose="020B0604020202020204" pitchFamily="34" charset="0"/>
              <a:buChar char="‒"/>
            </a:pPr>
            <a:r>
              <a:rPr lang="en-US" sz="1600" kern="0" dirty="0"/>
              <a:t>Stage B: Treating structural heart disease</a:t>
            </a:r>
          </a:p>
          <a:p>
            <a:pPr marL="460800" lvl="1" indent="-230400">
              <a:lnSpc>
                <a:spcPct val="90000"/>
              </a:lnSpc>
              <a:spcBef>
                <a:spcPts val="600"/>
              </a:spcBef>
              <a:buClr>
                <a:schemeClr val="tx2"/>
              </a:buClr>
              <a:buFont typeface="Arial" panose="020B0604020202020204" pitchFamily="34" charset="0"/>
              <a:buChar char="‒"/>
            </a:pPr>
            <a:r>
              <a:rPr lang="en-US" sz="1600" kern="0" dirty="0"/>
              <a:t>Stages C and D: Reducing morbidity </a:t>
            </a:r>
            <a:br>
              <a:rPr lang="en-US" sz="1600" kern="0" dirty="0"/>
            </a:br>
            <a:r>
              <a:rPr lang="en-US" sz="1600" kern="0" dirty="0"/>
              <a:t>and mortality</a:t>
            </a:r>
          </a:p>
        </p:txBody>
      </p:sp>
      <p:graphicFrame>
        <p:nvGraphicFramePr>
          <p:cNvPr id="16" name="Table 15">
            <a:extLst>
              <a:ext uri="{FF2B5EF4-FFF2-40B4-BE49-F238E27FC236}">
                <a16:creationId xmlns:a16="http://schemas.microsoft.com/office/drawing/2014/main" id="{A2805C7F-AF5D-4ECD-A4D8-90FA472E9AC8}"/>
              </a:ext>
            </a:extLst>
          </p:cNvPr>
          <p:cNvGraphicFramePr>
            <a:graphicFrameLocks noGrp="1"/>
          </p:cNvGraphicFramePr>
          <p:nvPr>
            <p:extLst>
              <p:ext uri="{D42A27DB-BD31-4B8C-83A1-F6EECF244321}">
                <p14:modId xmlns:p14="http://schemas.microsoft.com/office/powerpoint/2010/main" val="319370659"/>
              </p:ext>
            </p:extLst>
          </p:nvPr>
        </p:nvGraphicFramePr>
        <p:xfrm>
          <a:off x="412800" y="1232697"/>
          <a:ext cx="5832000" cy="4356000"/>
        </p:xfrm>
        <a:graphic>
          <a:graphicData uri="http://schemas.openxmlformats.org/drawingml/2006/table">
            <a:tbl>
              <a:tblPr firstRow="1" firstCol="1" bandRow="1">
                <a:tableStyleId>{B301B821-A1FF-4177-AEE7-76D212191A09}</a:tableStyleId>
              </a:tblPr>
              <a:tblGrid>
                <a:gridCol w="648000">
                  <a:extLst>
                    <a:ext uri="{9D8B030D-6E8A-4147-A177-3AD203B41FA5}">
                      <a16:colId xmlns:a16="http://schemas.microsoft.com/office/drawing/2014/main" val="2881504035"/>
                    </a:ext>
                  </a:extLst>
                </a:gridCol>
                <a:gridCol w="756000">
                  <a:extLst>
                    <a:ext uri="{9D8B030D-6E8A-4147-A177-3AD203B41FA5}">
                      <a16:colId xmlns:a16="http://schemas.microsoft.com/office/drawing/2014/main" val="2600106752"/>
                    </a:ext>
                  </a:extLst>
                </a:gridCol>
                <a:gridCol w="4428000">
                  <a:extLst>
                    <a:ext uri="{9D8B030D-6E8A-4147-A177-3AD203B41FA5}">
                      <a16:colId xmlns:a16="http://schemas.microsoft.com/office/drawing/2014/main" val="4238934637"/>
                    </a:ext>
                  </a:extLst>
                </a:gridCol>
              </a:tblGrid>
              <a:tr h="432000">
                <a:tc>
                  <a:txBody>
                    <a:bodyPr/>
                    <a:lstStyle/>
                    <a:p>
                      <a:pPr marL="0" marR="0" algn="ctr">
                        <a:lnSpc>
                          <a:spcPct val="100000"/>
                        </a:lnSpc>
                        <a:spcBef>
                          <a:spcPts val="0"/>
                        </a:spcBef>
                        <a:spcAft>
                          <a:spcPts val="0"/>
                        </a:spcAft>
                      </a:pPr>
                      <a:endParaRPr lang="en-US" sz="1400" dirty="0">
                        <a:effectLst/>
                        <a:latin typeface="Times New Roman"/>
                        <a:ea typeface="Times New Roman"/>
                      </a:endParaRPr>
                    </a:p>
                  </a:txBody>
                  <a:tcPr marL="36000" marR="36000" marT="54000" marB="54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354" rtl="0" eaLnBrk="1" latinLnBrk="0" hangingPunct="1">
                        <a:defRPr sz="1900" b="1" kern="1200">
                          <a:solidFill>
                            <a:schemeClr val="lt1"/>
                          </a:solidFill>
                          <a:latin typeface="Arial" panose="020B0604020202020204"/>
                        </a:defRPr>
                      </a:lvl1pPr>
                      <a:lvl2pPr marL="457178" algn="l" defTabSz="914354" rtl="0" eaLnBrk="1" latinLnBrk="0" hangingPunct="1">
                        <a:defRPr sz="1900" b="1" kern="1200">
                          <a:solidFill>
                            <a:schemeClr val="lt1"/>
                          </a:solidFill>
                          <a:latin typeface="Arial" panose="020B0604020202020204"/>
                        </a:defRPr>
                      </a:lvl2pPr>
                      <a:lvl3pPr marL="914354" algn="l" defTabSz="914354" rtl="0" eaLnBrk="1" latinLnBrk="0" hangingPunct="1">
                        <a:defRPr sz="1900" b="1" kern="1200">
                          <a:solidFill>
                            <a:schemeClr val="lt1"/>
                          </a:solidFill>
                          <a:latin typeface="Arial" panose="020B0604020202020204"/>
                        </a:defRPr>
                      </a:lvl3pPr>
                      <a:lvl4pPr marL="1371532" algn="l" defTabSz="914354" rtl="0" eaLnBrk="1" latinLnBrk="0" hangingPunct="1">
                        <a:defRPr sz="1900" b="1" kern="1200">
                          <a:solidFill>
                            <a:schemeClr val="lt1"/>
                          </a:solidFill>
                          <a:latin typeface="Arial" panose="020B0604020202020204"/>
                        </a:defRPr>
                      </a:lvl4pPr>
                      <a:lvl5pPr marL="1828709" algn="l" defTabSz="914354" rtl="0" eaLnBrk="1" latinLnBrk="0" hangingPunct="1">
                        <a:defRPr sz="1900" b="1" kern="1200">
                          <a:solidFill>
                            <a:schemeClr val="lt1"/>
                          </a:solidFill>
                          <a:latin typeface="Arial" panose="020B0604020202020204"/>
                        </a:defRPr>
                      </a:lvl5pPr>
                      <a:lvl6pPr marL="2285886" algn="l" defTabSz="914354" rtl="0" eaLnBrk="1" latinLnBrk="0" hangingPunct="1">
                        <a:defRPr sz="1900" b="1" kern="1200">
                          <a:solidFill>
                            <a:schemeClr val="lt1"/>
                          </a:solidFill>
                          <a:latin typeface="Arial" panose="020B0604020202020204"/>
                        </a:defRPr>
                      </a:lvl6pPr>
                      <a:lvl7pPr marL="2743062" algn="l" defTabSz="914354" rtl="0" eaLnBrk="1" latinLnBrk="0" hangingPunct="1">
                        <a:defRPr sz="1900" b="1" kern="1200">
                          <a:solidFill>
                            <a:schemeClr val="lt1"/>
                          </a:solidFill>
                          <a:latin typeface="Arial" panose="020B0604020202020204"/>
                        </a:defRPr>
                      </a:lvl7pPr>
                      <a:lvl8pPr marL="3200240" algn="l" defTabSz="914354" rtl="0" eaLnBrk="1" latinLnBrk="0" hangingPunct="1">
                        <a:defRPr sz="1900" b="1" kern="1200">
                          <a:solidFill>
                            <a:schemeClr val="lt1"/>
                          </a:solidFill>
                          <a:latin typeface="Arial" panose="020B0604020202020204"/>
                        </a:defRPr>
                      </a:lvl8pPr>
                      <a:lvl9pPr marL="3657418" algn="l" defTabSz="914354" rtl="0" eaLnBrk="1" latinLnBrk="0" hangingPunct="1">
                        <a:defRPr sz="1900" b="1" kern="1200">
                          <a:solidFill>
                            <a:schemeClr val="lt1"/>
                          </a:solidFill>
                          <a:latin typeface="Arial" panose="020B0604020202020204"/>
                        </a:defRPr>
                      </a:lvl9pPr>
                    </a:lstStyle>
                    <a:p>
                      <a:pPr marL="0" marR="0" algn="ctr">
                        <a:lnSpc>
                          <a:spcPct val="100000"/>
                        </a:lnSpc>
                        <a:spcBef>
                          <a:spcPts val="0"/>
                        </a:spcBef>
                        <a:spcAft>
                          <a:spcPts val="0"/>
                        </a:spcAft>
                      </a:pPr>
                      <a:r>
                        <a:rPr lang="en-US" sz="1800" dirty="0">
                          <a:effectLst/>
                        </a:rPr>
                        <a:t>ACCF/AHA stages of HF</a:t>
                      </a:r>
                      <a:endParaRPr lang="en-US" sz="1800" dirty="0">
                        <a:effectLst/>
                        <a:latin typeface="Times New Roman"/>
                        <a:ea typeface="Times New Roman"/>
                      </a:endParaRPr>
                    </a:p>
                  </a:txBody>
                  <a:tcPr marL="36000" marR="36000" marT="54000" marB="54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4260320229"/>
                  </a:ext>
                </a:extLst>
              </a:tr>
              <a:tr h="648000">
                <a:tc rowSpan="2">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mn-lt"/>
                          <a:ea typeface="+mn-ea"/>
                          <a:cs typeface="+mn-cs"/>
                        </a:rPr>
                        <a:t>At risk </a:t>
                      </a:r>
                      <a:br>
                        <a:rPr kumimoji="0" lang="en-US" sz="1800" b="1" i="0" u="none" strike="noStrike" kern="0" cap="none" spc="0" normalizeH="0" baseline="0" noProof="0" dirty="0">
                          <a:ln>
                            <a:noFill/>
                          </a:ln>
                          <a:solidFill>
                            <a:schemeClr val="bg1"/>
                          </a:solidFill>
                          <a:effectLst/>
                          <a:uLnTx/>
                          <a:uFillTx/>
                          <a:latin typeface="+mn-lt"/>
                          <a:ea typeface="+mn-ea"/>
                          <a:cs typeface="+mn-cs"/>
                        </a:rPr>
                      </a:br>
                      <a:r>
                        <a:rPr kumimoji="0" lang="en-US" sz="1800" b="1" i="0" u="none" strike="noStrike" kern="0" cap="none" spc="0" normalizeH="0" baseline="0" noProof="0" dirty="0">
                          <a:ln>
                            <a:noFill/>
                          </a:ln>
                          <a:solidFill>
                            <a:schemeClr val="bg1"/>
                          </a:solidFill>
                          <a:effectLst/>
                          <a:uLnTx/>
                          <a:uFillTx/>
                          <a:latin typeface="+mn-lt"/>
                          <a:ea typeface="+mn-ea"/>
                          <a:cs typeface="+mn-cs"/>
                        </a:rPr>
                        <a:t>of HF</a:t>
                      </a:r>
                    </a:p>
                  </a:txBody>
                  <a:tcPr marL="36000" marR="36000" marT="54000" marB="54000" vert="vert270" anchor="b">
                    <a:lnL w="127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marL="0" marR="0" algn="l">
                        <a:lnSpc>
                          <a:spcPct val="100000"/>
                        </a:lnSpc>
                        <a:spcBef>
                          <a:spcPts val="0"/>
                        </a:spcBef>
                        <a:spcAft>
                          <a:spcPts val="0"/>
                        </a:spcAft>
                      </a:pPr>
                      <a:r>
                        <a:rPr lang="en-US" sz="1600" dirty="0">
                          <a:effectLst/>
                        </a:rPr>
                        <a:t>A</a:t>
                      </a:r>
                      <a:endParaRPr lang="en-US" sz="1600" b="0" dirty="0">
                        <a:effectLst/>
                        <a:latin typeface="Times New Roman"/>
                        <a:ea typeface="Times New Roman"/>
                      </a:endParaRPr>
                    </a:p>
                  </a:txBody>
                  <a:tcPr marL="432000" marR="36000" marT="54000" marB="5400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rPr>
                        <a:t>At high risk for HF but without structural heart disease or symptoms of HF</a:t>
                      </a:r>
                      <a:endParaRPr lang="en-US" sz="1600" b="0" dirty="0">
                        <a:effectLst/>
                        <a:latin typeface="Times New Roman"/>
                        <a:ea typeface="Times New Roman"/>
                      </a:endParaRPr>
                    </a:p>
                  </a:txBody>
                  <a:tcPr marL="36000" marR="36000" marT="54000" marB="54000" anchor="ctr">
                    <a:lnL>
                      <a:noFill/>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436632674"/>
                  </a:ext>
                </a:extLst>
              </a:tr>
              <a:tr h="648000">
                <a:tc vMerge="1">
                  <a:txBody>
                    <a:bodyPr/>
                    <a:lstStyle/>
                    <a:p>
                      <a:pPr marL="0" marR="0" algn="ctr">
                        <a:lnSpc>
                          <a:spcPct val="115000"/>
                        </a:lnSpc>
                        <a:spcBef>
                          <a:spcPts val="0"/>
                        </a:spcBef>
                        <a:spcAft>
                          <a:spcPts val="0"/>
                        </a:spcAft>
                      </a:pPr>
                      <a:endParaRPr lang="en-US" sz="1400" b="0" dirty="0">
                        <a:effectLst/>
                        <a:latin typeface="Times New Roman"/>
                        <a:ea typeface="Times New Roman"/>
                      </a:endParaRPr>
                    </a:p>
                  </a:txBody>
                  <a:tcPr marL="324000" marR="36000" marT="72000" marB="7200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marL="0" marR="0" algn="l">
                        <a:lnSpc>
                          <a:spcPct val="100000"/>
                        </a:lnSpc>
                        <a:spcBef>
                          <a:spcPts val="0"/>
                        </a:spcBef>
                        <a:spcAft>
                          <a:spcPts val="0"/>
                        </a:spcAft>
                      </a:pPr>
                      <a:r>
                        <a:rPr lang="en-US" sz="1600" dirty="0">
                          <a:effectLst/>
                        </a:rPr>
                        <a:t>B</a:t>
                      </a:r>
                      <a:endParaRPr lang="en-US" sz="1600" b="0" dirty="0">
                        <a:effectLst/>
                        <a:latin typeface="Times New Roman"/>
                        <a:ea typeface="Times New Roman"/>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rPr>
                        <a:t>Structural heart disease but without signs </a:t>
                      </a:r>
                      <a:br>
                        <a:rPr lang="en-US" sz="1600" dirty="0">
                          <a:effectLst/>
                        </a:rPr>
                      </a:br>
                      <a:r>
                        <a:rPr lang="en-US" sz="1600" dirty="0">
                          <a:effectLst/>
                        </a:rPr>
                        <a:t>or symptoms of HF</a:t>
                      </a:r>
                      <a:endParaRPr lang="en-US" sz="1600" b="0" dirty="0">
                        <a:effectLst/>
                        <a:latin typeface="Times New Roman"/>
                        <a:ea typeface="Times New Roman"/>
                      </a:endParaRPr>
                    </a:p>
                  </a:txBody>
                  <a:tcPr marL="36000" marR="36000" marT="54000" marB="54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extLst>
                  <a:ext uri="{0D108BD9-81ED-4DB2-BD59-A6C34878D82A}">
                    <a16:rowId xmlns:a16="http://schemas.microsoft.com/office/drawing/2014/main" val="2397589773"/>
                  </a:ext>
                </a:extLst>
              </a:tr>
              <a:tr h="1980000">
                <a:tc rowSpan="2">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mn-lt"/>
                          <a:ea typeface="+mn-ea"/>
                          <a:cs typeface="+mn-cs"/>
                        </a:rPr>
                        <a:t>Existing HF</a:t>
                      </a:r>
                    </a:p>
                  </a:txBody>
                  <a:tcPr marL="36000" marR="36000" marT="54000" marB="54000" vert="vert270" anchor="b">
                    <a:lnL w="127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marL="0" marR="0" algn="l">
                        <a:lnSpc>
                          <a:spcPct val="100000"/>
                        </a:lnSpc>
                        <a:spcBef>
                          <a:spcPts val="0"/>
                        </a:spcBef>
                        <a:spcAft>
                          <a:spcPts val="0"/>
                        </a:spcAft>
                      </a:pPr>
                      <a:r>
                        <a:rPr lang="en-US" sz="1600" dirty="0">
                          <a:effectLst/>
                        </a:rPr>
                        <a:t>C</a:t>
                      </a:r>
                      <a:endParaRPr lang="en-US" sz="1600" b="0" dirty="0">
                        <a:effectLst/>
                        <a:latin typeface="Times New Roman"/>
                        <a:ea typeface="Times New Roman"/>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rPr>
                        <a:t>Structural heart disease with prior or current symptoms of HF</a:t>
                      </a:r>
                      <a:endParaRPr lang="en-US" sz="1600" b="0" dirty="0">
                        <a:effectLst/>
                        <a:latin typeface="Times New Roman"/>
                        <a:ea typeface="Times New Roman"/>
                      </a:endParaRPr>
                    </a:p>
                  </a:txBody>
                  <a:tcPr marL="36000" marR="36000" marT="54000" marB="5400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2607934572"/>
                  </a:ext>
                </a:extLst>
              </a:tr>
              <a:tr h="648000">
                <a:tc vMerge="1">
                  <a:txBody>
                    <a:bodyPr/>
                    <a:lstStyle/>
                    <a:p>
                      <a:pPr algn="ctr"/>
                      <a:endParaRPr lang="en-US" sz="1100" b="0" dirty="0"/>
                    </a:p>
                  </a:txBody>
                  <a:tcPr marL="324000" marR="36000" marT="72000" marB="7200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b="1" kern="1200">
                          <a:solidFill>
                            <a:schemeClr val="dk1"/>
                          </a:solidFill>
                          <a:latin typeface="Arial" panose="020B0604020202020204"/>
                        </a:defRPr>
                      </a:lvl1pPr>
                      <a:lvl2pPr marL="457178" algn="l" defTabSz="914354" rtl="0" eaLnBrk="1" latinLnBrk="0" hangingPunct="1">
                        <a:defRPr sz="1900" b="1" kern="1200">
                          <a:solidFill>
                            <a:schemeClr val="dk1"/>
                          </a:solidFill>
                          <a:latin typeface="Arial" panose="020B0604020202020204"/>
                        </a:defRPr>
                      </a:lvl2pPr>
                      <a:lvl3pPr marL="914354" algn="l" defTabSz="914354" rtl="0" eaLnBrk="1" latinLnBrk="0" hangingPunct="1">
                        <a:defRPr sz="1900" b="1" kern="1200">
                          <a:solidFill>
                            <a:schemeClr val="dk1"/>
                          </a:solidFill>
                          <a:latin typeface="Arial" panose="020B0604020202020204"/>
                        </a:defRPr>
                      </a:lvl3pPr>
                      <a:lvl4pPr marL="1371532" algn="l" defTabSz="914354" rtl="0" eaLnBrk="1" latinLnBrk="0" hangingPunct="1">
                        <a:defRPr sz="1900" b="1" kern="1200">
                          <a:solidFill>
                            <a:schemeClr val="dk1"/>
                          </a:solidFill>
                          <a:latin typeface="Arial" panose="020B0604020202020204"/>
                        </a:defRPr>
                      </a:lvl4pPr>
                      <a:lvl5pPr marL="1828709" algn="l" defTabSz="914354" rtl="0" eaLnBrk="1" latinLnBrk="0" hangingPunct="1">
                        <a:defRPr sz="1900" b="1" kern="1200">
                          <a:solidFill>
                            <a:schemeClr val="dk1"/>
                          </a:solidFill>
                          <a:latin typeface="Arial" panose="020B0604020202020204"/>
                        </a:defRPr>
                      </a:lvl5pPr>
                      <a:lvl6pPr marL="2285886" algn="l" defTabSz="914354" rtl="0" eaLnBrk="1" latinLnBrk="0" hangingPunct="1">
                        <a:defRPr sz="1900" b="1" kern="1200">
                          <a:solidFill>
                            <a:schemeClr val="dk1"/>
                          </a:solidFill>
                          <a:latin typeface="Arial" panose="020B0604020202020204"/>
                        </a:defRPr>
                      </a:lvl6pPr>
                      <a:lvl7pPr marL="2743062" algn="l" defTabSz="914354" rtl="0" eaLnBrk="1" latinLnBrk="0" hangingPunct="1">
                        <a:defRPr sz="1900" b="1" kern="1200">
                          <a:solidFill>
                            <a:schemeClr val="dk1"/>
                          </a:solidFill>
                          <a:latin typeface="Arial" panose="020B0604020202020204"/>
                        </a:defRPr>
                      </a:lvl7pPr>
                      <a:lvl8pPr marL="3200240" algn="l" defTabSz="914354" rtl="0" eaLnBrk="1" latinLnBrk="0" hangingPunct="1">
                        <a:defRPr sz="1900" b="1" kern="1200">
                          <a:solidFill>
                            <a:schemeClr val="dk1"/>
                          </a:solidFill>
                          <a:latin typeface="Arial" panose="020B0604020202020204"/>
                        </a:defRPr>
                      </a:lvl8pPr>
                      <a:lvl9pPr marL="3657418" algn="l" defTabSz="914354" rtl="0" eaLnBrk="1" latinLnBrk="0" hangingPunct="1">
                        <a:defRPr sz="1900" b="1" kern="1200">
                          <a:solidFill>
                            <a:schemeClr val="dk1"/>
                          </a:solidFill>
                          <a:latin typeface="Arial" panose="020B0604020202020204"/>
                        </a:defRPr>
                      </a:lvl9pPr>
                    </a:lstStyle>
                    <a:p>
                      <a:pPr algn="l">
                        <a:lnSpc>
                          <a:spcPct val="100000"/>
                        </a:lnSpc>
                      </a:pPr>
                      <a:r>
                        <a:rPr lang="en-US" sz="1600" dirty="0">
                          <a:effectLst/>
                        </a:rPr>
                        <a:t>D</a:t>
                      </a:r>
                      <a:endParaRPr lang="en-US" sz="1600" b="0" dirty="0"/>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a:lnSpc>
                          <a:spcPct val="100000"/>
                        </a:lnSpc>
                      </a:pPr>
                      <a:r>
                        <a:rPr lang="en-US" sz="1600" dirty="0">
                          <a:effectLst/>
                        </a:rPr>
                        <a:t>Refractory HF requiring specialized interventions</a:t>
                      </a:r>
                      <a:endParaRPr lang="en-US" sz="1600" b="0" dirty="0"/>
                    </a:p>
                  </a:txBody>
                  <a:tcPr marL="36000" marR="36000" marT="54000" marB="54000" anchor="ctr">
                    <a:lnL>
                      <a:noFill/>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extLst>
                  <a:ext uri="{0D108BD9-81ED-4DB2-BD59-A6C34878D82A}">
                    <a16:rowId xmlns:a16="http://schemas.microsoft.com/office/drawing/2014/main" val="979437350"/>
                  </a:ext>
                </a:extLst>
              </a:tr>
            </a:tbl>
          </a:graphicData>
        </a:graphic>
      </p:graphicFrame>
      <p:sp>
        <p:nvSpPr>
          <p:cNvPr id="17" name="Arrow: Down 4">
            <a:extLst>
              <a:ext uri="{FF2B5EF4-FFF2-40B4-BE49-F238E27FC236}">
                <a16:creationId xmlns:a16="http://schemas.microsoft.com/office/drawing/2014/main" id="{B991D566-549C-46DE-B9DA-E56C6E64F7BD}"/>
              </a:ext>
            </a:extLst>
          </p:cNvPr>
          <p:cNvSpPr/>
          <p:nvPr/>
        </p:nvSpPr>
        <p:spPr>
          <a:xfrm>
            <a:off x="1094176" y="1685924"/>
            <a:ext cx="348480" cy="3903663"/>
          </a:xfrm>
          <a:prstGeom prst="downArrow">
            <a:avLst/>
          </a:prstGeom>
          <a:gradFill>
            <a:gsLst>
              <a:gs pos="0">
                <a:schemeClr val="accent4">
                  <a:lumMod val="20000"/>
                  <a:lumOff val="80000"/>
                </a:schemeClr>
              </a:gs>
              <a:gs pos="100000">
                <a:schemeClr val="accent4">
                  <a:lumMod val="50000"/>
                </a:schemeClr>
              </a:gs>
            </a:gsLst>
            <a:lin ang="5400000" scaled="0"/>
          </a:gra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0A79A5C1-B96B-4D9B-B954-C99525E05A27}"/>
              </a:ext>
            </a:extLst>
          </p:cNvPr>
          <p:cNvSpPr txBox="1"/>
          <p:nvPr/>
        </p:nvSpPr>
        <p:spPr>
          <a:xfrm>
            <a:off x="0" y="6285281"/>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92792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2">
                                            <p:txEl>
                                              <p:pRg st="1" end="1"/>
                                            </p:txEl>
                                          </p:spTgt>
                                        </p:tgtEl>
                                        <p:attrNameLst>
                                          <p:attrName>style.visibility</p:attrName>
                                        </p:attrNameLst>
                                      </p:cBhvr>
                                      <p:to>
                                        <p:strVal val="visible"/>
                                      </p:to>
                                    </p:set>
                                    <p:animEffect transition="in" filter="fade">
                                      <p:cBhvr>
                                        <p:cTn id="10" dur="500"/>
                                        <p:tgtEl>
                                          <p:spTgt spid="1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Effect transition="in" filter="fade">
                                      <p:cBhvr>
                                        <p:cTn id="15" dur="500"/>
                                        <p:tgtEl>
                                          <p:spTgt spid="1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xEl>
                                              <p:pRg st="3" end="3"/>
                                            </p:txEl>
                                          </p:spTgt>
                                        </p:tgtEl>
                                        <p:attrNameLst>
                                          <p:attrName>style.visibility</p:attrName>
                                        </p:attrNameLst>
                                      </p:cBhvr>
                                      <p:to>
                                        <p:strVal val="visible"/>
                                      </p:to>
                                    </p:set>
                                    <p:animEffect transition="in" filter="fade">
                                      <p:cBhvr>
                                        <p:cTn id="18" dur="500"/>
                                        <p:tgtEl>
                                          <p:spTgt spid="1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xEl>
                                              <p:pRg st="4" end="4"/>
                                            </p:txEl>
                                          </p:spTgt>
                                        </p:tgtEl>
                                        <p:attrNameLst>
                                          <p:attrName>style.visibility</p:attrName>
                                        </p:attrNameLst>
                                      </p:cBhvr>
                                      <p:to>
                                        <p:strVal val="visible"/>
                                      </p:to>
                                    </p:set>
                                    <p:animEffect transition="in" filter="fade">
                                      <p:cBhvr>
                                        <p:cTn id="21" dur="500"/>
                                        <p:tgtEl>
                                          <p:spTgt spid="1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xEl>
                                              <p:pRg st="5" end="5"/>
                                            </p:txEl>
                                          </p:spTgt>
                                        </p:tgtEl>
                                        <p:attrNameLst>
                                          <p:attrName>style.visibility</p:attrName>
                                        </p:attrNameLst>
                                      </p:cBhvr>
                                      <p:to>
                                        <p:strVal val="visible"/>
                                      </p:to>
                                    </p:set>
                                    <p:animEffect transition="in" filter="fade">
                                      <p:cBhvr>
                                        <p:cTn id="26" dur="500"/>
                                        <p:tgtEl>
                                          <p:spTgt spid="12">
                                            <p:txEl>
                                              <p:pRg st="5" end="5"/>
                                            </p:txEl>
                                          </p:spTgt>
                                        </p:tgtEl>
                                      </p:cBhvr>
                                    </p:animEffect>
                                  </p:childTnLst>
                                </p:cTn>
                              </p:par>
                            </p:childTnLst>
                          </p:cTn>
                        </p:par>
                        <p:par>
                          <p:cTn id="27" fill="hold">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1500"/>
                                        <p:tgtEl>
                                          <p:spTgt spid="17"/>
                                        </p:tgtEl>
                                      </p:cBhvr>
                                    </p:animEffect>
                                  </p:childTnLst>
                                </p:cTn>
                              </p:par>
                              <p:par>
                                <p:cTn id="31" presetID="22" presetClass="entr" presetSubtype="1" fill="hold" nodeType="with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animEffect transition="in" filter="wipe(up)">
                                      <p:cBhvr>
                                        <p:cTn id="33" dur="500"/>
                                        <p:tgtEl>
                                          <p:spTgt spid="12">
                                            <p:txEl>
                                              <p:pRg st="6" end="6"/>
                                            </p:txEl>
                                          </p:spTgt>
                                        </p:tgtEl>
                                      </p:cBhvr>
                                    </p:animEffect>
                                  </p:childTnLst>
                                </p:cTn>
                              </p:par>
                              <p:par>
                                <p:cTn id="34" presetID="22" presetClass="entr" presetSubtype="1" fill="hold" nodeType="withEffect">
                                  <p:stCondLst>
                                    <p:cond delay="500"/>
                                  </p:stCondLst>
                                  <p:childTnLst>
                                    <p:set>
                                      <p:cBhvr>
                                        <p:cTn id="35" dur="1" fill="hold">
                                          <p:stCondLst>
                                            <p:cond delay="0"/>
                                          </p:stCondLst>
                                        </p:cTn>
                                        <p:tgtEl>
                                          <p:spTgt spid="12">
                                            <p:txEl>
                                              <p:pRg st="7" end="7"/>
                                            </p:txEl>
                                          </p:spTgt>
                                        </p:tgtEl>
                                        <p:attrNameLst>
                                          <p:attrName>style.visibility</p:attrName>
                                        </p:attrNameLst>
                                      </p:cBhvr>
                                      <p:to>
                                        <p:strVal val="visible"/>
                                      </p:to>
                                    </p:set>
                                    <p:animEffect transition="in" filter="wipe(up)">
                                      <p:cBhvr>
                                        <p:cTn id="36" dur="500"/>
                                        <p:tgtEl>
                                          <p:spTgt spid="12">
                                            <p:txEl>
                                              <p:pRg st="7" end="7"/>
                                            </p:txEl>
                                          </p:spTgt>
                                        </p:tgtEl>
                                      </p:cBhvr>
                                    </p:animEffect>
                                  </p:childTnLst>
                                </p:cTn>
                              </p:par>
                              <p:par>
                                <p:cTn id="37" presetID="22" presetClass="entr" presetSubtype="1" fill="hold" nodeType="withEffect">
                                  <p:stCondLst>
                                    <p:cond delay="1000"/>
                                  </p:stCondLst>
                                  <p:childTnLst>
                                    <p:set>
                                      <p:cBhvr>
                                        <p:cTn id="38" dur="1" fill="hold">
                                          <p:stCondLst>
                                            <p:cond delay="0"/>
                                          </p:stCondLst>
                                        </p:cTn>
                                        <p:tgtEl>
                                          <p:spTgt spid="12">
                                            <p:txEl>
                                              <p:pRg st="8" end="8"/>
                                            </p:txEl>
                                          </p:spTgt>
                                        </p:tgtEl>
                                        <p:attrNameLst>
                                          <p:attrName>style.visibility</p:attrName>
                                        </p:attrNameLst>
                                      </p:cBhvr>
                                      <p:to>
                                        <p:strVal val="visible"/>
                                      </p:to>
                                    </p:set>
                                    <p:animEffect transition="in" filter="wipe(up)">
                                      <p:cBhvr>
                                        <p:cTn id="39" dur="500"/>
                                        <p:tgtEl>
                                          <p:spTgt spid="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noProof="0" dirty="0"/>
              <a:t>Prior to clinical symptoms of HF, patients may present with underlying asymptomatic cardiac abnormalities associated with poor outcomes</a:t>
            </a:r>
            <a:r>
              <a:rPr lang="en-US" baseline="30000" noProof="0" dirty="0"/>
              <a:t>1,2</a:t>
            </a:r>
            <a:endParaRPr lang="en-US" noProof="0" dirty="0"/>
          </a:p>
        </p:txBody>
      </p:sp>
      <p:sp>
        <p:nvSpPr>
          <p:cNvPr id="4" name="Text Placeholder 3"/>
          <p:cNvSpPr>
            <a:spLocks noGrp="1"/>
          </p:cNvSpPr>
          <p:nvPr>
            <p:ph type="body" sz="quarter" idx="10"/>
          </p:nvPr>
        </p:nvSpPr>
        <p:spPr>
          <a:xfrm>
            <a:off x="-1" y="6637580"/>
            <a:ext cx="10260000" cy="230832"/>
          </a:xfrm>
        </p:spPr>
        <p:txBody>
          <a:bodyPr/>
          <a:lstStyle/>
          <a:p>
            <a:r>
              <a:rPr lang="en-US" baseline="30000" dirty="0"/>
              <a:t>a</a:t>
            </a:r>
            <a:r>
              <a:rPr lang="en-GB" dirty="0"/>
              <a:t>as measured by Echocardiography</a:t>
            </a:r>
            <a:endParaRPr lang="en-US" sz="1000" baseline="30000" noProof="0" dirty="0"/>
          </a:p>
          <a:p>
            <a:r>
              <a:rPr lang="en-US" sz="1000" noProof="0" dirty="0"/>
              <a:t>CHF, congestive heart failure; HF, heart failure; LV, left ventricular</a:t>
            </a:r>
            <a:br>
              <a:rPr lang="en-US" sz="1000" noProof="0" dirty="0"/>
            </a:br>
            <a:r>
              <a:rPr lang="en-US" sz="1000" noProof="0" dirty="0"/>
              <a:t>1. </a:t>
            </a:r>
            <a:r>
              <a:rPr lang="en-US" sz="1000" noProof="0" dirty="0" err="1"/>
              <a:t>Ponikowski</a:t>
            </a:r>
            <a:r>
              <a:rPr lang="en-US" sz="1000" noProof="0" dirty="0"/>
              <a:t> P, et al. </a:t>
            </a:r>
            <a:r>
              <a:rPr lang="en-US" sz="1000" i="1" noProof="0" dirty="0" err="1"/>
              <a:t>Eur</a:t>
            </a:r>
            <a:r>
              <a:rPr lang="en-US" sz="1000" i="1" noProof="0" dirty="0"/>
              <a:t> Heart J </a:t>
            </a:r>
            <a:r>
              <a:rPr lang="en-US" sz="1000" noProof="0" dirty="0"/>
              <a:t>2016;37:2129–2200; 2. Yusuf S, et al. </a:t>
            </a:r>
            <a:r>
              <a:rPr lang="en-US" sz="1000" i="1" noProof="0" dirty="0"/>
              <a:t>N </a:t>
            </a:r>
            <a:r>
              <a:rPr lang="en-US" sz="1000" i="1" noProof="0" dirty="0" err="1"/>
              <a:t>Engl</a:t>
            </a:r>
            <a:r>
              <a:rPr lang="en-US" sz="1000" i="1" noProof="0" dirty="0"/>
              <a:t> J Med</a:t>
            </a:r>
            <a:r>
              <a:rPr lang="en-US" sz="1000" noProof="0" dirty="0"/>
              <a:t> 1992;327:685–691</a:t>
            </a:r>
          </a:p>
        </p:txBody>
      </p:sp>
      <p:sp>
        <p:nvSpPr>
          <p:cNvPr id="6" name="TextBox 5"/>
          <p:cNvSpPr txBox="1"/>
          <p:nvPr/>
        </p:nvSpPr>
        <p:spPr>
          <a:xfrm>
            <a:off x="597693" y="3008696"/>
            <a:ext cx="1590746" cy="565146"/>
          </a:xfrm>
          <a:prstGeom prst="rect">
            <a:avLst/>
          </a:prstGeom>
          <a:noFill/>
        </p:spPr>
        <p:txBody>
          <a:bodyPr wrap="none" lIns="36000" tIns="36000" rIns="36000" bIns="36000" rtlCol="0" anchor="ctr">
            <a:spAutoFit/>
          </a:bodyPr>
          <a:lstStyle/>
          <a:p>
            <a:pPr algn="ctr"/>
            <a:r>
              <a:rPr lang="en-US" sz="1600" b="1" dirty="0"/>
              <a:t>Pre-onset HF</a:t>
            </a:r>
          </a:p>
          <a:p>
            <a:pPr algn="ctr"/>
            <a:r>
              <a:rPr lang="en-US" sz="1600" b="1" dirty="0"/>
              <a:t>(asymptomatic)</a:t>
            </a:r>
          </a:p>
        </p:txBody>
      </p:sp>
      <p:sp>
        <p:nvSpPr>
          <p:cNvPr id="19" name="TextBox 18"/>
          <p:cNvSpPr txBox="1"/>
          <p:nvPr/>
        </p:nvSpPr>
        <p:spPr>
          <a:xfrm>
            <a:off x="3151026" y="1877968"/>
            <a:ext cx="2160000" cy="584775"/>
          </a:xfrm>
          <a:prstGeom prst="rect">
            <a:avLst/>
          </a:prstGeom>
          <a:solidFill>
            <a:schemeClr val="accent1"/>
          </a:solidFill>
          <a:ln w="19050">
            <a:solidFill>
              <a:schemeClr val="accent1"/>
            </a:solidFill>
            <a:miter lim="800000"/>
          </a:ln>
        </p:spPr>
        <p:txBody>
          <a:bodyPr wrap="square" rtlCol="0" anchor="ctr">
            <a:spAutoFit/>
          </a:bodyPr>
          <a:lstStyle/>
          <a:p>
            <a:pPr algn="ctr"/>
            <a:r>
              <a:rPr lang="en-US" sz="1600" b="1" dirty="0">
                <a:solidFill>
                  <a:schemeClr val="bg1"/>
                </a:solidFill>
              </a:rPr>
              <a:t>Systolic or diastolic </a:t>
            </a:r>
            <a:br>
              <a:rPr lang="en-US" sz="1600" b="1" dirty="0">
                <a:solidFill>
                  <a:schemeClr val="bg1"/>
                </a:solidFill>
              </a:rPr>
            </a:br>
            <a:r>
              <a:rPr lang="en-US" sz="1600" b="1" dirty="0">
                <a:solidFill>
                  <a:schemeClr val="bg1"/>
                </a:solidFill>
              </a:rPr>
              <a:t>LV </a:t>
            </a:r>
            <a:r>
              <a:rPr lang="en-US" sz="1600" b="1" dirty="0" err="1">
                <a:solidFill>
                  <a:schemeClr val="bg1"/>
                </a:solidFill>
              </a:rPr>
              <a:t>dysfunction</a:t>
            </a:r>
            <a:r>
              <a:rPr lang="en-US" sz="1600" b="1" baseline="30000" dirty="0" err="1">
                <a:solidFill>
                  <a:schemeClr val="bg1"/>
                </a:solidFill>
              </a:rPr>
              <a:t>a</a:t>
            </a:r>
            <a:endParaRPr lang="en-US" sz="1600" b="1" dirty="0">
              <a:solidFill>
                <a:schemeClr val="bg1"/>
              </a:solidFill>
            </a:endParaRPr>
          </a:p>
        </p:txBody>
      </p:sp>
      <p:sp>
        <p:nvSpPr>
          <p:cNvPr id="22" name="TextBox 21"/>
          <p:cNvSpPr txBox="1"/>
          <p:nvPr/>
        </p:nvSpPr>
        <p:spPr>
          <a:xfrm>
            <a:off x="3151026" y="4119796"/>
            <a:ext cx="2160000" cy="584775"/>
          </a:xfrm>
          <a:prstGeom prst="rect">
            <a:avLst/>
          </a:prstGeom>
          <a:solidFill>
            <a:schemeClr val="accent2"/>
          </a:solidFill>
          <a:ln w="19050">
            <a:solidFill>
              <a:schemeClr val="accent2"/>
            </a:solidFill>
            <a:miter lim="800000"/>
          </a:ln>
        </p:spPr>
        <p:txBody>
          <a:bodyPr wrap="square" rtlCol="0" anchor="ctr">
            <a:spAutoFit/>
          </a:bodyPr>
          <a:lstStyle/>
          <a:p>
            <a:pPr algn="ctr"/>
            <a:r>
              <a:rPr lang="en-US" sz="1600" b="1" dirty="0">
                <a:solidFill>
                  <a:schemeClr val="bg1"/>
                </a:solidFill>
              </a:rPr>
              <a:t>Left atrial </a:t>
            </a:r>
            <a:br>
              <a:rPr lang="en-US" sz="1600" b="1" dirty="0">
                <a:solidFill>
                  <a:schemeClr val="bg1"/>
                </a:solidFill>
              </a:rPr>
            </a:br>
            <a:r>
              <a:rPr lang="en-US" sz="1600" b="1" dirty="0" err="1">
                <a:solidFill>
                  <a:schemeClr val="bg1"/>
                </a:solidFill>
              </a:rPr>
              <a:t>enlargement</a:t>
            </a:r>
            <a:r>
              <a:rPr lang="en-US" sz="1600" b="1" baseline="30000" dirty="0" err="1">
                <a:solidFill>
                  <a:schemeClr val="bg1"/>
                </a:solidFill>
              </a:rPr>
              <a:t>a</a:t>
            </a:r>
            <a:endParaRPr lang="en-US" sz="1600" b="1" dirty="0">
              <a:solidFill>
                <a:schemeClr val="bg1"/>
              </a:solidFill>
            </a:endParaRPr>
          </a:p>
        </p:txBody>
      </p:sp>
      <p:cxnSp>
        <p:nvCxnSpPr>
          <p:cNvPr id="27" name="Straight Connector 26"/>
          <p:cNvCxnSpPr>
            <a:cxnSpLocks/>
          </p:cNvCxnSpPr>
          <p:nvPr/>
        </p:nvCxnSpPr>
        <p:spPr bwMode="auto">
          <a:xfrm flipV="1">
            <a:off x="5311026" y="1128141"/>
            <a:ext cx="1213605" cy="757130"/>
          </a:xfrm>
          <a:prstGeom prst="line">
            <a:avLst/>
          </a:prstGeom>
          <a:solidFill>
            <a:schemeClr val="accent1"/>
          </a:solidFill>
          <a:ln w="19050" cap="flat" cmpd="sng" algn="ctr">
            <a:gradFill>
              <a:gsLst>
                <a:gs pos="0">
                  <a:schemeClr val="accent1"/>
                </a:gs>
                <a:gs pos="100000">
                  <a:srgbClr val="B978D8"/>
                </a:gs>
              </a:gsLst>
              <a:lin ang="0" scaled="0"/>
            </a:gradFill>
            <a:prstDash val="dash"/>
            <a:miter lim="800000"/>
            <a:headEnd type="none" w="med" len="med"/>
            <a:tailEnd type="none" w="med" len="med"/>
          </a:ln>
          <a:effectLst/>
        </p:spPr>
      </p:cxnSp>
      <p:cxnSp>
        <p:nvCxnSpPr>
          <p:cNvPr id="29" name="Straight Connector 28"/>
          <p:cNvCxnSpPr>
            <a:cxnSpLocks/>
          </p:cNvCxnSpPr>
          <p:nvPr/>
        </p:nvCxnSpPr>
        <p:spPr bwMode="auto">
          <a:xfrm>
            <a:off x="5305425" y="2457450"/>
            <a:ext cx="1219206" cy="3976804"/>
          </a:xfrm>
          <a:prstGeom prst="line">
            <a:avLst/>
          </a:prstGeom>
          <a:solidFill>
            <a:schemeClr val="accent1"/>
          </a:solidFill>
          <a:ln w="19050" cap="flat" cmpd="sng" algn="ctr">
            <a:gradFill>
              <a:gsLst>
                <a:gs pos="0">
                  <a:schemeClr val="accent1"/>
                </a:gs>
                <a:gs pos="100000">
                  <a:srgbClr val="B978D8"/>
                </a:gs>
              </a:gsLst>
              <a:lin ang="0" scaled="0"/>
            </a:gradFill>
            <a:prstDash val="dash"/>
            <a:miter lim="800000"/>
            <a:headEnd type="none" w="med" len="med"/>
            <a:tailEnd type="none" w="med" len="med"/>
          </a:ln>
          <a:effectLst/>
        </p:spPr>
      </p:cxnSp>
      <p:sp>
        <p:nvSpPr>
          <p:cNvPr id="41" name="Rectangle 40"/>
          <p:cNvSpPr/>
          <p:nvPr/>
        </p:nvSpPr>
        <p:spPr bwMode="auto">
          <a:xfrm>
            <a:off x="6524628" y="1856618"/>
            <a:ext cx="4691285" cy="4577636"/>
          </a:xfrm>
          <a:prstGeom prst="rect">
            <a:avLst/>
          </a:prstGeom>
          <a:noFill/>
          <a:ln w="19050" cap="flat" cmpd="sng" algn="ctr">
            <a:gradFill>
              <a:gsLst>
                <a:gs pos="0">
                  <a:srgbClr val="B978D8"/>
                </a:gs>
                <a:gs pos="100000">
                  <a:schemeClr val="accent1"/>
                </a:gs>
              </a:gsLst>
              <a:lin ang="0" scaled="0"/>
            </a:gradFill>
            <a:prstDash val="solid"/>
            <a:miter lim="800000"/>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endParaRPr lang="en-US" b="1" dirty="0">
              <a:solidFill>
                <a:srgbClr val="FFFFFF"/>
              </a:solidFill>
            </a:endParaRPr>
          </a:p>
        </p:txBody>
      </p:sp>
      <p:cxnSp>
        <p:nvCxnSpPr>
          <p:cNvPr id="8" name="Straight Connector 7"/>
          <p:cNvCxnSpPr>
            <a:stCxn id="19" idx="1"/>
            <a:endCxn id="6" idx="3"/>
          </p:cNvCxnSpPr>
          <p:nvPr/>
        </p:nvCxnSpPr>
        <p:spPr bwMode="auto">
          <a:xfrm flipH="1">
            <a:off x="2188439" y="2170356"/>
            <a:ext cx="962587" cy="1120913"/>
          </a:xfrm>
          <a:prstGeom prst="line">
            <a:avLst/>
          </a:prstGeom>
          <a:solidFill>
            <a:schemeClr val="accent1"/>
          </a:solidFill>
          <a:ln w="19050" cap="flat" cmpd="sng" algn="ctr">
            <a:gradFill>
              <a:gsLst>
                <a:gs pos="100000">
                  <a:schemeClr val="tx1"/>
                </a:gs>
                <a:gs pos="0">
                  <a:schemeClr val="accent1"/>
                </a:gs>
              </a:gsLst>
              <a:lin ang="5400000" scaled="0"/>
            </a:gradFill>
            <a:prstDash val="solid"/>
            <a:miter lim="800000"/>
            <a:headEnd type="oval" w="med" len="med"/>
            <a:tailEnd type="none" w="med" len="med"/>
          </a:ln>
          <a:effectLst/>
        </p:spPr>
      </p:cxnSp>
      <p:cxnSp>
        <p:nvCxnSpPr>
          <p:cNvPr id="12" name="Straight Connector 11"/>
          <p:cNvCxnSpPr>
            <a:stCxn id="6" idx="3"/>
            <a:endCxn id="22" idx="1"/>
          </p:cNvCxnSpPr>
          <p:nvPr/>
        </p:nvCxnSpPr>
        <p:spPr bwMode="auto">
          <a:xfrm>
            <a:off x="2188439" y="3291269"/>
            <a:ext cx="962587" cy="1120915"/>
          </a:xfrm>
          <a:prstGeom prst="line">
            <a:avLst/>
          </a:prstGeom>
          <a:solidFill>
            <a:schemeClr val="accent1"/>
          </a:solidFill>
          <a:ln w="19050" cap="flat" cmpd="sng" algn="ctr">
            <a:gradFill>
              <a:gsLst>
                <a:gs pos="100000">
                  <a:schemeClr val="accent2"/>
                </a:gs>
                <a:gs pos="0">
                  <a:schemeClr val="tx1"/>
                </a:gs>
              </a:gsLst>
              <a:lin ang="5400000" scaled="0"/>
            </a:gradFill>
            <a:prstDash val="solid"/>
            <a:miter lim="800000"/>
            <a:headEnd type="none" w="med" len="med"/>
            <a:tailEnd type="oval" w="med" len="med"/>
          </a:ln>
          <a:effectLst/>
        </p:spPr>
      </p:cxnSp>
      <p:grpSp>
        <p:nvGrpSpPr>
          <p:cNvPr id="28" name="Group 27"/>
          <p:cNvGrpSpPr/>
          <p:nvPr/>
        </p:nvGrpSpPr>
        <p:grpSpPr>
          <a:xfrm>
            <a:off x="7126640" y="2053183"/>
            <a:ext cx="3331668" cy="1987528"/>
            <a:chOff x="7126640" y="2242750"/>
            <a:chExt cx="3331668" cy="1917782"/>
          </a:xfrm>
        </p:grpSpPr>
        <p:cxnSp>
          <p:nvCxnSpPr>
            <p:cNvPr id="10" name="Straight Connector 9"/>
            <p:cNvCxnSpPr/>
            <p:nvPr/>
          </p:nvCxnSpPr>
          <p:spPr>
            <a:xfrm>
              <a:off x="7801428" y="2315029"/>
              <a:ext cx="1" cy="1407885"/>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7751445" y="3524794"/>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652405" y="3447849"/>
              <a:ext cx="70532"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5</a:t>
              </a:r>
            </a:p>
          </p:txBody>
        </p:sp>
        <p:cxnSp>
          <p:nvCxnSpPr>
            <p:cNvPr id="34" name="Straight Connector 33"/>
            <p:cNvCxnSpPr/>
            <p:nvPr/>
          </p:nvCxnSpPr>
          <p:spPr>
            <a:xfrm>
              <a:off x="7751445" y="3319852"/>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581873" y="3242907"/>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10</a:t>
              </a:r>
            </a:p>
          </p:txBody>
        </p:sp>
        <p:cxnSp>
          <p:nvCxnSpPr>
            <p:cNvPr id="37" name="Straight Connector 36"/>
            <p:cNvCxnSpPr/>
            <p:nvPr/>
          </p:nvCxnSpPr>
          <p:spPr>
            <a:xfrm>
              <a:off x="7751445" y="3122586"/>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581873" y="3045641"/>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15</a:t>
              </a:r>
            </a:p>
          </p:txBody>
        </p:sp>
        <p:cxnSp>
          <p:nvCxnSpPr>
            <p:cNvPr id="42" name="Straight Connector 41"/>
            <p:cNvCxnSpPr/>
            <p:nvPr/>
          </p:nvCxnSpPr>
          <p:spPr>
            <a:xfrm>
              <a:off x="7751445" y="2923520"/>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7581873" y="2846575"/>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20</a:t>
              </a:r>
            </a:p>
          </p:txBody>
        </p:sp>
        <p:cxnSp>
          <p:nvCxnSpPr>
            <p:cNvPr id="46" name="Straight Connector 45"/>
            <p:cNvCxnSpPr/>
            <p:nvPr/>
          </p:nvCxnSpPr>
          <p:spPr>
            <a:xfrm>
              <a:off x="7751445" y="2719804"/>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7581873" y="2642859"/>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25</a:t>
              </a:r>
            </a:p>
          </p:txBody>
        </p:sp>
        <p:cxnSp>
          <p:nvCxnSpPr>
            <p:cNvPr id="51" name="Straight Connector 50"/>
            <p:cNvCxnSpPr/>
            <p:nvPr/>
          </p:nvCxnSpPr>
          <p:spPr>
            <a:xfrm>
              <a:off x="7751445" y="2519362"/>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7581873" y="2442417"/>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30</a:t>
              </a:r>
            </a:p>
          </p:txBody>
        </p:sp>
        <p:cxnSp>
          <p:nvCxnSpPr>
            <p:cNvPr id="54" name="Straight Connector 53"/>
            <p:cNvCxnSpPr/>
            <p:nvPr/>
          </p:nvCxnSpPr>
          <p:spPr>
            <a:xfrm>
              <a:off x="7751445" y="231969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7581873" y="2242750"/>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35</a:t>
              </a:r>
            </a:p>
          </p:txBody>
        </p:sp>
        <p:cxnSp>
          <p:nvCxnSpPr>
            <p:cNvPr id="58" name="Straight Connector 57"/>
            <p:cNvCxnSpPr/>
            <p:nvPr/>
          </p:nvCxnSpPr>
          <p:spPr>
            <a:xfrm rot="16200000">
              <a:off x="7916613"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7906338" y="3799858"/>
              <a:ext cx="70532"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0</a:t>
              </a:r>
            </a:p>
          </p:txBody>
        </p:sp>
        <p:cxnSp>
          <p:nvCxnSpPr>
            <p:cNvPr id="61" name="Straight Connector 60"/>
            <p:cNvCxnSpPr/>
            <p:nvPr/>
          </p:nvCxnSpPr>
          <p:spPr>
            <a:xfrm rot="16200000">
              <a:off x="8202363"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8192088" y="3799858"/>
              <a:ext cx="70532"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6</a:t>
              </a:r>
            </a:p>
          </p:txBody>
        </p:sp>
        <p:cxnSp>
          <p:nvCxnSpPr>
            <p:cNvPr id="64" name="Straight Connector 63"/>
            <p:cNvCxnSpPr/>
            <p:nvPr/>
          </p:nvCxnSpPr>
          <p:spPr>
            <a:xfrm rot="16200000">
              <a:off x="8493828"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8448287"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12</a:t>
              </a:r>
            </a:p>
          </p:txBody>
        </p:sp>
        <p:cxnSp>
          <p:nvCxnSpPr>
            <p:cNvPr id="67" name="Straight Connector 66"/>
            <p:cNvCxnSpPr/>
            <p:nvPr/>
          </p:nvCxnSpPr>
          <p:spPr>
            <a:xfrm rot="16200000">
              <a:off x="8774750"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8729209"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18</a:t>
              </a:r>
            </a:p>
          </p:txBody>
        </p:sp>
        <p:cxnSp>
          <p:nvCxnSpPr>
            <p:cNvPr id="70" name="Straight Connector 69"/>
            <p:cNvCxnSpPr/>
            <p:nvPr/>
          </p:nvCxnSpPr>
          <p:spPr>
            <a:xfrm rot="16200000">
              <a:off x="9058595"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9013054"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24</a:t>
              </a:r>
            </a:p>
          </p:txBody>
        </p:sp>
        <p:cxnSp>
          <p:nvCxnSpPr>
            <p:cNvPr id="73" name="Straight Connector 72"/>
            <p:cNvCxnSpPr/>
            <p:nvPr/>
          </p:nvCxnSpPr>
          <p:spPr>
            <a:xfrm rot="16200000">
              <a:off x="9338630"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9293089"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30</a:t>
              </a:r>
            </a:p>
          </p:txBody>
        </p:sp>
        <p:cxnSp>
          <p:nvCxnSpPr>
            <p:cNvPr id="76" name="Straight Connector 75"/>
            <p:cNvCxnSpPr/>
            <p:nvPr/>
          </p:nvCxnSpPr>
          <p:spPr>
            <a:xfrm rot="16200000">
              <a:off x="9626285"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9580744"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36</a:t>
              </a:r>
            </a:p>
          </p:txBody>
        </p:sp>
        <p:cxnSp>
          <p:nvCxnSpPr>
            <p:cNvPr id="79" name="Straight Connector 78"/>
            <p:cNvCxnSpPr/>
            <p:nvPr/>
          </p:nvCxnSpPr>
          <p:spPr>
            <a:xfrm rot="16200000">
              <a:off x="9908225"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9862684"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42</a:t>
              </a:r>
            </a:p>
          </p:txBody>
        </p:sp>
        <p:cxnSp>
          <p:nvCxnSpPr>
            <p:cNvPr id="82" name="Straight Connector 81"/>
            <p:cNvCxnSpPr/>
            <p:nvPr/>
          </p:nvCxnSpPr>
          <p:spPr>
            <a:xfrm rot="16200000">
              <a:off x="10188260" y="3747905"/>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10142719" y="3799858"/>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48</a:t>
              </a:r>
            </a:p>
          </p:txBody>
        </p:sp>
        <p:sp>
          <p:nvSpPr>
            <p:cNvPr id="86" name="TextBox 85"/>
            <p:cNvSpPr txBox="1"/>
            <p:nvPr/>
          </p:nvSpPr>
          <p:spPr>
            <a:xfrm>
              <a:off x="8830561" y="3975866"/>
              <a:ext cx="548228" cy="184666"/>
            </a:xfrm>
            <a:prstGeom prst="rect">
              <a:avLst/>
            </a:prstGeom>
            <a:noFill/>
          </p:spPr>
          <p:txBody>
            <a:bodyPr wrap="none" lIns="0" tIns="0" rIns="0" bIns="0" rtlCol="0" anchor="t">
              <a:spAutoFit/>
            </a:bodyPr>
            <a:lstStyle/>
            <a:p>
              <a:pPr algn="ctr"/>
              <a:r>
                <a:rPr lang="en-US" sz="1200" b="1" dirty="0">
                  <a:solidFill>
                    <a:srgbClr val="000000"/>
                  </a:solidFill>
                  <a:latin typeface="Arial" panose="020B0604020202020204" pitchFamily="34" charset="0"/>
                  <a:cs typeface="Arial" panose="020B0604020202020204" pitchFamily="34" charset="0"/>
                </a:rPr>
                <a:t>Months</a:t>
              </a:r>
            </a:p>
          </p:txBody>
        </p:sp>
        <p:sp>
          <p:nvSpPr>
            <p:cNvPr id="87" name="TextBox 86"/>
            <p:cNvSpPr txBox="1"/>
            <p:nvPr/>
          </p:nvSpPr>
          <p:spPr>
            <a:xfrm rot="16200000">
              <a:off x="7149306" y="2834306"/>
              <a:ext cx="324000" cy="369332"/>
            </a:xfrm>
            <a:prstGeom prst="rect">
              <a:avLst/>
            </a:prstGeom>
            <a:noFill/>
          </p:spPr>
          <p:txBody>
            <a:bodyPr wrap="none" lIns="0" tIns="0" rIns="0" bIns="0" rtlCol="0" anchor="b">
              <a:noAutofit/>
            </a:bodyPr>
            <a:lstStyle/>
            <a:p>
              <a:pPr algn="ctr"/>
              <a:r>
                <a:rPr lang="en-US" sz="1200" b="1" dirty="0">
                  <a:solidFill>
                    <a:srgbClr val="000000"/>
                  </a:solidFill>
                  <a:latin typeface="Arial" panose="020B0604020202020204" pitchFamily="34" charset="0"/>
                  <a:cs typeface="Arial" panose="020B0604020202020204" pitchFamily="34" charset="0"/>
                </a:rPr>
                <a:t>Death or hospitalization</a:t>
              </a:r>
              <a:br>
                <a:rPr lang="en-US" sz="1200" b="1" dirty="0">
                  <a:solidFill>
                    <a:srgbClr val="000000"/>
                  </a:solidFill>
                  <a:latin typeface="Arial" panose="020B0604020202020204" pitchFamily="34" charset="0"/>
                  <a:cs typeface="Arial" panose="020B0604020202020204" pitchFamily="34" charset="0"/>
                </a:rPr>
              </a:br>
              <a:r>
                <a:rPr lang="en-US" sz="1200" b="1" dirty="0">
                  <a:solidFill>
                    <a:srgbClr val="000000"/>
                  </a:solidFill>
                  <a:latin typeface="Arial" panose="020B0604020202020204" pitchFamily="34" charset="0"/>
                  <a:cs typeface="Arial" panose="020B0604020202020204" pitchFamily="34" charset="0"/>
                </a:rPr>
                <a:t>for CHF (%)</a:t>
              </a:r>
            </a:p>
          </p:txBody>
        </p:sp>
        <p:sp>
          <p:nvSpPr>
            <p:cNvPr id="21" name="Freeform 20"/>
            <p:cNvSpPr/>
            <p:nvPr/>
          </p:nvSpPr>
          <p:spPr>
            <a:xfrm>
              <a:off x="7940040" y="2509520"/>
              <a:ext cx="2321560" cy="1221740"/>
            </a:xfrm>
            <a:custGeom>
              <a:avLst/>
              <a:gdLst>
                <a:gd name="connsiteX0" fmla="*/ 0 w 2321560"/>
                <a:gd name="connsiteY0" fmla="*/ 1221740 h 1221740"/>
                <a:gd name="connsiteX1" fmla="*/ 287020 w 2321560"/>
                <a:gd name="connsiteY1" fmla="*/ 962660 h 1221740"/>
                <a:gd name="connsiteX2" fmla="*/ 1130300 w 2321560"/>
                <a:gd name="connsiteY2" fmla="*/ 500380 h 1221740"/>
                <a:gd name="connsiteX3" fmla="*/ 1435100 w 2321560"/>
                <a:gd name="connsiteY3" fmla="*/ 342900 h 1221740"/>
                <a:gd name="connsiteX4" fmla="*/ 1592580 w 2321560"/>
                <a:gd name="connsiteY4" fmla="*/ 292100 h 1221740"/>
                <a:gd name="connsiteX5" fmla="*/ 1841500 w 2321560"/>
                <a:gd name="connsiteY5" fmla="*/ 198120 h 1221740"/>
                <a:gd name="connsiteX6" fmla="*/ 2321560 w 2321560"/>
                <a:gd name="connsiteY6" fmla="*/ 0 h 1221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1560" h="1221740">
                  <a:moveTo>
                    <a:pt x="0" y="1221740"/>
                  </a:moveTo>
                  <a:lnTo>
                    <a:pt x="287020" y="962660"/>
                  </a:lnTo>
                  <a:lnTo>
                    <a:pt x="1130300" y="500380"/>
                  </a:lnTo>
                  <a:lnTo>
                    <a:pt x="1435100" y="342900"/>
                  </a:lnTo>
                  <a:lnTo>
                    <a:pt x="1592580" y="292100"/>
                  </a:lnTo>
                  <a:lnTo>
                    <a:pt x="1841500" y="198120"/>
                  </a:lnTo>
                  <a:lnTo>
                    <a:pt x="2321560" y="0"/>
                  </a:lnTo>
                </a:path>
              </a:pathLst>
            </a:custGeom>
            <a:ln w="19050">
              <a:solidFill>
                <a:srgbClr val="7F7F7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F3D4E"/>
                </a:solidFill>
                <a:latin typeface="Arial" panose="020B0604020202020204" pitchFamily="34" charset="0"/>
                <a:cs typeface="Arial" panose="020B0604020202020204" pitchFamily="34" charset="0"/>
              </a:endParaRPr>
            </a:p>
          </p:txBody>
        </p:sp>
        <p:sp>
          <p:nvSpPr>
            <p:cNvPr id="24" name="Freeform 23"/>
            <p:cNvSpPr/>
            <p:nvPr/>
          </p:nvSpPr>
          <p:spPr>
            <a:xfrm>
              <a:off x="7945120" y="2667000"/>
              <a:ext cx="2331720" cy="1064260"/>
            </a:xfrm>
            <a:custGeom>
              <a:avLst/>
              <a:gdLst>
                <a:gd name="connsiteX0" fmla="*/ 0 w 2331720"/>
                <a:gd name="connsiteY0" fmla="*/ 1064260 h 1064260"/>
                <a:gd name="connsiteX1" fmla="*/ 347980 w 2331720"/>
                <a:gd name="connsiteY1" fmla="*/ 868680 h 1064260"/>
                <a:gd name="connsiteX2" fmla="*/ 520700 w 2331720"/>
                <a:gd name="connsiteY2" fmla="*/ 772160 h 1064260"/>
                <a:gd name="connsiteX3" fmla="*/ 635000 w 2331720"/>
                <a:gd name="connsiteY3" fmla="*/ 711200 h 1064260"/>
                <a:gd name="connsiteX4" fmla="*/ 901700 w 2331720"/>
                <a:gd name="connsiteY4" fmla="*/ 594360 h 1064260"/>
                <a:gd name="connsiteX5" fmla="*/ 1054100 w 2331720"/>
                <a:gd name="connsiteY5" fmla="*/ 546100 h 1064260"/>
                <a:gd name="connsiteX6" fmla="*/ 1224280 w 2331720"/>
                <a:gd name="connsiteY6" fmla="*/ 480060 h 1064260"/>
                <a:gd name="connsiteX7" fmla="*/ 1424940 w 2331720"/>
                <a:gd name="connsiteY7" fmla="*/ 383540 h 1064260"/>
                <a:gd name="connsiteX8" fmla="*/ 1511300 w 2331720"/>
                <a:gd name="connsiteY8" fmla="*/ 347980 h 1064260"/>
                <a:gd name="connsiteX9" fmla="*/ 1701800 w 2331720"/>
                <a:gd name="connsiteY9" fmla="*/ 271780 h 1064260"/>
                <a:gd name="connsiteX10" fmla="*/ 1871980 w 2331720"/>
                <a:gd name="connsiteY10" fmla="*/ 205740 h 1064260"/>
                <a:gd name="connsiteX11" fmla="*/ 2039620 w 2331720"/>
                <a:gd name="connsiteY11" fmla="*/ 139700 h 1064260"/>
                <a:gd name="connsiteX12" fmla="*/ 2331720 w 2331720"/>
                <a:gd name="connsiteY12" fmla="*/ 0 h 1064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31720" h="1064260">
                  <a:moveTo>
                    <a:pt x="0" y="1064260"/>
                  </a:moveTo>
                  <a:lnTo>
                    <a:pt x="347980" y="868680"/>
                  </a:lnTo>
                  <a:lnTo>
                    <a:pt x="520700" y="772160"/>
                  </a:lnTo>
                  <a:lnTo>
                    <a:pt x="635000" y="711200"/>
                  </a:lnTo>
                  <a:lnTo>
                    <a:pt x="901700" y="594360"/>
                  </a:lnTo>
                  <a:lnTo>
                    <a:pt x="1054100" y="546100"/>
                  </a:lnTo>
                  <a:lnTo>
                    <a:pt x="1224280" y="480060"/>
                  </a:lnTo>
                  <a:lnTo>
                    <a:pt x="1424940" y="383540"/>
                  </a:lnTo>
                  <a:lnTo>
                    <a:pt x="1511300" y="347980"/>
                  </a:lnTo>
                  <a:lnTo>
                    <a:pt x="1701800" y="271780"/>
                  </a:lnTo>
                  <a:lnTo>
                    <a:pt x="1871980" y="205740"/>
                  </a:lnTo>
                  <a:lnTo>
                    <a:pt x="2039620" y="139700"/>
                  </a:lnTo>
                  <a:lnTo>
                    <a:pt x="2331720" y="0"/>
                  </a:ln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F3D4E"/>
                </a:solidFill>
                <a:latin typeface="Arial" panose="020B0604020202020204" pitchFamily="34" charset="0"/>
                <a:cs typeface="Arial" panose="020B0604020202020204" pitchFamily="34" charset="0"/>
              </a:endParaRPr>
            </a:p>
          </p:txBody>
        </p:sp>
        <p:sp>
          <p:nvSpPr>
            <p:cNvPr id="88" name="TextBox 87"/>
            <p:cNvSpPr txBox="1"/>
            <p:nvPr/>
          </p:nvSpPr>
          <p:spPr>
            <a:xfrm>
              <a:off x="8768596" y="2692687"/>
              <a:ext cx="488916" cy="153888"/>
            </a:xfrm>
            <a:prstGeom prst="rect">
              <a:avLst/>
            </a:prstGeom>
            <a:noFill/>
          </p:spPr>
          <p:txBody>
            <a:bodyPr wrap="none" lIns="0" tIns="0" rIns="0" bIns="0" rtlCol="0" anchor="t">
              <a:spAutoFit/>
            </a:bodyPr>
            <a:lstStyle/>
            <a:p>
              <a:pPr algn="ctr"/>
              <a:r>
                <a:rPr lang="en-US" sz="1000" b="1" dirty="0">
                  <a:solidFill>
                    <a:schemeClr val="bg1">
                      <a:lumMod val="50000"/>
                    </a:schemeClr>
                  </a:solidFill>
                  <a:latin typeface="Arial" panose="020B0604020202020204" pitchFamily="34" charset="0"/>
                  <a:cs typeface="Arial" panose="020B0604020202020204" pitchFamily="34" charset="0"/>
                </a:rPr>
                <a:t>Placebo</a:t>
              </a:r>
            </a:p>
          </p:txBody>
        </p:sp>
        <p:sp>
          <p:nvSpPr>
            <p:cNvPr id="89" name="TextBox 88"/>
            <p:cNvSpPr txBox="1"/>
            <p:nvPr/>
          </p:nvSpPr>
          <p:spPr>
            <a:xfrm>
              <a:off x="9292462" y="3122586"/>
              <a:ext cx="538610" cy="153888"/>
            </a:xfrm>
            <a:prstGeom prst="rect">
              <a:avLst/>
            </a:prstGeom>
            <a:noFill/>
          </p:spPr>
          <p:txBody>
            <a:bodyPr wrap="none" lIns="0" tIns="0" rIns="0" bIns="0" rtlCol="0" anchor="t">
              <a:spAutoFit/>
            </a:bodyPr>
            <a:lstStyle/>
            <a:p>
              <a:pPr algn="ctr"/>
              <a:r>
                <a:rPr lang="en-US" sz="1000" b="1" dirty="0" err="1">
                  <a:solidFill>
                    <a:schemeClr val="tx2"/>
                  </a:solidFill>
                  <a:latin typeface="Arial" panose="020B0604020202020204" pitchFamily="34" charset="0"/>
                  <a:cs typeface="Arial" panose="020B0604020202020204" pitchFamily="34" charset="0"/>
                </a:rPr>
                <a:t>Enalapril</a:t>
              </a:r>
              <a:endParaRPr lang="en-US" sz="1000" b="1" dirty="0">
                <a:solidFill>
                  <a:schemeClr val="tx2"/>
                </a:solidFill>
                <a:latin typeface="Arial" panose="020B0604020202020204" pitchFamily="34" charset="0"/>
                <a:cs typeface="Arial" panose="020B0604020202020204" pitchFamily="34" charset="0"/>
              </a:endParaRPr>
            </a:p>
          </p:txBody>
        </p:sp>
        <p:sp>
          <p:nvSpPr>
            <p:cNvPr id="90" name="TextBox 89"/>
            <p:cNvSpPr txBox="1"/>
            <p:nvPr/>
          </p:nvSpPr>
          <p:spPr>
            <a:xfrm>
              <a:off x="9827865" y="3497179"/>
              <a:ext cx="477695" cy="153888"/>
            </a:xfrm>
            <a:prstGeom prst="rect">
              <a:avLst/>
            </a:prstGeom>
            <a:noFill/>
          </p:spPr>
          <p:txBody>
            <a:bodyPr wrap="none" lIns="0" tIns="0" rIns="0" bIns="0" rtlCol="0" anchor="t">
              <a:spAutoFit/>
            </a:bodyPr>
            <a:lstStyle/>
            <a:p>
              <a:pPr algn="ctr"/>
              <a:r>
                <a:rPr lang="en-US" sz="1000" i="1" dirty="0">
                  <a:solidFill>
                    <a:srgbClr val="000000"/>
                  </a:solidFill>
                  <a:latin typeface="Arial" panose="020B0604020202020204" pitchFamily="34" charset="0"/>
                  <a:cs typeface="Arial" panose="020B0604020202020204" pitchFamily="34" charset="0"/>
                </a:rPr>
                <a:t>P</a:t>
              </a:r>
              <a:r>
                <a:rPr lang="en-US" sz="1000" dirty="0">
                  <a:solidFill>
                    <a:srgbClr val="000000"/>
                  </a:solidFill>
                  <a:latin typeface="Arial" panose="020B0604020202020204" pitchFamily="34" charset="0"/>
                  <a:cs typeface="Arial" panose="020B0604020202020204" pitchFamily="34" charset="0"/>
                </a:rPr>
                <a:t>&lt;0.001</a:t>
              </a:r>
            </a:p>
          </p:txBody>
        </p:sp>
        <p:cxnSp>
          <p:nvCxnSpPr>
            <p:cNvPr id="7" name="Straight Connector 6"/>
            <p:cNvCxnSpPr/>
            <p:nvPr/>
          </p:nvCxnSpPr>
          <p:spPr>
            <a:xfrm>
              <a:off x="7794308" y="3722914"/>
              <a:ext cx="2664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652405" y="3645970"/>
              <a:ext cx="70532"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0</a:t>
              </a:r>
            </a:p>
          </p:txBody>
        </p:sp>
        <p:cxnSp>
          <p:nvCxnSpPr>
            <p:cNvPr id="142" name="Straight Connector 141"/>
            <p:cNvCxnSpPr/>
            <p:nvPr/>
          </p:nvCxnSpPr>
          <p:spPr>
            <a:xfrm>
              <a:off x="7751445" y="3722914"/>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57" name="Group 56"/>
          <p:cNvGrpSpPr/>
          <p:nvPr/>
        </p:nvGrpSpPr>
        <p:grpSpPr>
          <a:xfrm>
            <a:off x="7311307" y="3943136"/>
            <a:ext cx="3146524" cy="1992363"/>
            <a:chOff x="7311307" y="4313678"/>
            <a:chExt cx="3146524" cy="1922447"/>
          </a:xfrm>
        </p:grpSpPr>
        <p:cxnSp>
          <p:nvCxnSpPr>
            <p:cNvPr id="94" name="Straight Connector 93"/>
            <p:cNvCxnSpPr/>
            <p:nvPr/>
          </p:nvCxnSpPr>
          <p:spPr>
            <a:xfrm>
              <a:off x="7801428" y="4385860"/>
              <a:ext cx="1" cy="1407885"/>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7751445" y="5518853"/>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7581873" y="5441908"/>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10</a:t>
              </a:r>
            </a:p>
          </p:txBody>
        </p:sp>
        <p:cxnSp>
          <p:nvCxnSpPr>
            <p:cNvPr id="99" name="Straight Connector 98"/>
            <p:cNvCxnSpPr/>
            <p:nvPr/>
          </p:nvCxnSpPr>
          <p:spPr>
            <a:xfrm rot="16200000">
              <a:off x="7916613"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7906338" y="5875451"/>
              <a:ext cx="70532"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0</a:t>
              </a:r>
            </a:p>
          </p:txBody>
        </p:sp>
        <p:cxnSp>
          <p:nvCxnSpPr>
            <p:cNvPr id="102" name="Straight Connector 101"/>
            <p:cNvCxnSpPr/>
            <p:nvPr/>
          </p:nvCxnSpPr>
          <p:spPr>
            <a:xfrm rot="16200000">
              <a:off x="8202363"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3" name="TextBox 102"/>
            <p:cNvSpPr txBox="1"/>
            <p:nvPr/>
          </p:nvSpPr>
          <p:spPr>
            <a:xfrm>
              <a:off x="8192088" y="5875451"/>
              <a:ext cx="70532"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6</a:t>
              </a:r>
            </a:p>
          </p:txBody>
        </p:sp>
        <p:cxnSp>
          <p:nvCxnSpPr>
            <p:cNvPr id="105" name="Straight Connector 104"/>
            <p:cNvCxnSpPr/>
            <p:nvPr/>
          </p:nvCxnSpPr>
          <p:spPr>
            <a:xfrm rot="16200000">
              <a:off x="8493828"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8448287"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12</a:t>
              </a:r>
            </a:p>
          </p:txBody>
        </p:sp>
        <p:cxnSp>
          <p:nvCxnSpPr>
            <p:cNvPr id="108" name="Straight Connector 107"/>
            <p:cNvCxnSpPr/>
            <p:nvPr/>
          </p:nvCxnSpPr>
          <p:spPr>
            <a:xfrm rot="16200000">
              <a:off x="8774750"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8729209"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18</a:t>
              </a:r>
            </a:p>
          </p:txBody>
        </p:sp>
        <p:cxnSp>
          <p:nvCxnSpPr>
            <p:cNvPr id="111" name="Straight Connector 110"/>
            <p:cNvCxnSpPr/>
            <p:nvPr/>
          </p:nvCxnSpPr>
          <p:spPr>
            <a:xfrm rot="16200000">
              <a:off x="9058595"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p:nvSpPr>
          <p:spPr>
            <a:xfrm>
              <a:off x="9013054"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24</a:t>
              </a:r>
            </a:p>
          </p:txBody>
        </p:sp>
        <p:cxnSp>
          <p:nvCxnSpPr>
            <p:cNvPr id="114" name="Straight Connector 113"/>
            <p:cNvCxnSpPr/>
            <p:nvPr/>
          </p:nvCxnSpPr>
          <p:spPr>
            <a:xfrm rot="16200000">
              <a:off x="9338630"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9293089"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30</a:t>
              </a:r>
            </a:p>
          </p:txBody>
        </p:sp>
        <p:cxnSp>
          <p:nvCxnSpPr>
            <p:cNvPr id="117" name="Straight Connector 116"/>
            <p:cNvCxnSpPr/>
            <p:nvPr/>
          </p:nvCxnSpPr>
          <p:spPr>
            <a:xfrm rot="16200000">
              <a:off x="9626285"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9580744"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36</a:t>
              </a:r>
            </a:p>
          </p:txBody>
        </p:sp>
        <p:cxnSp>
          <p:nvCxnSpPr>
            <p:cNvPr id="120" name="Straight Connector 119"/>
            <p:cNvCxnSpPr/>
            <p:nvPr/>
          </p:nvCxnSpPr>
          <p:spPr>
            <a:xfrm rot="16200000">
              <a:off x="9908225"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9862684"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42</a:t>
              </a:r>
            </a:p>
          </p:txBody>
        </p:sp>
        <p:cxnSp>
          <p:nvCxnSpPr>
            <p:cNvPr id="123" name="Straight Connector 122"/>
            <p:cNvCxnSpPr/>
            <p:nvPr/>
          </p:nvCxnSpPr>
          <p:spPr>
            <a:xfrm rot="16200000">
              <a:off x="10188260" y="5823498"/>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4" name="TextBox 123"/>
            <p:cNvSpPr txBox="1"/>
            <p:nvPr/>
          </p:nvSpPr>
          <p:spPr>
            <a:xfrm>
              <a:off x="10142719" y="5875451"/>
              <a:ext cx="141064" cy="153888"/>
            </a:xfrm>
            <a:prstGeom prst="rect">
              <a:avLst/>
            </a:prstGeom>
            <a:noFill/>
          </p:spPr>
          <p:txBody>
            <a:bodyPr wrap="none" lIns="0" tIns="0" rIns="0" bIns="0" rtlCol="0" anchor="t">
              <a:spAutoFit/>
            </a:bodyPr>
            <a:lstStyle/>
            <a:p>
              <a:pPr algn="ctr"/>
              <a:r>
                <a:rPr lang="en-US" sz="1000" dirty="0">
                  <a:solidFill>
                    <a:srgbClr val="000000"/>
                  </a:solidFill>
                  <a:latin typeface="Arial" panose="020B0604020202020204" pitchFamily="34" charset="0"/>
                  <a:cs typeface="Arial" panose="020B0604020202020204" pitchFamily="34" charset="0"/>
                </a:rPr>
                <a:t>48</a:t>
              </a:r>
            </a:p>
          </p:txBody>
        </p:sp>
        <p:sp>
          <p:nvSpPr>
            <p:cNvPr id="125" name="TextBox 124"/>
            <p:cNvSpPr txBox="1"/>
            <p:nvPr/>
          </p:nvSpPr>
          <p:spPr>
            <a:xfrm>
              <a:off x="8830561" y="6051459"/>
              <a:ext cx="548228" cy="184666"/>
            </a:xfrm>
            <a:prstGeom prst="rect">
              <a:avLst/>
            </a:prstGeom>
            <a:noFill/>
          </p:spPr>
          <p:txBody>
            <a:bodyPr wrap="none" lIns="0" tIns="0" rIns="0" bIns="0" rtlCol="0" anchor="t">
              <a:spAutoFit/>
            </a:bodyPr>
            <a:lstStyle/>
            <a:p>
              <a:pPr algn="ctr"/>
              <a:r>
                <a:rPr lang="en-US" sz="1200" b="1" dirty="0">
                  <a:solidFill>
                    <a:srgbClr val="000000"/>
                  </a:solidFill>
                  <a:latin typeface="Arial" panose="020B0604020202020204" pitchFamily="34" charset="0"/>
                  <a:cs typeface="Arial" panose="020B0604020202020204" pitchFamily="34" charset="0"/>
                </a:rPr>
                <a:t>Months</a:t>
              </a:r>
            </a:p>
          </p:txBody>
        </p:sp>
        <p:cxnSp>
          <p:nvCxnSpPr>
            <p:cNvPr id="127" name="Straight Connector 126"/>
            <p:cNvCxnSpPr/>
            <p:nvPr/>
          </p:nvCxnSpPr>
          <p:spPr>
            <a:xfrm>
              <a:off x="7793831" y="5798344"/>
              <a:ext cx="2664000" cy="16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7652405" y="5721563"/>
              <a:ext cx="70532"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0</a:t>
              </a:r>
            </a:p>
          </p:txBody>
        </p:sp>
        <p:cxnSp>
          <p:nvCxnSpPr>
            <p:cNvPr id="130" name="Straight Connector 129"/>
            <p:cNvCxnSpPr/>
            <p:nvPr/>
          </p:nvCxnSpPr>
          <p:spPr>
            <a:xfrm>
              <a:off x="7751445" y="5235706"/>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7581873" y="5158761"/>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20</a:t>
              </a:r>
            </a:p>
          </p:txBody>
        </p:sp>
        <p:cxnSp>
          <p:nvCxnSpPr>
            <p:cNvPr id="133" name="Straight Connector 132"/>
            <p:cNvCxnSpPr/>
            <p:nvPr/>
          </p:nvCxnSpPr>
          <p:spPr>
            <a:xfrm>
              <a:off x="7751445" y="4961386"/>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34" name="TextBox 133"/>
            <p:cNvSpPr txBox="1"/>
            <p:nvPr/>
          </p:nvSpPr>
          <p:spPr>
            <a:xfrm>
              <a:off x="7581873" y="4884441"/>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30</a:t>
              </a:r>
            </a:p>
          </p:txBody>
        </p:sp>
        <p:cxnSp>
          <p:nvCxnSpPr>
            <p:cNvPr id="136" name="Straight Connector 135"/>
            <p:cNvCxnSpPr/>
            <p:nvPr/>
          </p:nvCxnSpPr>
          <p:spPr>
            <a:xfrm>
              <a:off x="7751445" y="4678636"/>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37" name="TextBox 136"/>
            <p:cNvSpPr txBox="1"/>
            <p:nvPr/>
          </p:nvSpPr>
          <p:spPr>
            <a:xfrm>
              <a:off x="7581873" y="4601691"/>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40</a:t>
              </a:r>
            </a:p>
          </p:txBody>
        </p:sp>
        <p:cxnSp>
          <p:nvCxnSpPr>
            <p:cNvPr id="139" name="Straight Connector 138"/>
            <p:cNvCxnSpPr/>
            <p:nvPr/>
          </p:nvCxnSpPr>
          <p:spPr>
            <a:xfrm>
              <a:off x="7751445" y="4390623"/>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7581873" y="4313678"/>
              <a:ext cx="141064" cy="153888"/>
            </a:xfrm>
            <a:prstGeom prst="rect">
              <a:avLst/>
            </a:prstGeom>
            <a:noFill/>
          </p:spPr>
          <p:txBody>
            <a:bodyPr wrap="none" lIns="0" tIns="0" rIns="0" bIns="0" rtlCol="0" anchor="ctr">
              <a:spAutoFit/>
            </a:bodyPr>
            <a:lstStyle/>
            <a:p>
              <a:pPr algn="r"/>
              <a:r>
                <a:rPr lang="en-US" sz="1000" dirty="0">
                  <a:solidFill>
                    <a:srgbClr val="000000"/>
                  </a:solidFill>
                  <a:latin typeface="Arial" panose="020B0604020202020204" pitchFamily="34" charset="0"/>
                  <a:cs typeface="Arial" panose="020B0604020202020204" pitchFamily="34" charset="0"/>
                </a:rPr>
                <a:t>50</a:t>
              </a:r>
            </a:p>
          </p:txBody>
        </p:sp>
        <p:sp>
          <p:nvSpPr>
            <p:cNvPr id="141" name="TextBox 140"/>
            <p:cNvSpPr txBox="1"/>
            <p:nvPr/>
          </p:nvSpPr>
          <p:spPr>
            <a:xfrm rot="16200000">
              <a:off x="7241640" y="5002232"/>
              <a:ext cx="324000" cy="184666"/>
            </a:xfrm>
            <a:prstGeom prst="rect">
              <a:avLst/>
            </a:prstGeom>
            <a:noFill/>
          </p:spPr>
          <p:txBody>
            <a:bodyPr wrap="none" lIns="0" tIns="0" rIns="0" bIns="0" rtlCol="0" anchor="b">
              <a:noAutofit/>
            </a:bodyPr>
            <a:lstStyle/>
            <a:p>
              <a:pPr algn="ctr"/>
              <a:r>
                <a:rPr lang="en-US" sz="1200" b="1" dirty="0">
                  <a:solidFill>
                    <a:srgbClr val="000000"/>
                  </a:solidFill>
                  <a:latin typeface="Arial" panose="020B0604020202020204" pitchFamily="34" charset="0"/>
                  <a:cs typeface="Arial" panose="020B0604020202020204" pitchFamily="34" charset="0"/>
                </a:rPr>
                <a:t>Death or CHF (%)</a:t>
              </a:r>
            </a:p>
          </p:txBody>
        </p:sp>
        <p:sp>
          <p:nvSpPr>
            <p:cNvPr id="31" name="Freeform 30"/>
            <p:cNvSpPr/>
            <p:nvPr/>
          </p:nvSpPr>
          <p:spPr>
            <a:xfrm>
              <a:off x="7947660" y="4511034"/>
              <a:ext cx="2308860" cy="1295400"/>
            </a:xfrm>
            <a:custGeom>
              <a:avLst/>
              <a:gdLst>
                <a:gd name="connsiteX0" fmla="*/ 0 w 2308860"/>
                <a:gd name="connsiteY0" fmla="*/ 1295400 h 1295400"/>
                <a:gd name="connsiteX1" fmla="*/ 289560 w 2308860"/>
                <a:gd name="connsiteY1" fmla="*/ 895350 h 1295400"/>
                <a:gd name="connsiteX2" fmla="*/ 899160 w 2308860"/>
                <a:gd name="connsiteY2" fmla="*/ 518160 h 1295400"/>
                <a:gd name="connsiteX3" fmla="*/ 1219200 w 2308860"/>
                <a:gd name="connsiteY3" fmla="*/ 373380 h 1295400"/>
                <a:gd name="connsiteX4" fmla="*/ 1443990 w 2308860"/>
                <a:gd name="connsiteY4" fmla="*/ 255270 h 1295400"/>
                <a:gd name="connsiteX5" fmla="*/ 1729740 w 2308860"/>
                <a:gd name="connsiteY5" fmla="*/ 179070 h 1295400"/>
                <a:gd name="connsiteX6" fmla="*/ 2015490 w 2308860"/>
                <a:gd name="connsiteY6" fmla="*/ 72390 h 1295400"/>
                <a:gd name="connsiteX7" fmla="*/ 2308860 w 2308860"/>
                <a:gd name="connsiteY7" fmla="*/ 0 h 1295400"/>
                <a:gd name="connsiteX0" fmla="*/ 0 w 2308860"/>
                <a:gd name="connsiteY0" fmla="*/ 1295400 h 1295400"/>
                <a:gd name="connsiteX1" fmla="*/ 289560 w 2308860"/>
                <a:gd name="connsiteY1" fmla="*/ 895350 h 1295400"/>
                <a:gd name="connsiteX2" fmla="*/ 899160 w 2308860"/>
                <a:gd name="connsiteY2" fmla="*/ 518160 h 1295400"/>
                <a:gd name="connsiteX3" fmla="*/ 1223010 w 2308860"/>
                <a:gd name="connsiteY3" fmla="*/ 358140 h 1295400"/>
                <a:gd name="connsiteX4" fmla="*/ 1443990 w 2308860"/>
                <a:gd name="connsiteY4" fmla="*/ 255270 h 1295400"/>
                <a:gd name="connsiteX5" fmla="*/ 1729740 w 2308860"/>
                <a:gd name="connsiteY5" fmla="*/ 179070 h 1295400"/>
                <a:gd name="connsiteX6" fmla="*/ 2015490 w 2308860"/>
                <a:gd name="connsiteY6" fmla="*/ 72390 h 1295400"/>
                <a:gd name="connsiteX7" fmla="*/ 2308860 w 2308860"/>
                <a:gd name="connsiteY7"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08860" h="1295400">
                  <a:moveTo>
                    <a:pt x="0" y="1295400"/>
                  </a:moveTo>
                  <a:lnTo>
                    <a:pt x="289560" y="895350"/>
                  </a:lnTo>
                  <a:lnTo>
                    <a:pt x="899160" y="518160"/>
                  </a:lnTo>
                  <a:lnTo>
                    <a:pt x="1223010" y="358140"/>
                  </a:lnTo>
                  <a:lnTo>
                    <a:pt x="1443990" y="255270"/>
                  </a:lnTo>
                  <a:lnTo>
                    <a:pt x="1729740" y="179070"/>
                  </a:lnTo>
                  <a:lnTo>
                    <a:pt x="2015490" y="72390"/>
                  </a:lnTo>
                  <a:lnTo>
                    <a:pt x="2308860" y="0"/>
                  </a:lnTo>
                </a:path>
              </a:pathLst>
            </a:custGeom>
            <a:ln w="19050">
              <a:solidFill>
                <a:srgbClr val="7F7F7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F3D4E"/>
                </a:solidFill>
                <a:latin typeface="Arial" panose="020B0604020202020204" pitchFamily="34" charset="0"/>
                <a:cs typeface="Arial" panose="020B0604020202020204" pitchFamily="34" charset="0"/>
              </a:endParaRPr>
            </a:p>
          </p:txBody>
        </p:sp>
        <p:sp>
          <p:nvSpPr>
            <p:cNvPr id="91" name="Freeform 90"/>
            <p:cNvSpPr/>
            <p:nvPr/>
          </p:nvSpPr>
          <p:spPr>
            <a:xfrm>
              <a:off x="7947660" y="4751064"/>
              <a:ext cx="2320290" cy="1051560"/>
            </a:xfrm>
            <a:custGeom>
              <a:avLst/>
              <a:gdLst>
                <a:gd name="connsiteX0" fmla="*/ 0 w 2320290"/>
                <a:gd name="connsiteY0" fmla="*/ 1051560 h 1051560"/>
                <a:gd name="connsiteX1" fmla="*/ 236220 w 2320290"/>
                <a:gd name="connsiteY1" fmla="*/ 842010 h 1051560"/>
                <a:gd name="connsiteX2" fmla="*/ 392430 w 2320290"/>
                <a:gd name="connsiteY2" fmla="*/ 746760 h 1051560"/>
                <a:gd name="connsiteX3" fmla="*/ 594360 w 2320290"/>
                <a:gd name="connsiteY3" fmla="*/ 632460 h 1051560"/>
                <a:gd name="connsiteX4" fmla="*/ 769620 w 2320290"/>
                <a:gd name="connsiteY4" fmla="*/ 560070 h 1051560"/>
                <a:gd name="connsiteX5" fmla="*/ 895350 w 2320290"/>
                <a:gd name="connsiteY5" fmla="*/ 499110 h 1051560"/>
                <a:gd name="connsiteX6" fmla="*/ 1120140 w 2320290"/>
                <a:gd name="connsiteY6" fmla="*/ 426720 h 1051560"/>
                <a:gd name="connsiteX7" fmla="*/ 1322070 w 2320290"/>
                <a:gd name="connsiteY7" fmla="*/ 350520 h 1051560"/>
                <a:gd name="connsiteX8" fmla="*/ 1478280 w 2320290"/>
                <a:gd name="connsiteY8" fmla="*/ 278130 h 1051560"/>
                <a:gd name="connsiteX9" fmla="*/ 1729740 w 2320290"/>
                <a:gd name="connsiteY9" fmla="*/ 194310 h 1051560"/>
                <a:gd name="connsiteX10" fmla="*/ 1943100 w 2320290"/>
                <a:gd name="connsiteY10" fmla="*/ 114300 h 1051560"/>
                <a:gd name="connsiteX11" fmla="*/ 2011680 w 2320290"/>
                <a:gd name="connsiteY11" fmla="*/ 87630 h 1051560"/>
                <a:gd name="connsiteX12" fmla="*/ 2186940 w 2320290"/>
                <a:gd name="connsiteY12" fmla="*/ 38100 h 1051560"/>
                <a:gd name="connsiteX13" fmla="*/ 2320290 w 2320290"/>
                <a:gd name="connsiteY13" fmla="*/ 0 h 105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20290" h="1051560">
                  <a:moveTo>
                    <a:pt x="0" y="1051560"/>
                  </a:moveTo>
                  <a:lnTo>
                    <a:pt x="236220" y="842010"/>
                  </a:lnTo>
                  <a:lnTo>
                    <a:pt x="392430" y="746760"/>
                  </a:lnTo>
                  <a:lnTo>
                    <a:pt x="594360" y="632460"/>
                  </a:lnTo>
                  <a:lnTo>
                    <a:pt x="769620" y="560070"/>
                  </a:lnTo>
                  <a:lnTo>
                    <a:pt x="895350" y="499110"/>
                  </a:lnTo>
                  <a:lnTo>
                    <a:pt x="1120140" y="426720"/>
                  </a:lnTo>
                  <a:lnTo>
                    <a:pt x="1322070" y="350520"/>
                  </a:lnTo>
                  <a:lnTo>
                    <a:pt x="1478280" y="278130"/>
                  </a:lnTo>
                  <a:lnTo>
                    <a:pt x="1729740" y="194310"/>
                  </a:lnTo>
                  <a:lnTo>
                    <a:pt x="1943100" y="114300"/>
                  </a:lnTo>
                  <a:lnTo>
                    <a:pt x="2011680" y="87630"/>
                  </a:lnTo>
                  <a:lnTo>
                    <a:pt x="2186940" y="38100"/>
                  </a:lnTo>
                  <a:lnTo>
                    <a:pt x="2320290" y="0"/>
                  </a:ln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0F3D4E"/>
                </a:solidFill>
                <a:latin typeface="Arial" panose="020B0604020202020204" pitchFamily="34" charset="0"/>
                <a:cs typeface="Arial" panose="020B0604020202020204" pitchFamily="34" charset="0"/>
              </a:endParaRPr>
            </a:p>
          </p:txBody>
        </p:sp>
        <p:sp>
          <p:nvSpPr>
            <p:cNvPr id="145" name="TextBox 144"/>
            <p:cNvSpPr txBox="1"/>
            <p:nvPr/>
          </p:nvSpPr>
          <p:spPr>
            <a:xfrm>
              <a:off x="8484751" y="4782416"/>
              <a:ext cx="488916" cy="153888"/>
            </a:xfrm>
            <a:prstGeom prst="rect">
              <a:avLst/>
            </a:prstGeom>
            <a:noFill/>
          </p:spPr>
          <p:txBody>
            <a:bodyPr wrap="none" lIns="0" tIns="0" rIns="0" bIns="0" rtlCol="0" anchor="t">
              <a:spAutoFit/>
            </a:bodyPr>
            <a:lstStyle/>
            <a:p>
              <a:pPr algn="ctr"/>
              <a:r>
                <a:rPr lang="en-US" sz="1000" b="1" dirty="0">
                  <a:solidFill>
                    <a:schemeClr val="bg1">
                      <a:lumMod val="50000"/>
                    </a:schemeClr>
                  </a:solidFill>
                  <a:latin typeface="Arial" panose="020B0604020202020204" pitchFamily="34" charset="0"/>
                  <a:cs typeface="Arial" panose="020B0604020202020204" pitchFamily="34" charset="0"/>
                </a:rPr>
                <a:t>Placebo</a:t>
              </a:r>
            </a:p>
          </p:txBody>
        </p:sp>
        <p:sp>
          <p:nvSpPr>
            <p:cNvPr id="146" name="TextBox 145"/>
            <p:cNvSpPr txBox="1"/>
            <p:nvPr/>
          </p:nvSpPr>
          <p:spPr>
            <a:xfrm>
              <a:off x="9139815" y="5199900"/>
              <a:ext cx="538610" cy="153888"/>
            </a:xfrm>
            <a:prstGeom prst="rect">
              <a:avLst/>
            </a:prstGeom>
            <a:noFill/>
          </p:spPr>
          <p:txBody>
            <a:bodyPr wrap="none" lIns="0" tIns="0" rIns="0" bIns="0" rtlCol="0" anchor="t">
              <a:spAutoFit/>
            </a:bodyPr>
            <a:lstStyle/>
            <a:p>
              <a:pPr algn="ctr"/>
              <a:r>
                <a:rPr lang="en-US" sz="1000" b="1" dirty="0" err="1">
                  <a:solidFill>
                    <a:schemeClr val="tx2"/>
                  </a:solidFill>
                  <a:latin typeface="Arial" panose="020B0604020202020204" pitchFamily="34" charset="0"/>
                  <a:cs typeface="Arial" panose="020B0604020202020204" pitchFamily="34" charset="0"/>
                </a:rPr>
                <a:t>Enalapril</a:t>
              </a:r>
              <a:endParaRPr lang="en-US" sz="1000" b="1" dirty="0">
                <a:solidFill>
                  <a:schemeClr val="tx2"/>
                </a:solidFill>
                <a:latin typeface="Arial" panose="020B0604020202020204" pitchFamily="34" charset="0"/>
                <a:cs typeface="Arial" panose="020B0604020202020204" pitchFamily="34" charset="0"/>
              </a:endParaRPr>
            </a:p>
          </p:txBody>
        </p:sp>
        <p:sp>
          <p:nvSpPr>
            <p:cNvPr id="147" name="TextBox 146"/>
            <p:cNvSpPr txBox="1"/>
            <p:nvPr/>
          </p:nvSpPr>
          <p:spPr>
            <a:xfrm>
              <a:off x="9835984" y="5572503"/>
              <a:ext cx="477695" cy="153888"/>
            </a:xfrm>
            <a:prstGeom prst="rect">
              <a:avLst/>
            </a:prstGeom>
            <a:noFill/>
          </p:spPr>
          <p:txBody>
            <a:bodyPr wrap="none" lIns="0" tIns="0" rIns="0" bIns="0" rtlCol="0" anchor="t">
              <a:spAutoFit/>
            </a:bodyPr>
            <a:lstStyle/>
            <a:p>
              <a:pPr algn="ctr"/>
              <a:r>
                <a:rPr lang="en-US" sz="1000" i="1" dirty="0">
                  <a:solidFill>
                    <a:srgbClr val="000000"/>
                  </a:solidFill>
                  <a:latin typeface="Arial" panose="020B0604020202020204" pitchFamily="34" charset="0"/>
                  <a:cs typeface="Arial" panose="020B0604020202020204" pitchFamily="34" charset="0"/>
                </a:rPr>
                <a:t>P</a:t>
              </a:r>
              <a:r>
                <a:rPr lang="en-US" sz="1000" dirty="0">
                  <a:solidFill>
                    <a:srgbClr val="000000"/>
                  </a:solidFill>
                  <a:latin typeface="Arial" panose="020B0604020202020204" pitchFamily="34" charset="0"/>
                  <a:cs typeface="Arial" panose="020B0604020202020204" pitchFamily="34" charset="0"/>
                </a:rPr>
                <a:t>&lt;0.001</a:t>
              </a:r>
            </a:p>
          </p:txBody>
        </p:sp>
        <p:cxnSp>
          <p:nvCxnSpPr>
            <p:cNvPr id="143" name="Straight Connector 142"/>
            <p:cNvCxnSpPr/>
            <p:nvPr/>
          </p:nvCxnSpPr>
          <p:spPr>
            <a:xfrm>
              <a:off x="7751445" y="5798507"/>
              <a:ext cx="49983"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6524631" y="1101820"/>
            <a:ext cx="4691284" cy="757130"/>
          </a:xfrm>
          <a:prstGeom prst="rect">
            <a:avLst/>
          </a:prstGeom>
          <a:gradFill>
            <a:gsLst>
              <a:gs pos="0">
                <a:schemeClr val="accent1">
                  <a:lumMod val="5000"/>
                  <a:lumOff val="95000"/>
                </a:schemeClr>
              </a:gs>
              <a:gs pos="0">
                <a:schemeClr val="accent1">
                  <a:lumMod val="45000"/>
                  <a:lumOff val="55000"/>
                </a:schemeClr>
              </a:gs>
              <a:gs pos="100000">
                <a:schemeClr val="accent1"/>
              </a:gs>
            </a:gsLst>
            <a:lin ang="0" scaled="0"/>
          </a:gradFill>
          <a:ln w="19050">
            <a:gradFill>
              <a:gsLst>
                <a:gs pos="0">
                  <a:srgbClr val="BA78D9"/>
                </a:gs>
                <a:gs pos="100000">
                  <a:srgbClr val="4F1C66"/>
                </a:gs>
              </a:gsLst>
              <a:lin ang="0" scaled="0"/>
            </a:gradFill>
            <a:miter lim="800000"/>
          </a:ln>
        </p:spPr>
        <p:txBody>
          <a:bodyPr wrap="square" rtlCol="0">
            <a:spAutoFit/>
          </a:bodyPr>
          <a:lstStyle/>
          <a:p>
            <a:pPr algn="ctr">
              <a:lnSpc>
                <a:spcPct val="90000"/>
              </a:lnSpc>
            </a:pPr>
            <a:r>
              <a:rPr lang="en-US" sz="1600" b="1" dirty="0">
                <a:solidFill>
                  <a:srgbClr val="FFFFFF"/>
                </a:solidFill>
                <a:latin typeface="Arial" panose="020B0604020202020204" pitchFamily="34" charset="0"/>
                <a:cs typeface="Arial" panose="020B0604020202020204" pitchFamily="34" charset="0"/>
              </a:rPr>
              <a:t>Treatment is recommended in patients </a:t>
            </a:r>
            <a:br>
              <a:rPr lang="en-US" sz="1600" b="1" dirty="0">
                <a:solidFill>
                  <a:srgbClr val="FFFFFF"/>
                </a:solidFill>
                <a:latin typeface="Arial" panose="020B0604020202020204" pitchFamily="34" charset="0"/>
                <a:cs typeface="Arial" panose="020B0604020202020204" pitchFamily="34" charset="0"/>
              </a:rPr>
            </a:br>
            <a:r>
              <a:rPr lang="en-US" sz="1600" b="1" dirty="0">
                <a:solidFill>
                  <a:srgbClr val="FFFFFF"/>
                </a:solidFill>
                <a:latin typeface="Arial" panose="020B0604020202020204" pitchFamily="34" charset="0"/>
                <a:cs typeface="Arial" panose="020B0604020202020204" pitchFamily="34" charset="0"/>
              </a:rPr>
              <a:t>with asymptomatic LV dysfunction, as this </a:t>
            </a:r>
            <a:br>
              <a:rPr lang="en-US" sz="1600" b="1" dirty="0">
                <a:solidFill>
                  <a:srgbClr val="FFFFFF"/>
                </a:solidFill>
                <a:latin typeface="Arial" panose="020B0604020202020204" pitchFamily="34" charset="0"/>
                <a:cs typeface="Arial" panose="020B0604020202020204" pitchFamily="34" charset="0"/>
              </a:rPr>
            </a:br>
            <a:r>
              <a:rPr lang="en-US" sz="1600" b="1" dirty="0">
                <a:solidFill>
                  <a:srgbClr val="FFFFFF"/>
                </a:solidFill>
                <a:latin typeface="Arial" panose="020B0604020202020204" pitchFamily="34" charset="0"/>
                <a:cs typeface="Arial" panose="020B0604020202020204" pitchFamily="34" charset="0"/>
              </a:rPr>
              <a:t>can reduce onset of HF and mortality</a:t>
            </a:r>
            <a:r>
              <a:rPr lang="en-US" sz="1600" b="1" baseline="30000" dirty="0">
                <a:solidFill>
                  <a:srgbClr val="FFFFFF"/>
                </a:solidFill>
                <a:latin typeface="Arial" panose="020B0604020202020204" pitchFamily="34" charset="0"/>
                <a:cs typeface="Arial" panose="020B0604020202020204" pitchFamily="34" charset="0"/>
              </a:rPr>
              <a:t>1,2</a:t>
            </a:r>
            <a:r>
              <a:rPr lang="en-US" sz="1600" b="1" dirty="0">
                <a:solidFill>
                  <a:srgbClr val="FFFFFF"/>
                </a:solidFill>
                <a:latin typeface="Arial" panose="020B0604020202020204" pitchFamily="34" charset="0"/>
                <a:cs typeface="Arial" panose="020B0604020202020204" pitchFamily="34" charset="0"/>
              </a:rPr>
              <a:t> </a:t>
            </a:r>
          </a:p>
        </p:txBody>
      </p:sp>
      <p:sp>
        <p:nvSpPr>
          <p:cNvPr id="101" name="TextBox 100">
            <a:extLst>
              <a:ext uri="{FF2B5EF4-FFF2-40B4-BE49-F238E27FC236}">
                <a16:creationId xmlns:a16="http://schemas.microsoft.com/office/drawing/2014/main" id="{DFB4DA8C-EC9B-4FA8-AE13-D1F8A9DB2BB0}"/>
              </a:ext>
            </a:extLst>
          </p:cNvPr>
          <p:cNvSpPr txBox="1"/>
          <p:nvPr/>
        </p:nvSpPr>
        <p:spPr>
          <a:xfrm>
            <a:off x="6742928" y="5944256"/>
            <a:ext cx="4341383" cy="442035"/>
          </a:xfrm>
          <a:prstGeom prst="rect">
            <a:avLst/>
          </a:prstGeom>
          <a:noFill/>
        </p:spPr>
        <p:txBody>
          <a:bodyPr wrap="square" lIns="36000" tIns="36000" rIns="36000" bIns="36000" rtlCol="0" anchor="ctr">
            <a:spAutoFit/>
          </a:bodyPr>
          <a:lstStyle/>
          <a:p>
            <a:pPr algn="ctr"/>
            <a:r>
              <a:rPr lang="en-US" sz="1200" dirty="0"/>
              <a:t>Death or hospitalization for CHF and Death or Development of HF in the prevention trial </a:t>
            </a:r>
          </a:p>
        </p:txBody>
      </p:sp>
      <p:sp>
        <p:nvSpPr>
          <p:cNvPr id="98" name="TextBox 97">
            <a:extLst>
              <a:ext uri="{FF2B5EF4-FFF2-40B4-BE49-F238E27FC236}">
                <a16:creationId xmlns:a16="http://schemas.microsoft.com/office/drawing/2014/main" id="{30C63B19-FE64-487A-9F5E-75624B1D57E7}"/>
              </a:ext>
            </a:extLst>
          </p:cNvPr>
          <p:cNvSpPr txBox="1"/>
          <p:nvPr/>
        </p:nvSpPr>
        <p:spPr>
          <a:xfrm>
            <a:off x="65349" y="6010358"/>
            <a:ext cx="5849677" cy="369332"/>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717656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noProof="0" dirty="0"/>
              <a:t>NYHA functional classification of HF: Gauge symptom severity </a:t>
            </a:r>
            <a:br>
              <a:rPr lang="en-US" noProof="0" dirty="0"/>
            </a:br>
            <a:r>
              <a:rPr lang="en-US" noProof="0" dirty="0"/>
              <a:t>in patients with structural heart disease</a:t>
            </a:r>
          </a:p>
        </p:txBody>
      </p:sp>
      <p:sp>
        <p:nvSpPr>
          <p:cNvPr id="4" name="Text Placeholder 3"/>
          <p:cNvSpPr>
            <a:spLocks noGrp="1"/>
          </p:cNvSpPr>
          <p:nvPr>
            <p:ph type="body" sz="quarter" idx="10"/>
          </p:nvPr>
        </p:nvSpPr>
        <p:spPr/>
        <p:txBody>
          <a:bodyPr/>
          <a:lstStyle/>
          <a:p>
            <a:pPr lvl="0" defTabSz="257175">
              <a:spcAft>
                <a:spcPct val="0"/>
              </a:spcAft>
              <a:buClrTx/>
              <a:defRPr/>
            </a:pPr>
            <a:r>
              <a:rPr lang="en-US" sz="1000" baseline="30000" noProof="0" dirty="0" err="1"/>
              <a:t>a</a:t>
            </a:r>
            <a:r>
              <a:rPr lang="en-US" sz="1000" noProof="0" dirty="0" err="1"/>
              <a:t>Fatigue</a:t>
            </a:r>
            <a:r>
              <a:rPr lang="en-US" sz="1000" noProof="0" dirty="0"/>
              <a:t>, palpitation, dyspnea, or chest pain </a:t>
            </a:r>
          </a:p>
          <a:p>
            <a:pPr lvl="0" defTabSz="257175">
              <a:spcAft>
                <a:spcPct val="0"/>
              </a:spcAft>
              <a:buClrTx/>
              <a:defRPr/>
            </a:pPr>
            <a:r>
              <a:rPr lang="en-US" sz="1000" noProof="0" dirty="0"/>
              <a:t>HF, heart failure; NYHA, New York Heart Association</a:t>
            </a:r>
          </a:p>
          <a:p>
            <a:pPr lvl="0" defTabSz="257175">
              <a:spcAft>
                <a:spcPct val="0"/>
              </a:spcAft>
              <a:buClrTx/>
              <a:defRPr/>
            </a:pPr>
            <a:r>
              <a:rPr lang="en-US" sz="1000" noProof="0" dirty="0" err="1"/>
              <a:t>Yancy</a:t>
            </a:r>
            <a:r>
              <a:rPr lang="en-US" sz="1000" noProof="0" dirty="0"/>
              <a:t> CW, et al. </a:t>
            </a:r>
            <a:r>
              <a:rPr lang="en-US" sz="1000" i="1" noProof="0" dirty="0"/>
              <a:t>Circulation </a:t>
            </a:r>
            <a:r>
              <a:rPr lang="en-US" sz="1000" noProof="0" dirty="0"/>
              <a:t>2013;128:e240–e327</a:t>
            </a:r>
          </a:p>
        </p:txBody>
      </p:sp>
      <p:sp>
        <p:nvSpPr>
          <p:cNvPr id="13" name="Text Placeholder 1"/>
          <p:cNvSpPr>
            <a:spLocks noGrp="1"/>
          </p:cNvSpPr>
          <p:nvPr>
            <p:ph type="body" sz="quarter" idx="4294967295"/>
          </p:nvPr>
        </p:nvSpPr>
        <p:spPr>
          <a:xfrm>
            <a:off x="414000" y="1497692"/>
            <a:ext cx="4111201" cy="3827931"/>
          </a:xfrm>
          <a:prstGeom prst="rect">
            <a:avLst/>
          </a:prstGeom>
        </p:spPr>
        <p:txBody>
          <a:bodyPr/>
          <a:lstStyle/>
          <a:p>
            <a:pPr marL="230400" indent="-230400">
              <a:lnSpc>
                <a:spcPct val="90000"/>
              </a:lnSpc>
              <a:spcBef>
                <a:spcPts val="1200"/>
              </a:spcBef>
            </a:pPr>
            <a:r>
              <a:rPr lang="en-US" noProof="0" dirty="0"/>
              <a:t>Subjective assessment by </a:t>
            </a:r>
            <a:br>
              <a:rPr lang="en-US" noProof="0" dirty="0"/>
            </a:br>
            <a:r>
              <a:rPr lang="en-US" noProof="0" dirty="0"/>
              <a:t>a clinician</a:t>
            </a:r>
          </a:p>
          <a:p>
            <a:pPr marL="460800" lvl="1" indent="-230400">
              <a:lnSpc>
                <a:spcPct val="90000"/>
              </a:lnSpc>
              <a:spcBef>
                <a:spcPts val="600"/>
              </a:spcBef>
              <a:buClr>
                <a:schemeClr val="tx2"/>
              </a:buClr>
              <a:buFont typeface="Arial" panose="020B0604020202020204" pitchFamily="34" charset="0"/>
              <a:buChar char="‒"/>
            </a:pPr>
            <a:r>
              <a:rPr lang="en-US" sz="1600" noProof="0" dirty="0"/>
              <a:t>Functional classification of patients can be moved up or down stages </a:t>
            </a:r>
            <a:br>
              <a:rPr lang="en-US" sz="1600" noProof="0" dirty="0"/>
            </a:br>
            <a:r>
              <a:rPr lang="en-US" sz="1600" noProof="0" dirty="0"/>
              <a:t>to reflect clinical improvements </a:t>
            </a:r>
            <a:br>
              <a:rPr lang="en-US" sz="1600" noProof="0" dirty="0"/>
            </a:br>
            <a:r>
              <a:rPr lang="en-US" sz="1600" noProof="0" dirty="0"/>
              <a:t>or worsening</a:t>
            </a:r>
          </a:p>
          <a:p>
            <a:pPr marL="230400" indent="-230400">
              <a:lnSpc>
                <a:spcPct val="90000"/>
              </a:lnSpc>
              <a:spcBef>
                <a:spcPts val="1200"/>
              </a:spcBef>
            </a:pPr>
            <a:r>
              <a:rPr lang="en-US" noProof="0" dirty="0"/>
              <a:t>Reproducibility and validity may </a:t>
            </a:r>
            <a:br>
              <a:rPr lang="en-US" noProof="0" dirty="0"/>
            </a:br>
            <a:r>
              <a:rPr lang="en-US" noProof="0" dirty="0"/>
              <a:t>be problematic</a:t>
            </a:r>
          </a:p>
          <a:p>
            <a:pPr marL="230400" indent="-230400">
              <a:lnSpc>
                <a:spcPct val="90000"/>
              </a:lnSpc>
              <a:spcBef>
                <a:spcPts val="1200"/>
              </a:spcBef>
            </a:pPr>
            <a:r>
              <a:rPr lang="en-US" noProof="0" dirty="0"/>
              <a:t>Independent predictor of mortality </a:t>
            </a:r>
          </a:p>
          <a:p>
            <a:pPr marL="230400" indent="-230400">
              <a:lnSpc>
                <a:spcPct val="90000"/>
              </a:lnSpc>
              <a:spcBef>
                <a:spcPts val="1200"/>
              </a:spcBef>
            </a:pPr>
            <a:r>
              <a:rPr lang="en-US" noProof="0" dirty="0"/>
              <a:t>Widely used for:</a:t>
            </a:r>
          </a:p>
          <a:p>
            <a:pPr marL="460800" lvl="1" indent="-230400">
              <a:lnSpc>
                <a:spcPct val="90000"/>
              </a:lnSpc>
              <a:spcBef>
                <a:spcPts val="600"/>
              </a:spcBef>
              <a:buClr>
                <a:schemeClr val="tx2"/>
              </a:buClr>
              <a:buFont typeface="Arial" panose="020B0604020202020204" pitchFamily="34" charset="0"/>
              <a:buChar char="‒"/>
            </a:pPr>
            <a:r>
              <a:rPr lang="en-US" sz="1600" noProof="0" dirty="0"/>
              <a:t>Clinical practice and research</a:t>
            </a:r>
          </a:p>
          <a:p>
            <a:pPr marL="460800" lvl="1" indent="-230400">
              <a:lnSpc>
                <a:spcPct val="90000"/>
              </a:lnSpc>
              <a:spcBef>
                <a:spcPts val="600"/>
              </a:spcBef>
              <a:buClr>
                <a:schemeClr val="tx2"/>
              </a:buClr>
              <a:buFont typeface="Arial" panose="020B0604020202020204" pitchFamily="34" charset="0"/>
              <a:buChar char="‒"/>
            </a:pPr>
            <a:r>
              <a:rPr lang="en-US" sz="1600" noProof="0" dirty="0"/>
              <a:t>Determining patient eligibility </a:t>
            </a:r>
            <a:br>
              <a:rPr lang="en-US" sz="1600" noProof="0" dirty="0"/>
            </a:br>
            <a:r>
              <a:rPr lang="en-US" sz="1600" noProof="0" dirty="0"/>
              <a:t>for certain healthcare services</a:t>
            </a:r>
          </a:p>
        </p:txBody>
      </p:sp>
      <p:graphicFrame>
        <p:nvGraphicFramePr>
          <p:cNvPr id="14" name="Table 13">
            <a:extLst>
              <a:ext uri="{FF2B5EF4-FFF2-40B4-BE49-F238E27FC236}">
                <a16:creationId xmlns:a16="http://schemas.microsoft.com/office/drawing/2014/main" id="{A2805C7F-AF5D-4ECD-A4D8-90FA472E9AC8}"/>
              </a:ext>
            </a:extLst>
          </p:cNvPr>
          <p:cNvGraphicFramePr>
            <a:graphicFrameLocks noGrp="1"/>
          </p:cNvGraphicFramePr>
          <p:nvPr>
            <p:extLst>
              <p:ext uri="{D42A27DB-BD31-4B8C-83A1-F6EECF244321}">
                <p14:modId xmlns:p14="http://schemas.microsoft.com/office/powerpoint/2010/main" val="2917960792"/>
              </p:ext>
            </p:extLst>
          </p:nvPr>
        </p:nvGraphicFramePr>
        <p:xfrm>
          <a:off x="4440115" y="1232697"/>
          <a:ext cx="6984000" cy="4357920"/>
        </p:xfrm>
        <a:graphic>
          <a:graphicData uri="http://schemas.openxmlformats.org/drawingml/2006/table">
            <a:tbl>
              <a:tblPr firstRow="1" firstCol="1" bandRow="1">
                <a:tableStyleId>{B301B821-A1FF-4177-AEE7-76D212191A09}</a:tableStyleId>
              </a:tblPr>
              <a:tblGrid>
                <a:gridCol w="648000">
                  <a:extLst>
                    <a:ext uri="{9D8B030D-6E8A-4147-A177-3AD203B41FA5}">
                      <a16:colId xmlns:a16="http://schemas.microsoft.com/office/drawing/2014/main" val="2881504035"/>
                    </a:ext>
                  </a:extLst>
                </a:gridCol>
                <a:gridCol w="756000">
                  <a:extLst>
                    <a:ext uri="{9D8B030D-6E8A-4147-A177-3AD203B41FA5}">
                      <a16:colId xmlns:a16="http://schemas.microsoft.com/office/drawing/2014/main" val="125704197"/>
                    </a:ext>
                  </a:extLst>
                </a:gridCol>
                <a:gridCol w="5580000">
                  <a:extLst>
                    <a:ext uri="{9D8B030D-6E8A-4147-A177-3AD203B41FA5}">
                      <a16:colId xmlns:a16="http://schemas.microsoft.com/office/drawing/2014/main" val="2704600214"/>
                    </a:ext>
                  </a:extLst>
                </a:gridCol>
              </a:tblGrid>
              <a:tr h="432000">
                <a:tc>
                  <a:txBody>
                    <a:bodyPr/>
                    <a:lstStyle/>
                    <a:p>
                      <a:pPr marL="0" marR="0" algn="ctr">
                        <a:lnSpc>
                          <a:spcPct val="100000"/>
                        </a:lnSpc>
                        <a:spcBef>
                          <a:spcPts val="0"/>
                        </a:spcBef>
                        <a:spcAft>
                          <a:spcPts val="0"/>
                        </a:spcAft>
                      </a:pPr>
                      <a:endParaRPr lang="en-US" sz="1800" dirty="0">
                        <a:effectLst/>
                        <a:latin typeface="Arial" panose="020B0604020202020204" pitchFamily="34" charset="0"/>
                        <a:ea typeface="Times New Roman"/>
                        <a:cs typeface="Arial" panose="020B0604020202020204" pitchFamily="34" charset="0"/>
                      </a:endParaRPr>
                    </a:p>
                  </a:txBody>
                  <a:tcPr marL="36000" marR="36000" marT="54000" marB="5400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354" rtl="0" eaLnBrk="1" latinLnBrk="0" hangingPunct="1">
                        <a:defRPr sz="1900" b="1" kern="1200">
                          <a:solidFill>
                            <a:schemeClr val="lt1"/>
                          </a:solidFill>
                          <a:latin typeface="Arial" panose="020B0604020202020204"/>
                        </a:defRPr>
                      </a:lvl1pPr>
                      <a:lvl2pPr marL="457178" algn="l" defTabSz="914354" rtl="0" eaLnBrk="1" latinLnBrk="0" hangingPunct="1">
                        <a:defRPr sz="1900" b="1" kern="1200">
                          <a:solidFill>
                            <a:schemeClr val="lt1"/>
                          </a:solidFill>
                          <a:latin typeface="Arial" panose="020B0604020202020204"/>
                        </a:defRPr>
                      </a:lvl2pPr>
                      <a:lvl3pPr marL="914354" algn="l" defTabSz="914354" rtl="0" eaLnBrk="1" latinLnBrk="0" hangingPunct="1">
                        <a:defRPr sz="1900" b="1" kern="1200">
                          <a:solidFill>
                            <a:schemeClr val="lt1"/>
                          </a:solidFill>
                          <a:latin typeface="Arial" panose="020B0604020202020204"/>
                        </a:defRPr>
                      </a:lvl3pPr>
                      <a:lvl4pPr marL="1371532" algn="l" defTabSz="914354" rtl="0" eaLnBrk="1" latinLnBrk="0" hangingPunct="1">
                        <a:defRPr sz="1900" b="1" kern="1200">
                          <a:solidFill>
                            <a:schemeClr val="lt1"/>
                          </a:solidFill>
                          <a:latin typeface="Arial" panose="020B0604020202020204"/>
                        </a:defRPr>
                      </a:lvl4pPr>
                      <a:lvl5pPr marL="1828709" algn="l" defTabSz="914354" rtl="0" eaLnBrk="1" latinLnBrk="0" hangingPunct="1">
                        <a:defRPr sz="1900" b="1" kern="1200">
                          <a:solidFill>
                            <a:schemeClr val="lt1"/>
                          </a:solidFill>
                          <a:latin typeface="Arial" panose="020B0604020202020204"/>
                        </a:defRPr>
                      </a:lvl5pPr>
                      <a:lvl6pPr marL="2285886" algn="l" defTabSz="914354" rtl="0" eaLnBrk="1" latinLnBrk="0" hangingPunct="1">
                        <a:defRPr sz="1900" b="1" kern="1200">
                          <a:solidFill>
                            <a:schemeClr val="lt1"/>
                          </a:solidFill>
                          <a:latin typeface="Arial" panose="020B0604020202020204"/>
                        </a:defRPr>
                      </a:lvl6pPr>
                      <a:lvl7pPr marL="2743062" algn="l" defTabSz="914354" rtl="0" eaLnBrk="1" latinLnBrk="0" hangingPunct="1">
                        <a:defRPr sz="1900" b="1" kern="1200">
                          <a:solidFill>
                            <a:schemeClr val="lt1"/>
                          </a:solidFill>
                          <a:latin typeface="Arial" panose="020B0604020202020204"/>
                        </a:defRPr>
                      </a:lvl7pPr>
                      <a:lvl8pPr marL="3200240" algn="l" defTabSz="914354" rtl="0" eaLnBrk="1" latinLnBrk="0" hangingPunct="1">
                        <a:defRPr sz="1900" b="1" kern="1200">
                          <a:solidFill>
                            <a:schemeClr val="lt1"/>
                          </a:solidFill>
                          <a:latin typeface="Arial" panose="020B0604020202020204"/>
                        </a:defRPr>
                      </a:lvl8pPr>
                      <a:lvl9pPr marL="3657418" algn="l" defTabSz="914354" rtl="0" eaLnBrk="1" latinLnBrk="0" hangingPunct="1">
                        <a:defRPr sz="1900" b="1" kern="1200">
                          <a:solidFill>
                            <a:schemeClr val="lt1"/>
                          </a:solidFill>
                          <a:latin typeface="Arial" panose="020B0604020202020204"/>
                        </a:defRPr>
                      </a:lvl9pPr>
                    </a:lstStyle>
                    <a:p>
                      <a:pPr marL="0" marR="0" algn="ctr">
                        <a:lnSpc>
                          <a:spcPct val="100000"/>
                        </a:lnSpc>
                        <a:spcBef>
                          <a:spcPts val="0"/>
                        </a:spcBef>
                        <a:spcAft>
                          <a:spcPts val="0"/>
                        </a:spcAft>
                      </a:pPr>
                      <a:r>
                        <a:rPr lang="en-US" sz="1800" dirty="0">
                          <a:solidFill>
                            <a:schemeClr val="bg1"/>
                          </a:solidFill>
                          <a:effectLst/>
                          <a:latin typeface="Arial" panose="020B0604020202020204" pitchFamily="34" charset="0"/>
                          <a:cs typeface="Arial" panose="020B0604020202020204" pitchFamily="34" charset="0"/>
                        </a:rPr>
                        <a:t>NYHA functional classification</a:t>
                      </a:r>
                      <a:endParaRPr lang="en-US" sz="1800" dirty="0">
                        <a:solidFill>
                          <a:schemeClr val="bg1"/>
                        </a:solidFill>
                        <a:effectLst/>
                        <a:latin typeface="Arial" panose="020B0604020202020204" pitchFamily="34" charset="0"/>
                        <a:ea typeface="Times New Roman"/>
                        <a:cs typeface="Arial" panose="020B0604020202020204" pitchFamily="34" charset="0"/>
                      </a:endParaRPr>
                    </a:p>
                  </a:txBody>
                  <a:tcPr marL="36000" marR="36000" marT="54000" marB="54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a:lnSpc>
                          <a:spcPct val="115000"/>
                        </a:lnSpc>
                        <a:spcBef>
                          <a:spcPts val="0"/>
                        </a:spcBef>
                        <a:spcAft>
                          <a:spcPts val="0"/>
                        </a:spcAft>
                      </a:pPr>
                      <a:endParaRPr lang="en-US" sz="1400" dirty="0">
                        <a:effectLst/>
                        <a:latin typeface="+mj-lt"/>
                        <a:ea typeface="Times New Roman"/>
                      </a:endParaRPr>
                    </a:p>
                  </a:txBody>
                  <a:tcPr marL="68580" marR="68580" marT="0" marB="0"/>
                </a:tc>
                <a:extLst>
                  <a:ext uri="{0D108BD9-81ED-4DB2-BD59-A6C34878D82A}">
                    <a16:rowId xmlns:a16="http://schemas.microsoft.com/office/drawing/2014/main" val="4260320229"/>
                  </a:ext>
                </a:extLst>
              </a:tr>
              <a:tr h="0">
                <a:tc rowSpan="2">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mn-lt"/>
                          <a:ea typeface="+mn-ea"/>
                          <a:cs typeface="+mn-cs"/>
                        </a:rPr>
                        <a:t>At risk </a:t>
                      </a:r>
                      <a:br>
                        <a:rPr kumimoji="0" lang="en-US" sz="1800" b="1" i="0" u="none" strike="noStrike" kern="0" cap="none" spc="0" normalizeH="0" baseline="0" noProof="0" dirty="0">
                          <a:ln>
                            <a:noFill/>
                          </a:ln>
                          <a:solidFill>
                            <a:schemeClr val="bg1"/>
                          </a:solidFill>
                          <a:effectLst/>
                          <a:uLnTx/>
                          <a:uFillTx/>
                          <a:latin typeface="+mn-lt"/>
                          <a:ea typeface="+mn-ea"/>
                          <a:cs typeface="+mn-cs"/>
                        </a:rPr>
                      </a:br>
                      <a:r>
                        <a:rPr kumimoji="0" lang="en-US" sz="1800" b="1" i="0" u="none" strike="noStrike" kern="0" cap="none" spc="0" normalizeH="0" baseline="0" noProof="0" dirty="0">
                          <a:ln>
                            <a:noFill/>
                          </a:ln>
                          <a:solidFill>
                            <a:schemeClr val="bg1"/>
                          </a:solidFill>
                          <a:effectLst/>
                          <a:uLnTx/>
                          <a:uFillTx/>
                          <a:latin typeface="+mn-lt"/>
                          <a:ea typeface="+mn-ea"/>
                          <a:cs typeface="+mn-cs"/>
                        </a:rPr>
                        <a:t>of HF</a:t>
                      </a:r>
                    </a:p>
                  </a:txBody>
                  <a:tcPr marL="36000" marR="36000" marT="54000" marB="54000" vert="vert270" anchor="b">
                    <a:lnL w="127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ctr">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None</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w="38100" cap="flat" cmpd="sng" algn="ctr">
                      <a:solidFill>
                        <a:schemeClr val="bg1"/>
                      </a:solidFill>
                      <a:prstDash val="solid"/>
                      <a:round/>
                      <a:headEnd type="none" w="med" len="med"/>
                      <a:tailEnd type="none" w="med" len="med"/>
                    </a:lnL>
                    <a:lnR>
                      <a:noFill/>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a:lnSpc>
                          <a:spcPct val="100000"/>
                        </a:lnSpc>
                      </a:pPr>
                      <a:endParaRPr lang="en-US" sz="1600" b="0" dirty="0">
                        <a:latin typeface="Arial" panose="020B0604020202020204" pitchFamily="34" charset="0"/>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436632674"/>
                  </a:ext>
                </a:extLst>
              </a:tr>
              <a:tr h="0">
                <a:tc vMerge="1">
                  <a:txBody>
                    <a:bodyPr/>
                    <a:lstStyle/>
                    <a:p>
                      <a:pPr marL="0" marR="0" algn="ctr">
                        <a:lnSpc>
                          <a:spcPct val="115000"/>
                        </a:lnSpc>
                        <a:spcBef>
                          <a:spcPts val="0"/>
                        </a:spcBef>
                        <a:spcAft>
                          <a:spcPts val="0"/>
                        </a:spcAft>
                      </a:pPr>
                      <a:endParaRPr lang="en-US" sz="1400" b="0" dirty="0">
                        <a:effectLst/>
                        <a:latin typeface="Times New Roman"/>
                        <a:ea typeface="Times New Roman"/>
                      </a:endParaRPr>
                    </a:p>
                  </a:txBody>
                  <a:tcPr marL="324000" marR="36000" marT="72000" marB="7200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600" b="1" dirty="0">
                          <a:effectLst/>
                          <a:latin typeface="Arial" panose="020B0604020202020204" pitchFamily="34" charset="0"/>
                          <a:cs typeface="Arial" panose="020B0604020202020204" pitchFamily="34" charset="0"/>
                        </a:rPr>
                        <a:t>I</a:t>
                      </a:r>
                      <a:endParaRPr lang="en-US" sz="1600" b="1" dirty="0">
                        <a:effectLst/>
                        <a:latin typeface="Arial" panose="020B0604020202020204" pitchFamily="34" charset="0"/>
                        <a:ea typeface="Times New Roman"/>
                        <a:cs typeface="Arial" panose="020B0604020202020204" pitchFamily="34" charset="0"/>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No limitation of physical activity. Ordinary physical activity does not cause symptoms of </a:t>
                      </a:r>
                      <a:r>
                        <a:rPr lang="en-US" sz="1600" dirty="0" err="1">
                          <a:effectLst/>
                          <a:latin typeface="Arial" panose="020B0604020202020204" pitchFamily="34" charset="0"/>
                          <a:cs typeface="Arial" panose="020B0604020202020204" pitchFamily="34" charset="0"/>
                        </a:rPr>
                        <a:t>HF</a:t>
                      </a:r>
                      <a:r>
                        <a:rPr lang="en-US" sz="1600" baseline="30000" dirty="0" err="1">
                          <a:effectLst/>
                          <a:latin typeface="Arial" panose="020B0604020202020204" pitchFamily="34" charset="0"/>
                          <a:cs typeface="Arial" panose="020B0604020202020204" pitchFamily="34" charset="0"/>
                        </a:rPr>
                        <a:t>a</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E7EA"/>
                    </a:solidFill>
                  </a:tcPr>
                </a:tc>
                <a:extLst>
                  <a:ext uri="{0D108BD9-81ED-4DB2-BD59-A6C34878D82A}">
                    <a16:rowId xmlns:a16="http://schemas.microsoft.com/office/drawing/2014/main" val="2397589773"/>
                  </a:ext>
                </a:extLst>
              </a:tr>
              <a:tr h="0">
                <a:tc rowSpan="5">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chemeClr val="bg1"/>
                          </a:solidFill>
                          <a:effectLst/>
                          <a:uLnTx/>
                          <a:uFillTx/>
                          <a:latin typeface="+mn-lt"/>
                          <a:ea typeface="+mn-ea"/>
                          <a:cs typeface="+mn-cs"/>
                        </a:rPr>
                        <a:t>Existing HF</a:t>
                      </a:r>
                    </a:p>
                  </a:txBody>
                  <a:tcPr marL="36000" marR="36000" marT="54000" marB="54000" vert="vert270" anchor="b">
                    <a:lnL w="12700" cap="flat" cmpd="sng" algn="ctr">
                      <a:noFill/>
                      <a:prstDash val="solid"/>
                      <a:round/>
                      <a:headEnd type="none" w="med" len="med"/>
                      <a:tailEnd type="none" w="med" len="med"/>
                    </a:lnL>
                    <a:lnR w="381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600" b="1" dirty="0">
                          <a:effectLst/>
                          <a:latin typeface="Arial" panose="020B0604020202020204" pitchFamily="34" charset="0"/>
                          <a:cs typeface="Arial" panose="020B0604020202020204" pitchFamily="34" charset="0"/>
                        </a:rPr>
                        <a:t>I</a:t>
                      </a:r>
                      <a:endParaRPr lang="en-US" sz="1600" b="1" dirty="0">
                        <a:effectLst/>
                        <a:latin typeface="Arial" panose="020B0604020202020204" pitchFamily="34" charset="0"/>
                        <a:ea typeface="Times New Roman"/>
                        <a:cs typeface="Arial" panose="020B0604020202020204" pitchFamily="34" charset="0"/>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No limitation of physical activity. Ordinary physical activity does not cause symptoms of </a:t>
                      </a:r>
                      <a:r>
                        <a:rPr lang="en-US" sz="1600" dirty="0" err="1">
                          <a:effectLst/>
                          <a:latin typeface="Arial" panose="020B0604020202020204" pitchFamily="34" charset="0"/>
                          <a:cs typeface="Arial" panose="020B0604020202020204" pitchFamily="34" charset="0"/>
                        </a:rPr>
                        <a:t>HF</a:t>
                      </a:r>
                      <a:r>
                        <a:rPr lang="en-US" sz="1600" baseline="30000" dirty="0" err="1">
                          <a:effectLst/>
                          <a:latin typeface="Arial" panose="020B0604020202020204" pitchFamily="34" charset="0"/>
                          <a:cs typeface="Arial" panose="020B0604020202020204" pitchFamily="34" charset="0"/>
                        </a:rPr>
                        <a:t>a</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2607934572"/>
                  </a:ext>
                </a:extLst>
              </a:tr>
              <a:tr h="0">
                <a:tc vMerge="1">
                  <a:txBody>
                    <a:bodyPr/>
                    <a:lstStyle/>
                    <a:p>
                      <a:endParaRPr lang="en-GB"/>
                    </a:p>
                  </a:txBody>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600" b="1" dirty="0">
                          <a:effectLst/>
                          <a:latin typeface="Arial" panose="020B0604020202020204" pitchFamily="34" charset="0"/>
                          <a:cs typeface="Arial" panose="020B0604020202020204" pitchFamily="34" charset="0"/>
                        </a:rPr>
                        <a:t>II</a:t>
                      </a:r>
                      <a:endParaRPr lang="en-US" sz="1600" b="1" dirty="0">
                        <a:effectLst/>
                        <a:latin typeface="Arial" panose="020B0604020202020204" pitchFamily="34" charset="0"/>
                        <a:ea typeface="Times New Roman"/>
                        <a:cs typeface="Arial" panose="020B0604020202020204" pitchFamily="34" charset="0"/>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Slight limitation of physical activity. Comfortable at rest, </a:t>
                      </a:r>
                      <a:br>
                        <a:rPr lang="en-US" sz="1600" dirty="0">
                          <a:effectLst/>
                          <a:latin typeface="Arial" panose="020B0604020202020204" pitchFamily="34" charset="0"/>
                          <a:cs typeface="Arial" panose="020B0604020202020204" pitchFamily="34" charset="0"/>
                        </a:rPr>
                      </a:br>
                      <a:r>
                        <a:rPr lang="en-US" sz="1600" dirty="0">
                          <a:effectLst/>
                          <a:latin typeface="Arial" panose="020B0604020202020204" pitchFamily="34" charset="0"/>
                          <a:cs typeface="Arial" panose="020B0604020202020204" pitchFamily="34" charset="0"/>
                        </a:rPr>
                        <a:t>but ordinary physical activity results in symptoms</a:t>
                      </a:r>
                      <a:r>
                        <a:rPr lang="en-US" sz="1600" baseline="30000" dirty="0">
                          <a:effectLst/>
                          <a:latin typeface="Arial" panose="020B0604020202020204" pitchFamily="34" charset="0"/>
                          <a:cs typeface="Arial" panose="020B0604020202020204" pitchFamily="34" charset="0"/>
                        </a:rPr>
                        <a:t> </a:t>
                      </a:r>
                      <a:r>
                        <a:rPr lang="en-US" sz="1600" dirty="0">
                          <a:effectLst/>
                          <a:latin typeface="Arial" panose="020B0604020202020204" pitchFamily="34" charset="0"/>
                          <a:cs typeface="Arial" panose="020B0604020202020204" pitchFamily="34" charset="0"/>
                        </a:rPr>
                        <a:t>of </a:t>
                      </a:r>
                      <a:r>
                        <a:rPr lang="en-US" sz="1600" dirty="0" err="1">
                          <a:effectLst/>
                          <a:latin typeface="Arial" panose="020B0604020202020204" pitchFamily="34" charset="0"/>
                          <a:cs typeface="Arial" panose="020B0604020202020204" pitchFamily="34" charset="0"/>
                        </a:rPr>
                        <a:t>HF</a:t>
                      </a:r>
                      <a:r>
                        <a:rPr lang="en-US" sz="1600" baseline="30000" dirty="0" err="1">
                          <a:effectLst/>
                          <a:latin typeface="Arial" panose="020B0604020202020204" pitchFamily="34" charset="0"/>
                          <a:cs typeface="Arial" panose="020B0604020202020204" pitchFamily="34" charset="0"/>
                        </a:rPr>
                        <a:t>a</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321536096"/>
                  </a:ext>
                </a:extLst>
              </a:tr>
              <a:tr h="0">
                <a:tc vMerge="1">
                  <a:txBody>
                    <a:bodyPr/>
                    <a:lstStyle/>
                    <a:p>
                      <a:endParaRPr lang="en-GB"/>
                    </a:p>
                  </a:txBody>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600" b="1" dirty="0">
                          <a:effectLst/>
                          <a:latin typeface="Arial" panose="020B0604020202020204" pitchFamily="34" charset="0"/>
                          <a:cs typeface="Arial" panose="020B0604020202020204" pitchFamily="34" charset="0"/>
                        </a:rPr>
                        <a:t>III</a:t>
                      </a:r>
                      <a:endParaRPr lang="en-US" sz="1600" b="1" dirty="0">
                        <a:effectLst/>
                        <a:latin typeface="Arial" panose="020B0604020202020204" pitchFamily="34" charset="0"/>
                        <a:ea typeface="Times New Roman"/>
                        <a:cs typeface="Arial" panose="020B0604020202020204" pitchFamily="34" charset="0"/>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Marked limitation of physical activity. Comfortable at rest, </a:t>
                      </a:r>
                      <a:br>
                        <a:rPr lang="en-US" sz="1600" dirty="0">
                          <a:effectLst/>
                          <a:latin typeface="Arial" panose="020B0604020202020204" pitchFamily="34" charset="0"/>
                          <a:cs typeface="Arial" panose="020B0604020202020204" pitchFamily="34" charset="0"/>
                        </a:rPr>
                      </a:br>
                      <a:r>
                        <a:rPr lang="en-US" sz="1600" dirty="0">
                          <a:effectLst/>
                          <a:latin typeface="Arial" panose="020B0604020202020204" pitchFamily="34" charset="0"/>
                          <a:cs typeface="Arial" panose="020B0604020202020204" pitchFamily="34" charset="0"/>
                        </a:rPr>
                        <a:t>but less than ordinary activity causes symptoms of </a:t>
                      </a:r>
                      <a:r>
                        <a:rPr lang="en-US" sz="1600" dirty="0" err="1">
                          <a:effectLst/>
                          <a:latin typeface="Arial" panose="020B0604020202020204" pitchFamily="34" charset="0"/>
                          <a:cs typeface="Arial" panose="020B0604020202020204" pitchFamily="34" charset="0"/>
                        </a:rPr>
                        <a:t>HF</a:t>
                      </a:r>
                      <a:r>
                        <a:rPr lang="en-US" sz="1600" baseline="30000" dirty="0" err="1">
                          <a:effectLst/>
                          <a:latin typeface="Arial" panose="020B0604020202020204" pitchFamily="34" charset="0"/>
                          <a:cs typeface="Arial" panose="020B0604020202020204" pitchFamily="34" charset="0"/>
                        </a:rPr>
                        <a:t>a</a:t>
                      </a:r>
                      <a:r>
                        <a:rPr lang="en-US" sz="1600" dirty="0">
                          <a:effectLst/>
                          <a:latin typeface="Arial" panose="020B0604020202020204" pitchFamily="34" charset="0"/>
                          <a:cs typeface="Arial" panose="020B0604020202020204" pitchFamily="34" charset="0"/>
                        </a:rPr>
                        <a:t> </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94161150"/>
                  </a:ext>
                </a:extLst>
              </a:tr>
              <a:tr h="0">
                <a:tc vMerge="1">
                  <a:txBody>
                    <a:bodyPr/>
                    <a:lstStyle/>
                    <a:p>
                      <a:endParaRPr lang="en-GB"/>
                    </a:p>
                  </a:txBody>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600" b="1" dirty="0">
                          <a:effectLst/>
                          <a:latin typeface="Arial" panose="020B0604020202020204" pitchFamily="34" charset="0"/>
                          <a:cs typeface="Arial" panose="020B0604020202020204" pitchFamily="34" charset="0"/>
                        </a:rPr>
                        <a:t>IV</a:t>
                      </a:r>
                      <a:endParaRPr lang="en-US" sz="1600" b="1" dirty="0">
                        <a:effectLst/>
                        <a:latin typeface="Arial" panose="020B0604020202020204" pitchFamily="34" charset="0"/>
                        <a:ea typeface="Times New Roman"/>
                        <a:cs typeface="Arial" panose="020B0604020202020204" pitchFamily="34" charset="0"/>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Unable to carry on any physical activity without symptoms </a:t>
                      </a:r>
                      <a:br>
                        <a:rPr lang="en-US" sz="1600" dirty="0">
                          <a:effectLst/>
                          <a:latin typeface="Arial" panose="020B0604020202020204" pitchFamily="34" charset="0"/>
                          <a:cs typeface="Arial" panose="020B0604020202020204" pitchFamily="34" charset="0"/>
                        </a:rPr>
                      </a:br>
                      <a:r>
                        <a:rPr lang="en-US" sz="1600" dirty="0">
                          <a:effectLst/>
                          <a:latin typeface="Arial" panose="020B0604020202020204" pitchFamily="34" charset="0"/>
                          <a:cs typeface="Arial" panose="020B0604020202020204" pitchFamily="34" charset="0"/>
                        </a:rPr>
                        <a:t>of HF, or symptoms of HF at </a:t>
                      </a:r>
                      <a:r>
                        <a:rPr lang="en-US" sz="1600" dirty="0" err="1">
                          <a:effectLst/>
                          <a:latin typeface="Arial" panose="020B0604020202020204" pitchFamily="34" charset="0"/>
                          <a:cs typeface="Arial" panose="020B0604020202020204" pitchFamily="34" charset="0"/>
                        </a:rPr>
                        <a:t>rest</a:t>
                      </a:r>
                      <a:r>
                        <a:rPr lang="en-US" sz="1600" baseline="30000" dirty="0" err="1">
                          <a:effectLst/>
                          <a:latin typeface="Arial" panose="020B0604020202020204" pitchFamily="34" charset="0"/>
                          <a:cs typeface="Arial" panose="020B0604020202020204" pitchFamily="34" charset="0"/>
                        </a:rPr>
                        <a:t>a</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1847536798"/>
                  </a:ext>
                </a:extLst>
              </a:tr>
              <a:tr h="0">
                <a:tc vMerge="1">
                  <a:txBody>
                    <a:bodyPr/>
                    <a:lstStyle/>
                    <a:p>
                      <a:pPr algn="ctr"/>
                      <a:endParaRPr lang="en-US" sz="1100" b="0" dirty="0"/>
                    </a:p>
                  </a:txBody>
                  <a:tcPr marL="324000" marR="36000" marT="72000" marB="7200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gn="l">
                        <a:lnSpc>
                          <a:spcPct val="100000"/>
                        </a:lnSpc>
                        <a:spcBef>
                          <a:spcPts val="0"/>
                        </a:spcBef>
                        <a:spcAft>
                          <a:spcPts val="0"/>
                        </a:spcAft>
                      </a:pPr>
                      <a:r>
                        <a:rPr lang="en-US" sz="1600" b="1" dirty="0">
                          <a:effectLst/>
                          <a:latin typeface="Arial" panose="020B0604020202020204" pitchFamily="34" charset="0"/>
                          <a:cs typeface="Arial" panose="020B0604020202020204" pitchFamily="34" charset="0"/>
                        </a:rPr>
                        <a:t>IV</a:t>
                      </a:r>
                      <a:endParaRPr lang="en-US" sz="1600" b="1" dirty="0">
                        <a:effectLst/>
                        <a:latin typeface="Arial" panose="020B0604020202020204" pitchFamily="34" charset="0"/>
                        <a:ea typeface="Times New Roman"/>
                        <a:cs typeface="Arial" panose="020B0604020202020204" pitchFamily="34" charset="0"/>
                      </a:endParaRPr>
                    </a:p>
                  </a:txBody>
                  <a:tcPr marL="432000" marR="36000" marT="54000" marB="54000" anchor="ctr">
                    <a:lnL w="38100" cap="flat" cmpd="sng" algn="ctr">
                      <a:solidFill>
                        <a:schemeClr val="bg1"/>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tc>
                  <a:txBody>
                    <a:bodyPr/>
                    <a:lstStyle>
                      <a:lvl1pPr marL="0" algn="l" defTabSz="914354" rtl="0" eaLnBrk="1" latinLnBrk="0" hangingPunct="1">
                        <a:defRPr sz="1900" kern="1200">
                          <a:solidFill>
                            <a:schemeClr val="dk1"/>
                          </a:solidFill>
                          <a:latin typeface="Arial" panose="020B0604020202020204"/>
                        </a:defRPr>
                      </a:lvl1pPr>
                      <a:lvl2pPr marL="457178" algn="l" defTabSz="914354" rtl="0" eaLnBrk="1" latinLnBrk="0" hangingPunct="1">
                        <a:defRPr sz="1900" kern="1200">
                          <a:solidFill>
                            <a:schemeClr val="dk1"/>
                          </a:solidFill>
                          <a:latin typeface="Arial" panose="020B0604020202020204"/>
                        </a:defRPr>
                      </a:lvl2pPr>
                      <a:lvl3pPr marL="914354" algn="l" defTabSz="914354" rtl="0" eaLnBrk="1" latinLnBrk="0" hangingPunct="1">
                        <a:defRPr sz="1900" kern="1200">
                          <a:solidFill>
                            <a:schemeClr val="dk1"/>
                          </a:solidFill>
                          <a:latin typeface="Arial" panose="020B0604020202020204"/>
                        </a:defRPr>
                      </a:lvl3pPr>
                      <a:lvl4pPr marL="1371532" algn="l" defTabSz="914354" rtl="0" eaLnBrk="1" latinLnBrk="0" hangingPunct="1">
                        <a:defRPr sz="1900" kern="1200">
                          <a:solidFill>
                            <a:schemeClr val="dk1"/>
                          </a:solidFill>
                          <a:latin typeface="Arial" panose="020B0604020202020204"/>
                        </a:defRPr>
                      </a:lvl4pPr>
                      <a:lvl5pPr marL="1828709" algn="l" defTabSz="914354" rtl="0" eaLnBrk="1" latinLnBrk="0" hangingPunct="1">
                        <a:defRPr sz="1900" kern="1200">
                          <a:solidFill>
                            <a:schemeClr val="dk1"/>
                          </a:solidFill>
                          <a:latin typeface="Arial" panose="020B0604020202020204"/>
                        </a:defRPr>
                      </a:lvl5pPr>
                      <a:lvl6pPr marL="2285886" algn="l" defTabSz="914354" rtl="0" eaLnBrk="1" latinLnBrk="0" hangingPunct="1">
                        <a:defRPr sz="1900" kern="1200">
                          <a:solidFill>
                            <a:schemeClr val="dk1"/>
                          </a:solidFill>
                          <a:latin typeface="Arial" panose="020B0604020202020204"/>
                        </a:defRPr>
                      </a:lvl6pPr>
                      <a:lvl7pPr marL="2743062" algn="l" defTabSz="914354" rtl="0" eaLnBrk="1" latinLnBrk="0" hangingPunct="1">
                        <a:defRPr sz="1900" kern="1200">
                          <a:solidFill>
                            <a:schemeClr val="dk1"/>
                          </a:solidFill>
                          <a:latin typeface="Arial" panose="020B0604020202020204"/>
                        </a:defRPr>
                      </a:lvl7pPr>
                      <a:lvl8pPr marL="3200240" algn="l" defTabSz="914354" rtl="0" eaLnBrk="1" latinLnBrk="0" hangingPunct="1">
                        <a:defRPr sz="1900" kern="1200">
                          <a:solidFill>
                            <a:schemeClr val="dk1"/>
                          </a:solidFill>
                          <a:latin typeface="Arial" panose="020B0604020202020204"/>
                        </a:defRPr>
                      </a:lvl8pPr>
                      <a:lvl9pPr marL="3657418" algn="l" defTabSz="914354" rtl="0" eaLnBrk="1" latinLnBrk="0" hangingPunct="1">
                        <a:defRPr sz="1900" kern="1200">
                          <a:solidFill>
                            <a:schemeClr val="dk1"/>
                          </a:solidFill>
                          <a:latin typeface="Arial" panose="020B0604020202020204"/>
                        </a:defRPr>
                      </a:lvl9pPr>
                    </a:lstStyle>
                    <a:p>
                      <a:pPr marL="0" marR="0">
                        <a:lnSpc>
                          <a:spcPct val="100000"/>
                        </a:lnSpc>
                        <a:spcBef>
                          <a:spcPts val="0"/>
                        </a:spcBef>
                        <a:spcAft>
                          <a:spcPts val="0"/>
                        </a:spcAft>
                      </a:pPr>
                      <a:r>
                        <a:rPr lang="en-US" sz="1600" dirty="0">
                          <a:effectLst/>
                          <a:latin typeface="Arial" panose="020B0604020202020204" pitchFamily="34" charset="0"/>
                          <a:cs typeface="Arial" panose="020B0604020202020204" pitchFamily="34" charset="0"/>
                        </a:rPr>
                        <a:t>Unable to carry on any physical activity without symptoms </a:t>
                      </a:r>
                      <a:br>
                        <a:rPr lang="en-US" sz="1600" dirty="0">
                          <a:effectLst/>
                          <a:latin typeface="Arial" panose="020B0604020202020204" pitchFamily="34" charset="0"/>
                          <a:cs typeface="Arial" panose="020B0604020202020204" pitchFamily="34" charset="0"/>
                        </a:rPr>
                      </a:br>
                      <a:r>
                        <a:rPr lang="en-US" sz="1600" dirty="0">
                          <a:effectLst/>
                          <a:latin typeface="Arial" panose="020B0604020202020204" pitchFamily="34" charset="0"/>
                          <a:cs typeface="Arial" panose="020B0604020202020204" pitchFamily="34" charset="0"/>
                        </a:rPr>
                        <a:t>of HF, or symptoms of HF at </a:t>
                      </a:r>
                      <a:r>
                        <a:rPr lang="en-US" sz="1600" dirty="0" err="1">
                          <a:effectLst/>
                          <a:latin typeface="Arial" panose="020B0604020202020204" pitchFamily="34" charset="0"/>
                          <a:cs typeface="Arial" panose="020B0604020202020204" pitchFamily="34" charset="0"/>
                        </a:rPr>
                        <a:t>rest</a:t>
                      </a:r>
                      <a:r>
                        <a:rPr lang="en-US" sz="1600" baseline="30000" dirty="0" err="1">
                          <a:effectLst/>
                          <a:latin typeface="Arial" panose="020B0604020202020204" pitchFamily="34" charset="0"/>
                          <a:cs typeface="Arial" panose="020B0604020202020204" pitchFamily="34" charset="0"/>
                        </a:rPr>
                        <a:t>a</a:t>
                      </a:r>
                      <a:endParaRPr lang="en-US" sz="1600" b="0" dirty="0">
                        <a:effectLst/>
                        <a:latin typeface="Arial" panose="020B0604020202020204" pitchFamily="34" charset="0"/>
                        <a:ea typeface="Times New Roman"/>
                        <a:cs typeface="Arial" panose="020B0604020202020204" pitchFamily="34" charset="0"/>
                      </a:endParaRPr>
                    </a:p>
                  </a:txBody>
                  <a:tcPr marL="36000" marR="36000" marT="54000" marB="5400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9E7EA"/>
                    </a:solidFill>
                  </a:tcPr>
                </a:tc>
                <a:extLst>
                  <a:ext uri="{0D108BD9-81ED-4DB2-BD59-A6C34878D82A}">
                    <a16:rowId xmlns:a16="http://schemas.microsoft.com/office/drawing/2014/main" val="979437350"/>
                  </a:ext>
                </a:extLst>
              </a:tr>
            </a:tbl>
          </a:graphicData>
        </a:graphic>
      </p:graphicFrame>
      <p:sp>
        <p:nvSpPr>
          <p:cNvPr id="15" name="Arrow: Up-Down 1">
            <a:extLst>
              <a:ext uri="{FF2B5EF4-FFF2-40B4-BE49-F238E27FC236}">
                <a16:creationId xmlns:a16="http://schemas.microsoft.com/office/drawing/2014/main" id="{F59B6D69-9933-4337-97E4-14333A8D17D4}"/>
              </a:ext>
            </a:extLst>
          </p:cNvPr>
          <p:cNvSpPr/>
          <p:nvPr/>
        </p:nvSpPr>
        <p:spPr>
          <a:xfrm>
            <a:off x="5122410" y="2028825"/>
            <a:ext cx="348480" cy="3560763"/>
          </a:xfrm>
          <a:prstGeom prst="upDownArrow">
            <a:avLst/>
          </a:prstGeom>
          <a:gradFill>
            <a:gsLst>
              <a:gs pos="0">
                <a:schemeClr val="accent4">
                  <a:lumMod val="20000"/>
                  <a:lumOff val="80000"/>
                </a:schemeClr>
              </a:gs>
              <a:gs pos="100000">
                <a:schemeClr val="accent4">
                  <a:lumMod val="50000"/>
                </a:schemeClr>
              </a:gs>
            </a:gsLst>
            <a:lin ang="5400000" scaled="0"/>
          </a:gra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7" name="TextBox 6">
            <a:extLst>
              <a:ext uri="{FF2B5EF4-FFF2-40B4-BE49-F238E27FC236}">
                <a16:creationId xmlns:a16="http://schemas.microsoft.com/office/drawing/2014/main" id="{23D9CE9C-C9C2-4521-BF7D-8D06A52BEDBF}"/>
              </a:ext>
            </a:extLst>
          </p:cNvPr>
          <p:cNvSpPr txBox="1"/>
          <p:nvPr/>
        </p:nvSpPr>
        <p:spPr>
          <a:xfrm>
            <a:off x="0" y="6122704"/>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489768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fade">
                                      <p:cBhvr>
                                        <p:cTn id="11" dur="500"/>
                                        <p:tgtEl>
                                          <p:spTgt spid="13">
                                            <p:txEl>
                                              <p:pRg st="1" end="1"/>
                                            </p:txEl>
                                          </p:spTgt>
                                        </p:tgtEl>
                                      </p:cBhvr>
                                    </p:animEffect>
                                  </p:childTnLst>
                                </p:cTn>
                              </p:par>
                              <p:par>
                                <p:cTn id="12" presetID="16" presetClass="entr" presetSubtype="42"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outHorizontal)">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3">
                                            <p:txEl>
                                              <p:pRg st="2" end="2"/>
                                            </p:txEl>
                                          </p:spTgt>
                                        </p:tgtEl>
                                        <p:attrNameLst>
                                          <p:attrName>style.visibility</p:attrName>
                                        </p:attrNameLst>
                                      </p:cBhvr>
                                      <p:to>
                                        <p:strVal val="visible"/>
                                      </p:to>
                                    </p:set>
                                    <p:animEffect transition="in" filter="fade">
                                      <p:cBhvr>
                                        <p:cTn id="19" dur="500"/>
                                        <p:tgtEl>
                                          <p:spTgt spid="1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xEl>
                                              <p:pRg st="3" end="3"/>
                                            </p:txEl>
                                          </p:spTgt>
                                        </p:tgtEl>
                                        <p:attrNameLst>
                                          <p:attrName>style.visibility</p:attrName>
                                        </p:attrNameLst>
                                      </p:cBhvr>
                                      <p:to>
                                        <p:strVal val="visible"/>
                                      </p:to>
                                    </p:set>
                                    <p:animEffect transition="in" filter="fade">
                                      <p:cBhvr>
                                        <p:cTn id="24" dur="500"/>
                                        <p:tgtEl>
                                          <p:spTgt spid="1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3">
                                            <p:txEl>
                                              <p:pRg st="4" end="4"/>
                                            </p:txEl>
                                          </p:spTgt>
                                        </p:tgtEl>
                                        <p:attrNameLst>
                                          <p:attrName>style.visibility</p:attrName>
                                        </p:attrNameLst>
                                      </p:cBhvr>
                                      <p:to>
                                        <p:strVal val="visible"/>
                                      </p:to>
                                    </p:set>
                                    <p:animEffect transition="in" filter="fade">
                                      <p:cBhvr>
                                        <p:cTn id="29" dur="500"/>
                                        <p:tgtEl>
                                          <p:spTgt spid="13">
                                            <p:txEl>
                                              <p:pRg st="4" end="4"/>
                                            </p:txEl>
                                          </p:spTgt>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13">
                                            <p:txEl>
                                              <p:pRg st="5" end="5"/>
                                            </p:txEl>
                                          </p:spTgt>
                                        </p:tgtEl>
                                        <p:attrNameLst>
                                          <p:attrName>style.visibility</p:attrName>
                                        </p:attrNameLst>
                                      </p:cBhvr>
                                      <p:to>
                                        <p:strVal val="visible"/>
                                      </p:to>
                                    </p:set>
                                    <p:animEffect transition="in" filter="fade">
                                      <p:cBhvr>
                                        <p:cTn id="33" dur="500"/>
                                        <p:tgtEl>
                                          <p:spTgt spid="13">
                                            <p:txEl>
                                              <p:pRg st="5" end="5"/>
                                            </p:txEl>
                                          </p:spTgt>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3">
                                            <p:txEl>
                                              <p:pRg st="6" end="6"/>
                                            </p:txEl>
                                          </p:spTgt>
                                        </p:tgtEl>
                                        <p:attrNameLst>
                                          <p:attrName>style.visibility</p:attrName>
                                        </p:attrNameLst>
                                      </p:cBhvr>
                                      <p:to>
                                        <p:strVal val="visible"/>
                                      </p:to>
                                    </p:set>
                                    <p:animEffect transition="in" filter="fade">
                                      <p:cBhvr>
                                        <p:cTn id="37" dur="500"/>
                                        <p:tgtEl>
                                          <p:spTgt spid="1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bwMode="auto">
          <a:xfrm>
            <a:off x="10568940" y="6294120"/>
            <a:ext cx="1447800" cy="48006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a:ln>
                <a:noFill/>
              </a:ln>
              <a:solidFill>
                <a:schemeClr val="bg1"/>
              </a:solidFill>
              <a:effectLst/>
              <a:latin typeface="Arial" charset="0"/>
            </a:endParaRPr>
          </a:p>
        </p:txBody>
      </p:sp>
      <p:sp>
        <p:nvSpPr>
          <p:cNvPr id="2" name="Title 1"/>
          <p:cNvSpPr>
            <a:spLocks noGrp="1"/>
          </p:cNvSpPr>
          <p:nvPr>
            <p:ph type="title"/>
          </p:nvPr>
        </p:nvSpPr>
        <p:spPr/>
        <p:txBody>
          <a:bodyPr>
            <a:noAutofit/>
          </a:bodyPr>
          <a:lstStyle/>
          <a:p>
            <a:r>
              <a:rPr lang="en-US" dirty="0"/>
              <a:t>Patient-reported outcomes can help guide clinical decisions made by physicians</a:t>
            </a:r>
          </a:p>
        </p:txBody>
      </p:sp>
      <p:sp>
        <p:nvSpPr>
          <p:cNvPr id="8" name="Text Placeholder 7"/>
          <p:cNvSpPr>
            <a:spLocks noGrp="1"/>
          </p:cNvSpPr>
          <p:nvPr>
            <p:ph type="body" sz="quarter" idx="10"/>
          </p:nvPr>
        </p:nvSpPr>
        <p:spPr/>
        <p:txBody>
          <a:bodyPr/>
          <a:lstStyle/>
          <a:p>
            <a:r>
              <a:rPr lang="en-US" baseline="30000" dirty="0" err="1"/>
              <a:t>a</a:t>
            </a:r>
            <a:r>
              <a:rPr lang="en-US" dirty="0" err="1"/>
              <a:t>Does</a:t>
            </a:r>
            <a:r>
              <a:rPr lang="en-US" dirty="0"/>
              <a:t> not distinguish between different types of HF</a:t>
            </a:r>
            <a:br>
              <a:rPr lang="en-US" dirty="0"/>
            </a:br>
            <a:r>
              <a:rPr lang="en-US" dirty="0" err="1"/>
              <a:t>HF</a:t>
            </a:r>
            <a:r>
              <a:rPr lang="en-US" dirty="0"/>
              <a:t>, heart failure; KCCQ, Kansas City Cardiomyopathy Questionnaire; MLHFQ, Minnesota Living with Heart Failure Questionnaire; PRO, patient-reported outcome</a:t>
            </a:r>
          </a:p>
          <a:p>
            <a:r>
              <a:rPr lang="en-US" dirty="0" err="1"/>
              <a:t>Kelkar</a:t>
            </a:r>
            <a:r>
              <a:rPr lang="en-US" dirty="0"/>
              <a:t> AA, et al. </a:t>
            </a:r>
            <a:r>
              <a:rPr lang="en-US" i="1" dirty="0"/>
              <a:t>JACC Heart Fail</a:t>
            </a:r>
            <a:r>
              <a:rPr lang="en-US" dirty="0"/>
              <a:t> 2016;4:165–175 </a:t>
            </a:r>
          </a:p>
        </p:txBody>
      </p:sp>
      <p:grpSp>
        <p:nvGrpSpPr>
          <p:cNvPr id="228" name="Group 227"/>
          <p:cNvGrpSpPr/>
          <p:nvPr/>
        </p:nvGrpSpPr>
        <p:grpSpPr>
          <a:xfrm>
            <a:off x="4184232" y="1974231"/>
            <a:ext cx="7629034" cy="4311605"/>
            <a:chOff x="1731816" y="1800468"/>
            <a:chExt cx="7629034" cy="4604558"/>
          </a:xfrm>
        </p:grpSpPr>
        <p:grpSp>
          <p:nvGrpSpPr>
            <p:cNvPr id="221" name="Group 220"/>
            <p:cNvGrpSpPr/>
            <p:nvPr/>
          </p:nvGrpSpPr>
          <p:grpSpPr>
            <a:xfrm>
              <a:off x="1731816" y="2117134"/>
              <a:ext cx="7629034" cy="4287892"/>
              <a:chOff x="1731816" y="1565359"/>
              <a:chExt cx="7629034" cy="4831325"/>
            </a:xfrm>
          </p:grpSpPr>
          <p:grpSp>
            <p:nvGrpSpPr>
              <p:cNvPr id="133" name="Group 132"/>
              <p:cNvGrpSpPr/>
              <p:nvPr/>
            </p:nvGrpSpPr>
            <p:grpSpPr>
              <a:xfrm>
                <a:off x="1731816" y="2563276"/>
                <a:ext cx="7629034" cy="839662"/>
                <a:chOff x="-576141" y="3515560"/>
                <a:chExt cx="7629034" cy="1017256"/>
              </a:xfrm>
            </p:grpSpPr>
            <p:sp>
              <p:nvSpPr>
                <p:cNvPr id="155" name="Right Arrow 154"/>
                <p:cNvSpPr/>
                <p:nvPr/>
              </p:nvSpPr>
              <p:spPr>
                <a:xfrm>
                  <a:off x="1231493" y="3529573"/>
                  <a:ext cx="3997718" cy="989230"/>
                </a:xfrm>
                <a:prstGeom prst="rightArrow">
                  <a:avLst>
                    <a:gd name="adj1" fmla="val 50000"/>
                    <a:gd name="adj2" fmla="val 59925"/>
                  </a:avLst>
                </a:prstGeom>
                <a:gradFill>
                  <a:gsLst>
                    <a:gs pos="0">
                      <a:schemeClr val="accent3">
                        <a:lumMod val="60000"/>
                        <a:lumOff val="40000"/>
                      </a:schemeClr>
                    </a:gs>
                    <a:gs pos="100000">
                      <a:schemeClr val="accent4">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sp>
              <p:nvSpPr>
                <p:cNvPr id="138" name="Rounded Rectangle 137"/>
                <p:cNvSpPr/>
                <p:nvPr/>
              </p:nvSpPr>
              <p:spPr>
                <a:xfrm>
                  <a:off x="-576141" y="3515560"/>
                  <a:ext cx="1800000" cy="1017256"/>
                </a:xfrm>
                <a:prstGeom prst="roundRect">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Impact on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daily activities</a:t>
                  </a:r>
                </a:p>
              </p:txBody>
            </p:sp>
            <p:sp>
              <p:nvSpPr>
                <p:cNvPr id="141" name="Rounded Rectangle 140"/>
                <p:cNvSpPr/>
                <p:nvPr/>
              </p:nvSpPr>
              <p:spPr>
                <a:xfrm>
                  <a:off x="5252893" y="3515560"/>
                  <a:ext cx="1800000" cy="1017256"/>
                </a:xfrm>
                <a:prstGeom prst="roundRect">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Clinical trial endpoints</a:t>
                  </a:r>
                </a:p>
              </p:txBody>
            </p:sp>
          </p:grpSp>
          <p:grpSp>
            <p:nvGrpSpPr>
              <p:cNvPr id="197" name="Group 196"/>
              <p:cNvGrpSpPr/>
              <p:nvPr/>
            </p:nvGrpSpPr>
            <p:grpSpPr>
              <a:xfrm>
                <a:off x="1731816" y="3561190"/>
                <a:ext cx="7629034" cy="839662"/>
                <a:chOff x="-576141" y="3512873"/>
                <a:chExt cx="7629034" cy="1017256"/>
              </a:xfrm>
            </p:grpSpPr>
            <p:sp>
              <p:nvSpPr>
                <p:cNvPr id="201" name="Right Arrow 200"/>
                <p:cNvSpPr/>
                <p:nvPr/>
              </p:nvSpPr>
              <p:spPr>
                <a:xfrm>
                  <a:off x="1231493" y="3526886"/>
                  <a:ext cx="3997718" cy="989230"/>
                </a:xfrm>
                <a:prstGeom prst="rightArrow">
                  <a:avLst>
                    <a:gd name="adj1" fmla="val 50000"/>
                    <a:gd name="adj2" fmla="val 59925"/>
                  </a:avLst>
                </a:prstGeom>
                <a:gradFill>
                  <a:gsLst>
                    <a:gs pos="0">
                      <a:schemeClr val="accent3">
                        <a:lumMod val="60000"/>
                        <a:lumOff val="40000"/>
                      </a:schemeClr>
                    </a:gs>
                    <a:gs pos="100000">
                      <a:schemeClr val="accent4">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sp>
              <p:nvSpPr>
                <p:cNvPr id="199" name="Rounded Rectangle 198"/>
                <p:cNvSpPr/>
                <p:nvPr/>
              </p:nvSpPr>
              <p:spPr>
                <a:xfrm>
                  <a:off x="-576141" y="3512873"/>
                  <a:ext cx="1800000" cy="1017256"/>
                </a:xfrm>
                <a:prstGeom prst="roundRect">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Impact on emotional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well-being</a:t>
                  </a:r>
                </a:p>
              </p:txBody>
            </p:sp>
            <p:sp>
              <p:nvSpPr>
                <p:cNvPr id="200" name="Rounded Rectangle 199"/>
                <p:cNvSpPr/>
                <p:nvPr/>
              </p:nvSpPr>
              <p:spPr>
                <a:xfrm>
                  <a:off x="5252893" y="3512873"/>
                  <a:ext cx="1800000" cy="1017256"/>
                </a:xfrm>
                <a:prstGeom prst="roundRect">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Monitor therapy efficacy</a:t>
                  </a:r>
                </a:p>
              </p:txBody>
            </p:sp>
          </p:grpSp>
          <p:grpSp>
            <p:nvGrpSpPr>
              <p:cNvPr id="203" name="Group 202"/>
              <p:cNvGrpSpPr/>
              <p:nvPr/>
            </p:nvGrpSpPr>
            <p:grpSpPr>
              <a:xfrm>
                <a:off x="1731816" y="4559104"/>
                <a:ext cx="7629034" cy="839661"/>
                <a:chOff x="-576141" y="3510192"/>
                <a:chExt cx="7629034" cy="1017256"/>
              </a:xfrm>
            </p:grpSpPr>
            <p:sp>
              <p:nvSpPr>
                <p:cNvPr id="207" name="Right Arrow 206"/>
                <p:cNvSpPr/>
                <p:nvPr/>
              </p:nvSpPr>
              <p:spPr>
                <a:xfrm>
                  <a:off x="1231493" y="3524206"/>
                  <a:ext cx="3997718" cy="989230"/>
                </a:xfrm>
                <a:prstGeom prst="rightArrow">
                  <a:avLst>
                    <a:gd name="adj1" fmla="val 50000"/>
                    <a:gd name="adj2" fmla="val 59925"/>
                  </a:avLst>
                </a:prstGeom>
                <a:gradFill>
                  <a:gsLst>
                    <a:gs pos="0">
                      <a:schemeClr val="accent3">
                        <a:lumMod val="60000"/>
                        <a:lumOff val="40000"/>
                      </a:schemeClr>
                    </a:gs>
                    <a:gs pos="100000">
                      <a:schemeClr val="accent4">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sp>
              <p:nvSpPr>
                <p:cNvPr id="205" name="Rounded Rectangle 204"/>
                <p:cNvSpPr/>
                <p:nvPr/>
              </p:nvSpPr>
              <p:spPr>
                <a:xfrm>
                  <a:off x="-576141" y="3510192"/>
                  <a:ext cx="1800000" cy="1017256"/>
                </a:xfrm>
                <a:prstGeom prst="roundRect">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Impact on psychological health</a:t>
                  </a:r>
                </a:p>
              </p:txBody>
            </p:sp>
            <p:sp>
              <p:nvSpPr>
                <p:cNvPr id="206" name="Rounded Rectangle 205"/>
                <p:cNvSpPr/>
                <p:nvPr/>
              </p:nvSpPr>
              <p:spPr>
                <a:xfrm>
                  <a:off x="5252893" y="3510192"/>
                  <a:ext cx="1800000" cy="1017256"/>
                </a:xfrm>
                <a:prstGeom prst="roundRect">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Assess change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in status</a:t>
                  </a:r>
                </a:p>
              </p:txBody>
            </p:sp>
          </p:grpSp>
          <p:grpSp>
            <p:nvGrpSpPr>
              <p:cNvPr id="209" name="Group 208"/>
              <p:cNvGrpSpPr/>
              <p:nvPr/>
            </p:nvGrpSpPr>
            <p:grpSpPr>
              <a:xfrm>
                <a:off x="1731816" y="5557022"/>
                <a:ext cx="7629034" cy="839662"/>
                <a:chOff x="-576141" y="3516829"/>
                <a:chExt cx="7629034" cy="1017256"/>
              </a:xfrm>
            </p:grpSpPr>
            <p:sp>
              <p:nvSpPr>
                <p:cNvPr id="213" name="Right Arrow 212"/>
                <p:cNvSpPr/>
                <p:nvPr/>
              </p:nvSpPr>
              <p:spPr>
                <a:xfrm>
                  <a:off x="1231493" y="3530842"/>
                  <a:ext cx="3997718" cy="989230"/>
                </a:xfrm>
                <a:prstGeom prst="rightArrow">
                  <a:avLst>
                    <a:gd name="adj1" fmla="val 50000"/>
                    <a:gd name="adj2" fmla="val 59925"/>
                  </a:avLst>
                </a:prstGeom>
                <a:gradFill>
                  <a:gsLst>
                    <a:gs pos="0">
                      <a:schemeClr val="accent3">
                        <a:lumMod val="60000"/>
                        <a:lumOff val="40000"/>
                      </a:schemeClr>
                    </a:gs>
                    <a:gs pos="100000">
                      <a:schemeClr val="accent4">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sp>
              <p:nvSpPr>
                <p:cNvPr id="211" name="Rounded Rectangle 210"/>
                <p:cNvSpPr/>
                <p:nvPr/>
              </p:nvSpPr>
              <p:spPr>
                <a:xfrm>
                  <a:off x="-576141" y="3516829"/>
                  <a:ext cx="1800000" cy="1017256"/>
                </a:xfrm>
                <a:prstGeom prst="roundRect">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Impact on </a:t>
                  </a:r>
                  <a:br>
                    <a:rPr lang="en-US" sz="1400"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social function</a:t>
                  </a:r>
                </a:p>
              </p:txBody>
            </p:sp>
            <p:sp>
              <p:nvSpPr>
                <p:cNvPr id="212" name="Rounded Rectangle 211"/>
                <p:cNvSpPr/>
                <p:nvPr/>
              </p:nvSpPr>
              <p:spPr>
                <a:xfrm>
                  <a:off x="5252893" y="3516829"/>
                  <a:ext cx="1800000" cy="1017256"/>
                </a:xfrm>
                <a:prstGeom prst="roundRect">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Predict prognosis</a:t>
                  </a:r>
                </a:p>
              </p:txBody>
            </p:sp>
          </p:grpSp>
          <p:grpSp>
            <p:nvGrpSpPr>
              <p:cNvPr id="215" name="Group 214"/>
              <p:cNvGrpSpPr/>
              <p:nvPr/>
            </p:nvGrpSpPr>
            <p:grpSpPr>
              <a:xfrm>
                <a:off x="1731816" y="1565359"/>
                <a:ext cx="7629034" cy="839662"/>
                <a:chOff x="-576141" y="3516829"/>
                <a:chExt cx="7629034" cy="1017256"/>
              </a:xfrm>
            </p:grpSpPr>
            <p:sp>
              <p:nvSpPr>
                <p:cNvPr id="219" name="Right Arrow 218"/>
                <p:cNvSpPr/>
                <p:nvPr/>
              </p:nvSpPr>
              <p:spPr>
                <a:xfrm>
                  <a:off x="1231493" y="3530842"/>
                  <a:ext cx="3997718" cy="989230"/>
                </a:xfrm>
                <a:prstGeom prst="rightArrow">
                  <a:avLst>
                    <a:gd name="adj1" fmla="val 50000"/>
                    <a:gd name="adj2" fmla="val 59925"/>
                  </a:avLst>
                </a:prstGeom>
                <a:gradFill>
                  <a:gsLst>
                    <a:gs pos="0">
                      <a:schemeClr val="accent3">
                        <a:lumMod val="60000"/>
                        <a:lumOff val="40000"/>
                      </a:schemeClr>
                    </a:gs>
                    <a:gs pos="100000">
                      <a:schemeClr val="accent4">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sp>
              <p:nvSpPr>
                <p:cNvPr id="217" name="Rounded Rectangle 216"/>
                <p:cNvSpPr/>
                <p:nvPr/>
              </p:nvSpPr>
              <p:spPr>
                <a:xfrm>
                  <a:off x="-576141" y="3516829"/>
                  <a:ext cx="1800000" cy="1017256"/>
                </a:xfrm>
                <a:prstGeom prst="roundRect">
                  <a:avLst/>
                </a:prstGeom>
                <a:solidFill>
                  <a:schemeClr val="accent3"/>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Functional limitations</a:t>
                  </a:r>
                </a:p>
              </p:txBody>
            </p:sp>
            <p:sp>
              <p:nvSpPr>
                <p:cNvPr id="218" name="Rounded Rectangle 217"/>
                <p:cNvSpPr/>
                <p:nvPr/>
              </p:nvSpPr>
              <p:spPr>
                <a:xfrm>
                  <a:off x="5252893" y="3516829"/>
                  <a:ext cx="1800000" cy="1017256"/>
                </a:xfrm>
                <a:prstGeom prst="roundRect">
                  <a:avLst/>
                </a:prstGeom>
                <a:solidFill>
                  <a:schemeClr val="accent4"/>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Arial" panose="020B0604020202020204" pitchFamily="34" charset="0"/>
                      <a:cs typeface="Arial" panose="020B0604020202020204" pitchFamily="34" charset="0"/>
                    </a:rPr>
                    <a:t>Determine baseline status</a:t>
                  </a:r>
                </a:p>
              </p:txBody>
            </p:sp>
          </p:grpSp>
        </p:grpSp>
        <p:sp>
          <p:nvSpPr>
            <p:cNvPr id="225" name="TextBox 224"/>
            <p:cNvSpPr txBox="1"/>
            <p:nvPr/>
          </p:nvSpPr>
          <p:spPr>
            <a:xfrm>
              <a:off x="1731816" y="1800468"/>
              <a:ext cx="1697581" cy="246221"/>
            </a:xfrm>
            <a:prstGeom prst="rect">
              <a:avLst/>
            </a:prstGeom>
            <a:noFill/>
          </p:spPr>
          <p:txBody>
            <a:bodyPr wrap="none" lIns="0" tIns="0" rIns="0" bIns="0" rtlCol="0">
              <a:spAutoFit/>
            </a:bodyPr>
            <a:lstStyle/>
            <a:p>
              <a:r>
                <a:rPr lang="en-US" sz="1600" dirty="0">
                  <a:latin typeface="Arial" panose="020B0604020202020204" pitchFamily="34" charset="0"/>
                  <a:cs typeface="Arial" panose="020B0604020202020204" pitchFamily="34" charset="0"/>
                </a:rPr>
                <a:t>Patient experience</a:t>
              </a:r>
            </a:p>
          </p:txBody>
        </p:sp>
        <p:sp>
          <p:nvSpPr>
            <p:cNvPr id="226" name="TextBox 225"/>
            <p:cNvSpPr txBox="1"/>
            <p:nvPr/>
          </p:nvSpPr>
          <p:spPr>
            <a:xfrm>
              <a:off x="6991612" y="1800468"/>
              <a:ext cx="2369238" cy="246221"/>
            </a:xfrm>
            <a:prstGeom prst="rect">
              <a:avLst/>
            </a:prstGeom>
            <a:noFill/>
          </p:spPr>
          <p:txBody>
            <a:bodyPr wrap="none" lIns="0" tIns="0" rIns="0" bIns="0" rtlCol="0">
              <a:spAutoFit/>
            </a:bodyPr>
            <a:lstStyle/>
            <a:p>
              <a:pPr algn="r"/>
              <a:r>
                <a:rPr lang="en-US" sz="1600" dirty="0">
                  <a:latin typeface="Arial" panose="020B0604020202020204" pitchFamily="34" charset="0"/>
                  <a:cs typeface="Arial" panose="020B0604020202020204" pitchFamily="34" charset="0"/>
                </a:rPr>
                <a:t>Potential use by physician</a:t>
              </a:r>
            </a:p>
          </p:txBody>
        </p:sp>
        <p:sp>
          <p:nvSpPr>
            <p:cNvPr id="227" name="Rounded Rectangle 226"/>
            <p:cNvSpPr/>
            <p:nvPr/>
          </p:nvSpPr>
          <p:spPr>
            <a:xfrm>
              <a:off x="4031673" y="2189394"/>
              <a:ext cx="2479963" cy="4143378"/>
            </a:xfrm>
            <a:prstGeom prst="roundRect">
              <a:avLst/>
            </a:prstGeom>
            <a:solidFill>
              <a:schemeClr val="accent1"/>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Arial" panose="020B0604020202020204" pitchFamily="34" charset="0"/>
                  <a:cs typeface="Arial" panose="020B0604020202020204" pitchFamily="34" charset="0"/>
                </a:rPr>
                <a:t>PRO analysis</a:t>
              </a:r>
            </a:p>
          </p:txBody>
        </p:sp>
      </p:grpSp>
      <p:sp>
        <p:nvSpPr>
          <p:cNvPr id="230" name="TextBox 229"/>
          <p:cNvSpPr txBox="1"/>
          <p:nvPr/>
        </p:nvSpPr>
        <p:spPr>
          <a:xfrm>
            <a:off x="4184231" y="1231200"/>
            <a:ext cx="7629035" cy="646331"/>
          </a:xfrm>
          <a:prstGeom prst="rect">
            <a:avLst/>
          </a:prstGeom>
          <a:solidFill>
            <a:schemeClr val="accent1"/>
          </a:solidFill>
        </p:spPr>
        <p:txBody>
          <a:bodyPr wrap="square" lIns="36000" tIns="36000" rIns="36000" bIns="36000" rtlCol="0">
            <a:spAutoFit/>
          </a:bodyPr>
          <a:lstStyle/>
          <a:p>
            <a:pPr algn="ctr"/>
            <a:r>
              <a:rPr lang="en-US" b="1" dirty="0">
                <a:solidFill>
                  <a:schemeClr val="bg1"/>
                </a:solidFill>
                <a:latin typeface="Arial" panose="020B0604020202020204" pitchFamily="34" charset="0"/>
                <a:cs typeface="Arial" panose="020B0604020202020204" pitchFamily="34" charset="0"/>
              </a:rPr>
              <a:t>PROs in HF </a:t>
            </a:r>
            <a:r>
              <a:rPr lang="en-US" b="1" dirty="0" err="1">
                <a:solidFill>
                  <a:schemeClr val="bg1"/>
                </a:solidFill>
                <a:latin typeface="Arial" panose="020B0604020202020204" pitchFamily="34" charset="0"/>
                <a:cs typeface="Arial" panose="020B0604020202020204" pitchFamily="34" charset="0"/>
              </a:rPr>
              <a:t>management</a:t>
            </a:r>
            <a:r>
              <a:rPr lang="en-US" b="1" baseline="30000" dirty="0" err="1">
                <a:solidFill>
                  <a:schemeClr val="bg1"/>
                </a:solidFill>
                <a:latin typeface="Arial" panose="020B0604020202020204" pitchFamily="34" charset="0"/>
                <a:cs typeface="Arial" panose="020B0604020202020204" pitchFamily="34" charset="0"/>
              </a:rPr>
              <a:t>a</a:t>
            </a:r>
            <a:r>
              <a:rPr lang="en-US" b="1" dirty="0">
                <a:solidFill>
                  <a:schemeClr val="bg1"/>
                </a:solidFill>
                <a:latin typeface="Arial" panose="020B0604020202020204" pitchFamily="34" charset="0"/>
                <a:cs typeface="Arial" panose="020B0604020202020204" pitchFamily="34" charset="0"/>
              </a:rPr>
              <a:t> can be used to help inform physicians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on disease prognosis</a:t>
            </a:r>
          </a:p>
        </p:txBody>
      </p:sp>
      <p:sp>
        <p:nvSpPr>
          <p:cNvPr id="33" name="Rectangle 32"/>
          <p:cNvSpPr/>
          <p:nvPr/>
        </p:nvSpPr>
        <p:spPr>
          <a:xfrm>
            <a:off x="412799" y="2163513"/>
            <a:ext cx="3568892" cy="2991588"/>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230400" indent="-230400" eaLnBrk="0" fontAlgn="base" hangingPunct="0">
              <a:lnSpc>
                <a:spcPct val="90000"/>
              </a:lnSpc>
              <a:spcBef>
                <a:spcPts val="1200"/>
              </a:spcBef>
              <a:spcAft>
                <a:spcPct val="0"/>
              </a:spcAft>
              <a:buClr>
                <a:schemeClr val="tx2"/>
              </a:buClr>
              <a:buFont typeface="Arial" charset="0"/>
              <a:buChar char="•"/>
            </a:pPr>
            <a:r>
              <a:rPr lang="en-US" kern="0" dirty="0">
                <a:solidFill>
                  <a:schemeClr val="tx1"/>
                </a:solidFill>
                <a:latin typeface="Arial" pitchFamily="34" charset="0"/>
                <a:ea typeface="Arial" charset="0"/>
                <a:cs typeface="Arial" pitchFamily="34" charset="0"/>
              </a:rPr>
              <a:t>PRO instruments in HF objectively quantify the status of patients with HF</a:t>
            </a:r>
          </a:p>
          <a:p>
            <a:pPr marL="460800" indent="-230400" eaLnBrk="0" fontAlgn="base" hangingPunct="0">
              <a:lnSpc>
                <a:spcPct val="90000"/>
              </a:lnSpc>
              <a:spcBef>
                <a:spcPts val="600"/>
              </a:spcBef>
              <a:spcAft>
                <a:spcPct val="0"/>
              </a:spcAft>
              <a:buClr>
                <a:schemeClr val="tx2"/>
              </a:buClr>
              <a:buFont typeface="Arial" panose="020B0604020202020204" pitchFamily="34" charset="0"/>
              <a:buChar char="‒"/>
            </a:pPr>
            <a:r>
              <a:rPr lang="en-US" sz="1600" kern="0" dirty="0">
                <a:solidFill>
                  <a:schemeClr val="tx1"/>
                </a:solidFill>
                <a:latin typeface="Arial" pitchFamily="34" charset="0"/>
                <a:ea typeface="Arial" charset="0"/>
                <a:cs typeface="Arial" pitchFamily="34" charset="0"/>
              </a:rPr>
              <a:t>MLHFQ</a:t>
            </a:r>
          </a:p>
          <a:p>
            <a:pPr marL="460800" indent="-230400" eaLnBrk="0" fontAlgn="base" hangingPunct="0">
              <a:lnSpc>
                <a:spcPct val="90000"/>
              </a:lnSpc>
              <a:spcBef>
                <a:spcPts val="600"/>
              </a:spcBef>
              <a:spcAft>
                <a:spcPct val="0"/>
              </a:spcAft>
              <a:buClr>
                <a:schemeClr val="tx2"/>
              </a:buClr>
              <a:buFont typeface="Arial" panose="020B0604020202020204" pitchFamily="34" charset="0"/>
              <a:buChar char="‒"/>
            </a:pPr>
            <a:r>
              <a:rPr lang="en-US" sz="1600" kern="0" dirty="0">
                <a:solidFill>
                  <a:schemeClr val="tx1"/>
                </a:solidFill>
                <a:latin typeface="Arial" pitchFamily="34" charset="0"/>
                <a:ea typeface="Arial" charset="0"/>
                <a:cs typeface="Arial" pitchFamily="34" charset="0"/>
              </a:rPr>
              <a:t>KCCQ</a:t>
            </a:r>
          </a:p>
          <a:p>
            <a:pPr marL="230400" indent="-230400" eaLnBrk="0" fontAlgn="base" hangingPunct="0">
              <a:lnSpc>
                <a:spcPct val="90000"/>
              </a:lnSpc>
              <a:spcBef>
                <a:spcPts val="1200"/>
              </a:spcBef>
              <a:spcAft>
                <a:spcPct val="0"/>
              </a:spcAft>
              <a:buClr>
                <a:schemeClr val="tx2"/>
              </a:buClr>
              <a:buFont typeface="Arial" charset="0"/>
              <a:buChar char="•"/>
            </a:pPr>
            <a:r>
              <a:rPr lang="en-US" kern="0" dirty="0">
                <a:solidFill>
                  <a:schemeClr val="tx1"/>
                </a:solidFill>
                <a:latin typeface="Arial" pitchFamily="34" charset="0"/>
                <a:ea typeface="Arial" charset="0"/>
                <a:cs typeface="Arial" pitchFamily="34" charset="0"/>
              </a:rPr>
              <a:t>Physicians can interpret differences between scores across tests to determine</a:t>
            </a:r>
          </a:p>
          <a:p>
            <a:pPr marL="230400" indent="-230400" eaLnBrk="0" fontAlgn="base" hangingPunct="0">
              <a:lnSpc>
                <a:spcPct val="90000"/>
              </a:lnSpc>
              <a:spcBef>
                <a:spcPts val="1200"/>
              </a:spcBef>
              <a:spcAft>
                <a:spcPct val="0"/>
              </a:spcAft>
              <a:buClr>
                <a:schemeClr val="tx2"/>
              </a:buClr>
              <a:buFont typeface="Arial" charset="0"/>
              <a:buChar char="•"/>
            </a:pPr>
            <a:r>
              <a:rPr lang="en-US" kern="0" dirty="0">
                <a:solidFill>
                  <a:schemeClr val="tx1"/>
                </a:solidFill>
                <a:latin typeface="Arial" pitchFamily="34" charset="0"/>
                <a:ea typeface="Arial" charset="0"/>
                <a:cs typeface="Arial" pitchFamily="34" charset="0"/>
              </a:rPr>
              <a:t>However, the use of PROs is not routine in clinical practice</a:t>
            </a:r>
          </a:p>
        </p:txBody>
      </p:sp>
      <p:sp>
        <p:nvSpPr>
          <p:cNvPr id="32" name="TextBox 31">
            <a:extLst>
              <a:ext uri="{FF2B5EF4-FFF2-40B4-BE49-F238E27FC236}">
                <a16:creationId xmlns:a16="http://schemas.microsoft.com/office/drawing/2014/main" id="{FD5A0077-FF73-4266-8AB9-A33FEACE827C}"/>
              </a:ext>
            </a:extLst>
          </p:cNvPr>
          <p:cNvSpPr txBox="1"/>
          <p:nvPr/>
        </p:nvSpPr>
        <p:spPr>
          <a:xfrm>
            <a:off x="0" y="5938805"/>
            <a:ext cx="4076241" cy="461665"/>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361067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87AE7-3EC8-4474-8AD7-97FEA6F85874}"/>
              </a:ext>
            </a:extLst>
          </p:cNvPr>
          <p:cNvSpPr>
            <a:spLocks noGrp="1"/>
          </p:cNvSpPr>
          <p:nvPr>
            <p:ph type="title"/>
          </p:nvPr>
        </p:nvSpPr>
        <p:spPr/>
        <p:txBody>
          <a:bodyPr/>
          <a:lstStyle/>
          <a:p>
            <a:r>
              <a:rPr lang="en-US" dirty="0"/>
              <a:t>Acute HF: Rapid onset or worsening of HF symptoms </a:t>
            </a:r>
            <a:br>
              <a:rPr lang="en-US" dirty="0"/>
            </a:br>
            <a:r>
              <a:rPr lang="en-US" dirty="0"/>
              <a:t>or signs</a:t>
            </a:r>
            <a:r>
              <a:rPr lang="en-US" baseline="30000" dirty="0"/>
              <a:t>1</a:t>
            </a:r>
            <a:endParaRPr lang="en-US" dirty="0"/>
          </a:p>
        </p:txBody>
      </p:sp>
      <p:sp>
        <p:nvSpPr>
          <p:cNvPr id="5" name="Text Placeholder 4"/>
          <p:cNvSpPr>
            <a:spLocks noGrp="1"/>
          </p:cNvSpPr>
          <p:nvPr>
            <p:ph type="body" sz="quarter" idx="13"/>
          </p:nvPr>
        </p:nvSpPr>
        <p:spPr/>
        <p:txBody>
          <a:bodyPr/>
          <a:lstStyle/>
          <a:p>
            <a:r>
              <a:rPr lang="en-US" dirty="0"/>
              <a:t>Acute HF is a life-threatening medical condition, usually requiring urgent hospitalization, evaluation, </a:t>
            </a:r>
            <a:br>
              <a:rPr lang="en-US" dirty="0"/>
            </a:br>
            <a:r>
              <a:rPr lang="en-US" dirty="0"/>
              <a:t>and treatment.</a:t>
            </a:r>
            <a:r>
              <a:rPr lang="en-US" baseline="30000" dirty="0"/>
              <a:t> </a:t>
            </a:r>
            <a:r>
              <a:rPr lang="en-US" dirty="0"/>
              <a:t>It may present as a new-onset (de novo) or, more frequently, as a consequence </a:t>
            </a:r>
            <a:br>
              <a:rPr lang="en-US" dirty="0"/>
            </a:br>
            <a:r>
              <a:rPr lang="en-US" dirty="0"/>
              <a:t>of acute decompensation of chronic HF</a:t>
            </a:r>
            <a:r>
              <a:rPr lang="en-US" baseline="30000" dirty="0"/>
              <a:t>1</a:t>
            </a:r>
          </a:p>
        </p:txBody>
      </p:sp>
      <p:sp>
        <p:nvSpPr>
          <p:cNvPr id="4" name="Text Placeholder 3">
            <a:extLst>
              <a:ext uri="{FF2B5EF4-FFF2-40B4-BE49-F238E27FC236}">
                <a16:creationId xmlns:a16="http://schemas.microsoft.com/office/drawing/2014/main" id="{898EE65B-5F70-4EC5-9DF2-3E69A8D7C6DD}"/>
              </a:ext>
            </a:extLst>
          </p:cNvPr>
          <p:cNvSpPr>
            <a:spLocks noGrp="1"/>
          </p:cNvSpPr>
          <p:nvPr>
            <p:ph type="body" sz="quarter" idx="10"/>
          </p:nvPr>
        </p:nvSpPr>
        <p:spPr/>
        <p:txBody>
          <a:bodyPr/>
          <a:lstStyle/>
          <a:p>
            <a:r>
              <a:rPr lang="en-US" dirty="0"/>
              <a:t>BP, blood pressure; HF, heart failure; LVEF, left ventricular ejection fraction; PCWP, pulmonary capillary wedge pressure</a:t>
            </a:r>
          </a:p>
          <a:p>
            <a:r>
              <a:rPr lang="en-US" dirty="0"/>
              <a:t>1. </a:t>
            </a:r>
            <a:r>
              <a:rPr lang="en-US" dirty="0" err="1"/>
              <a:t>Ponikowski</a:t>
            </a:r>
            <a:r>
              <a:rPr lang="en-US" dirty="0"/>
              <a:t> P, et al. 2016 </a:t>
            </a:r>
            <a:r>
              <a:rPr lang="en-US" i="1" dirty="0" err="1"/>
              <a:t>Eur</a:t>
            </a:r>
            <a:r>
              <a:rPr lang="en-US" i="1" dirty="0"/>
              <a:t> Heart J</a:t>
            </a:r>
            <a:r>
              <a:rPr lang="en-US" dirty="0"/>
              <a:t> 2016;37:2129–2200; 2. </a:t>
            </a:r>
            <a:r>
              <a:rPr lang="en-US" dirty="0" err="1"/>
              <a:t>Gheorghiade</a:t>
            </a:r>
            <a:r>
              <a:rPr lang="en-US" dirty="0"/>
              <a:t> M, et al. </a:t>
            </a:r>
            <a:r>
              <a:rPr lang="en-US" i="1" dirty="0"/>
              <a:t>Am J </a:t>
            </a:r>
            <a:r>
              <a:rPr lang="en-US" i="1" dirty="0" err="1"/>
              <a:t>Cardiol</a:t>
            </a:r>
            <a:r>
              <a:rPr lang="en-US" dirty="0"/>
              <a:t> 2005;96:11G–17G</a:t>
            </a:r>
          </a:p>
        </p:txBody>
      </p:sp>
      <p:sp>
        <p:nvSpPr>
          <p:cNvPr id="15" name="Rectangle 14">
            <a:extLst>
              <a:ext uri="{FF2B5EF4-FFF2-40B4-BE49-F238E27FC236}">
                <a16:creationId xmlns:a16="http://schemas.microsoft.com/office/drawing/2014/main" id="{624C75B1-798C-4702-B944-3C163C3C5EB8}"/>
              </a:ext>
            </a:extLst>
          </p:cNvPr>
          <p:cNvSpPr/>
          <p:nvPr/>
        </p:nvSpPr>
        <p:spPr>
          <a:xfrm>
            <a:off x="2411134" y="2340000"/>
            <a:ext cx="7534114" cy="246221"/>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Acute HF presentation: Symptoms can usually be classified according to BP</a:t>
            </a:r>
            <a:r>
              <a:rPr kumimoji="0" lang="en-US" sz="16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grpSp>
        <p:nvGrpSpPr>
          <p:cNvPr id="19" name="Group 18"/>
          <p:cNvGrpSpPr/>
          <p:nvPr/>
        </p:nvGrpSpPr>
        <p:grpSpPr>
          <a:xfrm>
            <a:off x="554181" y="2626941"/>
            <a:ext cx="11083638" cy="3693786"/>
            <a:chOff x="554181" y="2626941"/>
            <a:chExt cx="11083638" cy="3693786"/>
          </a:xfrm>
        </p:grpSpPr>
        <p:grpSp>
          <p:nvGrpSpPr>
            <p:cNvPr id="10" name="Group 9"/>
            <p:cNvGrpSpPr/>
            <p:nvPr/>
          </p:nvGrpSpPr>
          <p:grpSpPr>
            <a:xfrm>
              <a:off x="554181" y="2626941"/>
              <a:ext cx="11083638" cy="3179768"/>
              <a:chOff x="-1" y="2395383"/>
              <a:chExt cx="12192002" cy="3497745"/>
            </a:xfrm>
          </p:grpSpPr>
          <p:grpSp>
            <p:nvGrpSpPr>
              <p:cNvPr id="8" name="Group 7"/>
              <p:cNvGrpSpPr/>
              <p:nvPr/>
            </p:nvGrpSpPr>
            <p:grpSpPr>
              <a:xfrm>
                <a:off x="-1" y="2395383"/>
                <a:ext cx="5072065" cy="3497745"/>
                <a:chOff x="-1" y="2395383"/>
                <a:chExt cx="5072065" cy="3497745"/>
              </a:xfrm>
            </p:grpSpPr>
            <p:sp>
              <p:nvSpPr>
                <p:cNvPr id="41" name="Trapezoid 40">
                  <a:extLst>
                    <a:ext uri="{FF2B5EF4-FFF2-40B4-BE49-F238E27FC236}">
                      <a16:creationId xmlns:a16="http://schemas.microsoft.com/office/drawing/2014/main" id="{B170DAC0-CEF0-7048-99B8-85592E534AEE}"/>
                    </a:ext>
                  </a:extLst>
                </p:cNvPr>
                <p:cNvSpPr/>
                <p:nvPr/>
              </p:nvSpPr>
              <p:spPr>
                <a:xfrm rot="5400000">
                  <a:off x="787159" y="1608223"/>
                  <a:ext cx="3497745" cy="5072065"/>
                </a:xfrm>
                <a:prstGeom prst="trapezoid">
                  <a:avLst>
                    <a:gd name="adj" fmla="val 29323"/>
                  </a:avLst>
                </a:prstGeom>
                <a:gradFill>
                  <a:gsLst>
                    <a:gs pos="100000">
                      <a:schemeClr val="accent4">
                        <a:lumMod val="60000"/>
                        <a:lumOff val="40000"/>
                      </a:schemeClr>
                    </a:gs>
                    <a:gs pos="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6" name="Group 5"/>
                <p:cNvGrpSpPr/>
                <p:nvPr/>
              </p:nvGrpSpPr>
              <p:grpSpPr>
                <a:xfrm>
                  <a:off x="109967" y="2906243"/>
                  <a:ext cx="1476000" cy="2476025"/>
                  <a:chOff x="109967" y="2558924"/>
                  <a:chExt cx="1476000" cy="2995991"/>
                </a:xfrm>
              </p:grpSpPr>
              <p:sp>
                <p:nvSpPr>
                  <p:cNvPr id="42" name="Rectangle 41">
                    <a:extLst>
                      <a:ext uri="{FF2B5EF4-FFF2-40B4-BE49-F238E27FC236}">
                        <a16:creationId xmlns:a16="http://schemas.microsoft.com/office/drawing/2014/main" id="{3B3E726C-D39A-894D-9680-0F6EA201E730}"/>
                      </a:ext>
                    </a:extLst>
                  </p:cNvPr>
                  <p:cNvSpPr/>
                  <p:nvPr/>
                </p:nvSpPr>
                <p:spPr>
                  <a:xfrm>
                    <a:off x="109967" y="2558924"/>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Elevated BP</a:t>
                    </a:r>
                  </a:p>
                </p:txBody>
              </p:sp>
              <p:sp>
                <p:nvSpPr>
                  <p:cNvPr id="43" name="Rectangle 42">
                    <a:extLst>
                      <a:ext uri="{FF2B5EF4-FFF2-40B4-BE49-F238E27FC236}">
                        <a16:creationId xmlns:a16="http://schemas.microsoft.com/office/drawing/2014/main" id="{16B50867-0B04-8242-82AB-0E1AAAEBA77B}"/>
                      </a:ext>
                    </a:extLst>
                  </p:cNvPr>
                  <p:cNvSpPr/>
                  <p:nvPr/>
                </p:nvSpPr>
                <p:spPr>
                  <a:xfrm>
                    <a:off x="109967" y="2951748"/>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Rapid worsening </a:t>
                    </a:r>
                  </a:p>
                </p:txBody>
              </p:sp>
              <p:sp>
                <p:nvSpPr>
                  <p:cNvPr id="44" name="Rectangle 43">
                    <a:extLst>
                      <a:ext uri="{FF2B5EF4-FFF2-40B4-BE49-F238E27FC236}">
                        <a16:creationId xmlns:a16="http://schemas.microsoft.com/office/drawing/2014/main" id="{364F6201-EFE2-2943-B10C-56F57E2BA8E8}"/>
                      </a:ext>
                    </a:extLst>
                  </p:cNvPr>
                  <p:cNvSpPr/>
                  <p:nvPr/>
                </p:nvSpPr>
                <p:spPr>
                  <a:xfrm>
                    <a:off x="109967" y="3344572"/>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Pulmonary congestion </a:t>
                    </a:r>
                  </a:p>
                </p:txBody>
              </p:sp>
              <p:sp>
                <p:nvSpPr>
                  <p:cNvPr id="45" name="Rectangle 44">
                    <a:extLst>
                      <a:ext uri="{FF2B5EF4-FFF2-40B4-BE49-F238E27FC236}">
                        <a16:creationId xmlns:a16="http://schemas.microsoft.com/office/drawing/2014/main" id="{BA6865F5-570F-124E-A10C-61290BF22250}"/>
                      </a:ext>
                    </a:extLst>
                  </p:cNvPr>
                  <p:cNvSpPr/>
                  <p:nvPr/>
                </p:nvSpPr>
                <p:spPr>
                  <a:xfrm>
                    <a:off x="109967" y="4130220"/>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PCWP acutely increased </a:t>
                    </a:r>
                  </a:p>
                </p:txBody>
              </p:sp>
              <p:sp>
                <p:nvSpPr>
                  <p:cNvPr id="46" name="Rectangle 45">
                    <a:extLst>
                      <a:ext uri="{FF2B5EF4-FFF2-40B4-BE49-F238E27FC236}">
                        <a16:creationId xmlns:a16="http://schemas.microsoft.com/office/drawing/2014/main" id="{9D6DC8B4-751E-2241-9EDB-C802EFBA38A1}"/>
                      </a:ext>
                    </a:extLst>
                  </p:cNvPr>
                  <p:cNvSpPr/>
                  <p:nvPr/>
                </p:nvSpPr>
                <p:spPr>
                  <a:xfrm>
                    <a:off x="109967" y="3737396"/>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Rales: present </a:t>
                    </a:r>
                  </a:p>
                </p:txBody>
              </p:sp>
              <p:sp>
                <p:nvSpPr>
                  <p:cNvPr id="47" name="Rectangle 46">
                    <a:extLst>
                      <a:ext uri="{FF2B5EF4-FFF2-40B4-BE49-F238E27FC236}">
                        <a16:creationId xmlns:a16="http://schemas.microsoft.com/office/drawing/2014/main" id="{5353885E-9A45-4844-ACDA-E5863D4025C8}"/>
                      </a:ext>
                    </a:extLst>
                  </p:cNvPr>
                  <p:cNvSpPr/>
                  <p:nvPr/>
                </p:nvSpPr>
                <p:spPr>
                  <a:xfrm>
                    <a:off x="109967" y="4523044"/>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Severe radiographic congestion</a:t>
                    </a:r>
                  </a:p>
                </p:txBody>
              </p:sp>
              <p:sp>
                <p:nvSpPr>
                  <p:cNvPr id="48" name="Rectangle 47">
                    <a:extLst>
                      <a:ext uri="{FF2B5EF4-FFF2-40B4-BE49-F238E27FC236}">
                        <a16:creationId xmlns:a16="http://schemas.microsoft.com/office/drawing/2014/main" id="{3F34790B-EDFA-D840-B919-30EFADA5F52E}"/>
                      </a:ext>
                    </a:extLst>
                  </p:cNvPr>
                  <p:cNvSpPr/>
                  <p:nvPr/>
                </p:nvSpPr>
                <p:spPr>
                  <a:xfrm>
                    <a:off x="109967" y="4915868"/>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Weight gain minimal </a:t>
                    </a:r>
                  </a:p>
                </p:txBody>
              </p:sp>
              <p:sp>
                <p:nvSpPr>
                  <p:cNvPr id="49" name="Rectangle 48">
                    <a:extLst>
                      <a:ext uri="{FF2B5EF4-FFF2-40B4-BE49-F238E27FC236}">
                        <a16:creationId xmlns:a16="http://schemas.microsoft.com/office/drawing/2014/main" id="{A72B7455-4040-E74B-A60C-D4F4D61ED852}"/>
                      </a:ext>
                    </a:extLst>
                  </p:cNvPr>
                  <p:cNvSpPr/>
                  <p:nvPr/>
                </p:nvSpPr>
                <p:spPr>
                  <a:xfrm>
                    <a:off x="109967" y="5308694"/>
                    <a:ext cx="1476000" cy="246221"/>
                  </a:xfrm>
                  <a:prstGeom prst="rect">
                    <a:avLst/>
                  </a:prstGeom>
                </p:spPr>
                <p:txBody>
                  <a:bodyPr wrap="none" lIns="0" tIns="0" rIns="0" bIns="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LVEF relatively preserved </a:t>
                    </a:r>
                  </a:p>
                </p:txBody>
              </p:sp>
            </p:grpSp>
          </p:grpSp>
          <p:grpSp>
            <p:nvGrpSpPr>
              <p:cNvPr id="9" name="Group 8"/>
              <p:cNvGrpSpPr/>
              <p:nvPr/>
            </p:nvGrpSpPr>
            <p:grpSpPr>
              <a:xfrm>
                <a:off x="7119936" y="2395383"/>
                <a:ext cx="5072065" cy="3497745"/>
                <a:chOff x="7119936" y="2395383"/>
                <a:chExt cx="5072065" cy="3497745"/>
              </a:xfrm>
            </p:grpSpPr>
            <p:sp>
              <p:nvSpPr>
                <p:cNvPr id="51" name="Trapezoid 50">
                  <a:extLst>
                    <a:ext uri="{FF2B5EF4-FFF2-40B4-BE49-F238E27FC236}">
                      <a16:creationId xmlns:a16="http://schemas.microsoft.com/office/drawing/2014/main" id="{A59AC7E2-A1D9-044B-A706-3CABCEF8A994}"/>
                    </a:ext>
                  </a:extLst>
                </p:cNvPr>
                <p:cNvSpPr/>
                <p:nvPr/>
              </p:nvSpPr>
              <p:spPr>
                <a:xfrm rot="16200000">
                  <a:off x="7907096" y="1608223"/>
                  <a:ext cx="3497745" cy="5072065"/>
                </a:xfrm>
                <a:prstGeom prst="trapezoid">
                  <a:avLst>
                    <a:gd name="adj" fmla="val 29323"/>
                  </a:avLst>
                </a:prstGeom>
                <a:gradFill>
                  <a:gsLst>
                    <a:gs pos="99000">
                      <a:schemeClr val="accent3">
                        <a:lumMod val="60000"/>
                        <a:lumOff val="40000"/>
                      </a:schemeClr>
                    </a:gs>
                    <a:gs pos="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 name="Group 6"/>
                <p:cNvGrpSpPr/>
                <p:nvPr/>
              </p:nvGrpSpPr>
              <p:grpSpPr>
                <a:xfrm>
                  <a:off x="11351085" y="2916877"/>
                  <a:ext cx="720000" cy="2476025"/>
                  <a:chOff x="11351085" y="2558924"/>
                  <a:chExt cx="720000" cy="2995991"/>
                </a:xfrm>
              </p:grpSpPr>
              <p:sp>
                <p:nvSpPr>
                  <p:cNvPr id="20" name="Rectangle 19"/>
                  <p:cNvSpPr/>
                  <p:nvPr/>
                </p:nvSpPr>
                <p:spPr>
                  <a:xfrm>
                    <a:off x="11351085" y="2558924"/>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Normal BP</a:t>
                    </a:r>
                  </a:p>
                </p:txBody>
              </p:sp>
              <p:sp>
                <p:nvSpPr>
                  <p:cNvPr id="21" name="Rectangle 20"/>
                  <p:cNvSpPr/>
                  <p:nvPr/>
                </p:nvSpPr>
                <p:spPr>
                  <a:xfrm>
                    <a:off x="11351085" y="2951748"/>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Gradual worsening (days)</a:t>
                    </a:r>
                  </a:p>
                </p:txBody>
              </p:sp>
              <p:sp>
                <p:nvSpPr>
                  <p:cNvPr id="22" name="Rectangle 21"/>
                  <p:cNvSpPr/>
                  <p:nvPr/>
                </p:nvSpPr>
                <p:spPr>
                  <a:xfrm>
                    <a:off x="11351085" y="3344572"/>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Systemic rather than pulmonary congestion</a:t>
                    </a:r>
                  </a:p>
                </p:txBody>
              </p:sp>
              <p:sp>
                <p:nvSpPr>
                  <p:cNvPr id="23" name="Rectangle 22"/>
                  <p:cNvSpPr/>
                  <p:nvPr/>
                </p:nvSpPr>
                <p:spPr>
                  <a:xfrm>
                    <a:off x="11351085" y="4130220"/>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PCWP chronically high</a:t>
                    </a:r>
                  </a:p>
                </p:txBody>
              </p:sp>
              <p:sp>
                <p:nvSpPr>
                  <p:cNvPr id="24" name="Rectangle 23"/>
                  <p:cNvSpPr/>
                  <p:nvPr/>
                </p:nvSpPr>
                <p:spPr>
                  <a:xfrm>
                    <a:off x="11351085" y="3737396"/>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Rales: may be absent</a:t>
                    </a:r>
                  </a:p>
                </p:txBody>
              </p:sp>
              <p:sp>
                <p:nvSpPr>
                  <p:cNvPr id="25" name="Rectangle 24"/>
                  <p:cNvSpPr/>
                  <p:nvPr/>
                </p:nvSpPr>
                <p:spPr>
                  <a:xfrm>
                    <a:off x="11351085" y="4523044"/>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Signs of radiographic congestion may be absent</a:t>
                    </a:r>
                  </a:p>
                </p:txBody>
              </p:sp>
              <p:sp>
                <p:nvSpPr>
                  <p:cNvPr id="26" name="Rectangle 25"/>
                  <p:cNvSpPr/>
                  <p:nvPr/>
                </p:nvSpPr>
                <p:spPr>
                  <a:xfrm>
                    <a:off x="11351085" y="4915868"/>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Weight gain significant (edema)</a:t>
                    </a:r>
                  </a:p>
                </p:txBody>
              </p:sp>
              <p:sp>
                <p:nvSpPr>
                  <p:cNvPr id="27" name="Rectangle 26"/>
                  <p:cNvSpPr/>
                  <p:nvPr/>
                </p:nvSpPr>
                <p:spPr>
                  <a:xfrm>
                    <a:off x="11351085" y="5308694"/>
                    <a:ext cx="720000" cy="246221"/>
                  </a:xfrm>
                  <a:prstGeom prst="rect">
                    <a:avLst/>
                  </a:prstGeom>
                </p:spPr>
                <p:txBody>
                  <a:bodyPr wrap="none" lIns="0" tIns="0" rIns="0" bIns="0" anchor="ctr">
                    <a:no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LVEF usually low</a:t>
                    </a:r>
                  </a:p>
                </p:txBody>
              </p:sp>
            </p:grpSp>
          </p:grpSp>
        </p:grpSp>
        <p:grpSp>
          <p:nvGrpSpPr>
            <p:cNvPr id="14" name="Group 13"/>
            <p:cNvGrpSpPr/>
            <p:nvPr/>
          </p:nvGrpSpPr>
          <p:grpSpPr>
            <a:xfrm>
              <a:off x="3851987" y="2743263"/>
              <a:ext cx="4078527" cy="3577464"/>
              <a:chOff x="3856247" y="2670693"/>
              <a:chExt cx="4078527" cy="3577464"/>
            </a:xfrm>
          </p:grpSpPr>
          <p:grpSp>
            <p:nvGrpSpPr>
              <p:cNvPr id="12" name="Group 11"/>
              <p:cNvGrpSpPr/>
              <p:nvPr/>
            </p:nvGrpSpPr>
            <p:grpSpPr>
              <a:xfrm>
                <a:off x="3856247" y="2681090"/>
                <a:ext cx="1980000" cy="3146577"/>
                <a:chOff x="3856247" y="2681090"/>
                <a:chExt cx="1980000" cy="3146577"/>
              </a:xfrm>
            </p:grpSpPr>
            <p:grpSp>
              <p:nvGrpSpPr>
                <p:cNvPr id="35" name="Group 34">
                  <a:extLst>
                    <a:ext uri="{FF2B5EF4-FFF2-40B4-BE49-F238E27FC236}">
                      <a16:creationId xmlns:a16="http://schemas.microsoft.com/office/drawing/2014/main" id="{C02662FF-33C1-DC43-AA30-112666474523}"/>
                    </a:ext>
                  </a:extLst>
                </p:cNvPr>
                <p:cNvGrpSpPr/>
                <p:nvPr/>
              </p:nvGrpSpPr>
              <p:grpSpPr>
                <a:xfrm>
                  <a:off x="4054396" y="3361210"/>
                  <a:ext cx="1583702" cy="1583702"/>
                  <a:chOff x="3834304" y="3571736"/>
                  <a:chExt cx="1583702" cy="1583702"/>
                </a:xfrm>
              </p:grpSpPr>
              <p:sp>
                <p:nvSpPr>
                  <p:cNvPr id="32" name="Oval 31">
                    <a:extLst>
                      <a:ext uri="{FF2B5EF4-FFF2-40B4-BE49-F238E27FC236}">
                        <a16:creationId xmlns:a16="http://schemas.microsoft.com/office/drawing/2014/main" id="{56A9DBCB-B172-A44E-86CA-C7521FE58DAA}"/>
                      </a:ext>
                    </a:extLst>
                  </p:cNvPr>
                  <p:cNvSpPr/>
                  <p:nvPr/>
                </p:nvSpPr>
                <p:spPr>
                  <a:xfrm>
                    <a:off x="3834304" y="3571736"/>
                    <a:ext cx="1583702" cy="1583702"/>
                  </a:xfrm>
                  <a:prstGeom prst="ellipse">
                    <a:avLst/>
                  </a:prstGeom>
                  <a:solidFill>
                    <a:schemeClr val="accent4">
                      <a:lumMod val="20000"/>
                      <a:lumOff val="80000"/>
                      <a:alpha val="50000"/>
                    </a:schemeClr>
                  </a:solidFill>
                  <a:ln w="60325" cmpd="dbl">
                    <a:solidFill>
                      <a:schemeClr val="accent4">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7" name="Picture 16">
                    <a:extLst>
                      <a:ext uri="{FF2B5EF4-FFF2-40B4-BE49-F238E27FC236}">
                        <a16:creationId xmlns:a16="http://schemas.microsoft.com/office/drawing/2014/main" id="{48439462-6E19-A74D-94F0-2472D394B46B}"/>
                      </a:ext>
                    </a:extLst>
                  </p:cNvPr>
                  <p:cNvPicPr>
                    <a:picLocks noChangeAspect="1"/>
                  </p:cNvPicPr>
                  <p:nvPr/>
                </p:nvPicPr>
                <p:blipFill rotWithShape="1">
                  <a:blip r:embed="rId3"/>
                  <a:srcRect l="13743" t="13006" r="10698" b="51619"/>
                  <a:stretch/>
                </p:blipFill>
                <p:spPr>
                  <a:xfrm>
                    <a:off x="3880232" y="3620863"/>
                    <a:ext cx="1498861" cy="1498861"/>
                  </a:xfrm>
                  <a:prstGeom prst="ellipse">
                    <a:avLst/>
                  </a:prstGeom>
                </p:spPr>
              </p:pic>
            </p:grpSp>
            <p:sp>
              <p:nvSpPr>
                <p:cNvPr id="36" name="Rectangle 35">
                  <a:extLst>
                    <a:ext uri="{FF2B5EF4-FFF2-40B4-BE49-F238E27FC236}">
                      <a16:creationId xmlns:a16="http://schemas.microsoft.com/office/drawing/2014/main" id="{C679EC50-34E7-2246-ADD1-E507B10FBF27}"/>
                    </a:ext>
                  </a:extLst>
                </p:cNvPr>
                <p:cNvSpPr/>
                <p:nvPr/>
              </p:nvSpPr>
              <p:spPr>
                <a:xfrm>
                  <a:off x="4306247" y="2681090"/>
                  <a:ext cx="1080000" cy="523220"/>
                </a:xfrm>
                <a:prstGeom prst="rect">
                  <a:avLst/>
                </a:prstGeom>
                <a:solidFill>
                  <a:schemeClr val="bg1"/>
                </a:solidFill>
                <a:ln w="19050">
                  <a:gradFill>
                    <a:gsLst>
                      <a:gs pos="0">
                        <a:schemeClr val="accent4">
                          <a:lumMod val="75000"/>
                        </a:schemeClr>
                      </a:gs>
                      <a:gs pos="7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89DC8">
                          <a:lumMod val="75000"/>
                        </a:srgbClr>
                      </a:solidFill>
                      <a:effectLst/>
                      <a:uLnTx/>
                      <a:uFillTx/>
                      <a:latin typeface="Arial" panose="020B0604020202020204" pitchFamily="34" charset="0"/>
                      <a:ea typeface="+mn-ea"/>
                      <a:cs typeface="Arial" panose="020B0604020202020204" pitchFamily="34" charset="0"/>
                    </a:rPr>
                    <a:t>‘Vascular’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89DC8">
                          <a:lumMod val="75000"/>
                        </a:srgbClr>
                      </a:solidFill>
                      <a:effectLst/>
                      <a:uLnTx/>
                      <a:uFillTx/>
                      <a:latin typeface="Arial" panose="020B0604020202020204" pitchFamily="34" charset="0"/>
                      <a:ea typeface="+mn-ea"/>
                      <a:cs typeface="Arial" panose="020B0604020202020204" pitchFamily="34" charset="0"/>
                    </a:rPr>
                    <a:t>failure</a:t>
                  </a:r>
                  <a:endParaRPr kumimoji="0" lang="en-US" sz="1400" b="1" i="0" u="none" strike="noStrike" kern="1200" cap="none" spc="0" normalizeH="0" baseline="0" noProof="0" dirty="0">
                    <a:ln>
                      <a:noFill/>
                    </a:ln>
                    <a:solidFill>
                      <a:srgbClr val="E89DC8">
                        <a:lumMod val="75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7" name="Triangle 36">
                  <a:extLst>
                    <a:ext uri="{FF2B5EF4-FFF2-40B4-BE49-F238E27FC236}">
                      <a16:creationId xmlns:a16="http://schemas.microsoft.com/office/drawing/2014/main" id="{98244096-B1EE-B146-AB1E-824C476C2820}"/>
                    </a:ext>
                  </a:extLst>
                </p:cNvPr>
                <p:cNvSpPr/>
                <p:nvPr/>
              </p:nvSpPr>
              <p:spPr>
                <a:xfrm rot="10800000">
                  <a:off x="4975694" y="3173411"/>
                  <a:ext cx="122991" cy="99994"/>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E15D1956-E758-D545-87E9-208AA362F477}"/>
                    </a:ext>
                  </a:extLst>
                </p:cNvPr>
                <p:cNvSpPr/>
                <p:nvPr/>
              </p:nvSpPr>
              <p:spPr>
                <a:xfrm>
                  <a:off x="3856247" y="5396780"/>
                  <a:ext cx="1980000" cy="430887"/>
                </a:xfrm>
                <a:prstGeom prst="rect">
                  <a:avLst/>
                </a:prstGeom>
              </p:spPr>
              <p:txBody>
                <a:bodyPr wrap="non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Response to therapy:</a:t>
                  </a:r>
                  <a:b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Relatively rapid</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38" name="Right Arrow 37">
                  <a:extLst>
                    <a:ext uri="{FF2B5EF4-FFF2-40B4-BE49-F238E27FC236}">
                      <a16:creationId xmlns:a16="http://schemas.microsoft.com/office/drawing/2014/main" id="{FBAD7C02-84BD-F942-B812-3883A4C74000}"/>
                    </a:ext>
                  </a:extLst>
                </p:cNvPr>
                <p:cNvSpPr/>
                <p:nvPr/>
              </p:nvSpPr>
              <p:spPr>
                <a:xfrm rot="5400000">
                  <a:off x="4676037" y="5038456"/>
                  <a:ext cx="340421" cy="308470"/>
                </a:xfrm>
                <a:prstGeom prst="rightArrow">
                  <a:avLst/>
                </a:prstGeom>
                <a:gradFill>
                  <a:gsLst>
                    <a:gs pos="0">
                      <a:schemeClr val="bg1"/>
                    </a:gs>
                    <a:gs pos="99000">
                      <a:schemeClr val="accent4">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3" name="Group 12"/>
              <p:cNvGrpSpPr/>
              <p:nvPr/>
            </p:nvGrpSpPr>
            <p:grpSpPr>
              <a:xfrm>
                <a:off x="5954774" y="2670693"/>
                <a:ext cx="1980000" cy="3577464"/>
                <a:chOff x="5954774" y="2670693"/>
                <a:chExt cx="1980000" cy="3577464"/>
              </a:xfrm>
            </p:grpSpPr>
            <p:sp>
              <p:nvSpPr>
                <p:cNvPr id="29" name="Rectangle 28"/>
                <p:cNvSpPr/>
                <p:nvPr/>
              </p:nvSpPr>
              <p:spPr>
                <a:xfrm>
                  <a:off x="5954774" y="5386383"/>
                  <a:ext cx="1980000" cy="861774"/>
                </a:xfrm>
                <a:prstGeom prst="rect">
                  <a:avLst/>
                </a:prstGeom>
              </p:spPr>
              <p:txBody>
                <a:bodyPr wrap="none" lIns="0" tIns="0" rIns="0" bIns="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Response to therapy:</a:t>
                  </a:r>
                  <a:b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Continue to have systemic</a:t>
                  </a:r>
                  <a:b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congestion in spite of the</a:t>
                  </a:r>
                  <a:b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initial symptomatic response</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grpSp>
              <p:nvGrpSpPr>
                <p:cNvPr id="34" name="Group 33">
                  <a:extLst>
                    <a:ext uri="{FF2B5EF4-FFF2-40B4-BE49-F238E27FC236}">
                      <a16:creationId xmlns:a16="http://schemas.microsoft.com/office/drawing/2014/main" id="{4FE9D346-6C57-2D42-91A3-C23F0CD9EE22}"/>
                    </a:ext>
                  </a:extLst>
                </p:cNvPr>
                <p:cNvGrpSpPr/>
                <p:nvPr/>
              </p:nvGrpSpPr>
              <p:grpSpPr>
                <a:xfrm>
                  <a:off x="6152923" y="3352806"/>
                  <a:ext cx="1583702" cy="1583702"/>
                  <a:chOff x="5805435" y="3563332"/>
                  <a:chExt cx="1583702" cy="1583702"/>
                </a:xfrm>
              </p:grpSpPr>
              <p:sp>
                <p:nvSpPr>
                  <p:cNvPr id="33" name="Oval 32">
                    <a:extLst>
                      <a:ext uri="{FF2B5EF4-FFF2-40B4-BE49-F238E27FC236}">
                        <a16:creationId xmlns:a16="http://schemas.microsoft.com/office/drawing/2014/main" id="{6B7E5F1E-F488-F949-9EB1-D4CB5C50F4DC}"/>
                      </a:ext>
                    </a:extLst>
                  </p:cNvPr>
                  <p:cNvSpPr/>
                  <p:nvPr/>
                </p:nvSpPr>
                <p:spPr>
                  <a:xfrm>
                    <a:off x="5805435" y="3563332"/>
                    <a:ext cx="1583702" cy="1583702"/>
                  </a:xfrm>
                  <a:prstGeom prst="ellipse">
                    <a:avLst/>
                  </a:prstGeom>
                  <a:solidFill>
                    <a:schemeClr val="accent3">
                      <a:lumMod val="20000"/>
                      <a:lumOff val="80000"/>
                    </a:schemeClr>
                  </a:solidFill>
                  <a:ln w="60325" cmpd="dbl">
                    <a:solidFill>
                      <a:schemeClr val="accent3">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31" name="Picture 30">
                    <a:extLst>
                      <a:ext uri="{FF2B5EF4-FFF2-40B4-BE49-F238E27FC236}">
                        <a16:creationId xmlns:a16="http://schemas.microsoft.com/office/drawing/2014/main" id="{D5662D72-4363-0A4F-BCDA-B8FA248D171B}"/>
                      </a:ext>
                    </a:extLst>
                  </p:cNvPr>
                  <p:cNvPicPr>
                    <a:picLocks noChangeAspect="1"/>
                  </p:cNvPicPr>
                  <p:nvPr/>
                </p:nvPicPr>
                <p:blipFill rotWithShape="1">
                  <a:blip r:embed="rId4"/>
                  <a:srcRect l="22033" t="6353" r="15305" b="7354"/>
                  <a:stretch/>
                </p:blipFill>
                <p:spPr>
                  <a:xfrm>
                    <a:off x="6085346" y="3642824"/>
                    <a:ext cx="1023220" cy="1409117"/>
                  </a:xfrm>
                  <a:prstGeom prst="rect">
                    <a:avLst/>
                  </a:prstGeom>
                </p:spPr>
              </p:pic>
            </p:grpSp>
            <p:sp>
              <p:nvSpPr>
                <p:cNvPr id="39" name="Rectangle 38">
                  <a:extLst>
                    <a:ext uri="{FF2B5EF4-FFF2-40B4-BE49-F238E27FC236}">
                      <a16:creationId xmlns:a16="http://schemas.microsoft.com/office/drawing/2014/main" id="{BB0AC24F-56A5-A04D-9B7A-CEEC43C907A6}"/>
                    </a:ext>
                  </a:extLst>
                </p:cNvPr>
                <p:cNvSpPr/>
                <p:nvPr/>
              </p:nvSpPr>
              <p:spPr>
                <a:xfrm>
                  <a:off x="6404774" y="2670693"/>
                  <a:ext cx="1080000" cy="523220"/>
                </a:xfrm>
                <a:prstGeom prst="rect">
                  <a:avLst/>
                </a:prstGeom>
                <a:solidFill>
                  <a:schemeClr val="bg1"/>
                </a:solidFill>
                <a:ln w="19050">
                  <a:gradFill>
                    <a:gsLst>
                      <a:gs pos="0">
                        <a:schemeClr val="accent3">
                          <a:lumMod val="75000"/>
                        </a:schemeClr>
                      </a:gs>
                      <a:gs pos="70000">
                        <a:schemeClr val="bg1"/>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wrap="square" lIns="36000" rIns="3600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1A1D3">
                          <a:lumMod val="75000"/>
                        </a:srgbClr>
                      </a:solidFill>
                      <a:effectLst/>
                      <a:uLnTx/>
                      <a:uFillTx/>
                      <a:latin typeface="Arial" panose="020B0604020202020204" pitchFamily="34" charset="0"/>
                      <a:ea typeface="+mn-ea"/>
                      <a:cs typeface="Arial" panose="020B0604020202020204" pitchFamily="34" charset="0"/>
                    </a:rPr>
                    <a:t>‘Cardiac’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1A1D3">
                          <a:lumMod val="75000"/>
                        </a:srgbClr>
                      </a:solidFill>
                      <a:effectLst/>
                      <a:uLnTx/>
                      <a:uFillTx/>
                      <a:latin typeface="Arial" panose="020B0604020202020204" pitchFamily="34" charset="0"/>
                      <a:ea typeface="+mn-ea"/>
                      <a:cs typeface="Arial" panose="020B0604020202020204" pitchFamily="34" charset="0"/>
                    </a:rPr>
                    <a:t>failure</a:t>
                  </a:r>
                  <a:endParaRPr kumimoji="0" lang="en-US" sz="1400" b="1" i="0" u="none" strike="noStrike" kern="1200" cap="none" spc="0" normalizeH="0" baseline="0" noProof="0" dirty="0">
                    <a:ln>
                      <a:noFill/>
                    </a:ln>
                    <a:solidFill>
                      <a:srgbClr val="A1A1D3">
                        <a:lumMod val="75000"/>
                      </a:srgbClr>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0" name="Triangle 39">
                  <a:extLst>
                    <a:ext uri="{FF2B5EF4-FFF2-40B4-BE49-F238E27FC236}">
                      <a16:creationId xmlns:a16="http://schemas.microsoft.com/office/drawing/2014/main" id="{A03CB303-6DD9-5C4D-B37A-BBF18BFD93CB}"/>
                    </a:ext>
                  </a:extLst>
                </p:cNvPr>
                <p:cNvSpPr/>
                <p:nvPr/>
              </p:nvSpPr>
              <p:spPr>
                <a:xfrm rot="10800000">
                  <a:off x="7101836" y="3173411"/>
                  <a:ext cx="122991" cy="99994"/>
                </a:xfrm>
                <a:prstGeom prs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 name="Right Arrow 51">
                  <a:extLst>
                    <a:ext uri="{FF2B5EF4-FFF2-40B4-BE49-F238E27FC236}">
                      <a16:creationId xmlns:a16="http://schemas.microsoft.com/office/drawing/2014/main" id="{09422B9B-9FDA-9447-B491-39F37C8D0558}"/>
                    </a:ext>
                  </a:extLst>
                </p:cNvPr>
                <p:cNvSpPr/>
                <p:nvPr/>
              </p:nvSpPr>
              <p:spPr>
                <a:xfrm rot="5400000">
                  <a:off x="6774564" y="5028059"/>
                  <a:ext cx="340421" cy="308470"/>
                </a:xfrm>
                <a:prstGeom prst="rightArrow">
                  <a:avLst/>
                </a:prstGeom>
                <a:gradFill>
                  <a:gsLst>
                    <a:gs pos="0">
                      <a:schemeClr val="bg1"/>
                    </a:gs>
                    <a:gs pos="99000">
                      <a:schemeClr val="accent3">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sp>
        <p:nvSpPr>
          <p:cNvPr id="53" name="TextBox 52">
            <a:extLst>
              <a:ext uri="{FF2B5EF4-FFF2-40B4-BE49-F238E27FC236}">
                <a16:creationId xmlns:a16="http://schemas.microsoft.com/office/drawing/2014/main" id="{250DAA27-B347-4149-BDF0-4C96172BF567}"/>
              </a:ext>
            </a:extLst>
          </p:cNvPr>
          <p:cNvSpPr txBox="1"/>
          <p:nvPr/>
        </p:nvSpPr>
        <p:spPr>
          <a:xfrm>
            <a:off x="0" y="6280294"/>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80126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6C5F6-5FD3-41DB-8700-CE012B3155D3}"/>
              </a:ext>
            </a:extLst>
          </p:cNvPr>
          <p:cNvSpPr>
            <a:spLocks noGrp="1"/>
          </p:cNvSpPr>
          <p:nvPr>
            <p:ph type="title"/>
          </p:nvPr>
        </p:nvSpPr>
        <p:spPr/>
        <p:txBody>
          <a:bodyPr/>
          <a:lstStyle/>
          <a:p>
            <a:r>
              <a:rPr lang="en-US" dirty="0"/>
              <a:t>Decompensation of chronic HF to acute HF usually involves one or more risk factors</a:t>
            </a:r>
          </a:p>
        </p:txBody>
      </p:sp>
      <p:sp>
        <p:nvSpPr>
          <p:cNvPr id="4" name="Text Placeholder 3">
            <a:extLst>
              <a:ext uri="{FF2B5EF4-FFF2-40B4-BE49-F238E27FC236}">
                <a16:creationId xmlns:a16="http://schemas.microsoft.com/office/drawing/2014/main" id="{9CBAEFB3-DDEC-4C3D-8404-29D86FF7BB01}"/>
              </a:ext>
            </a:extLst>
          </p:cNvPr>
          <p:cNvSpPr>
            <a:spLocks noGrp="1"/>
          </p:cNvSpPr>
          <p:nvPr>
            <p:ph type="body" sz="quarter" idx="10"/>
          </p:nvPr>
        </p:nvSpPr>
        <p:spPr/>
        <p:txBody>
          <a:bodyPr/>
          <a:lstStyle/>
          <a:p>
            <a:r>
              <a:rPr lang="en-US" sz="1000" dirty="0"/>
              <a:t>ACS, acute coronary syndrome; HF, heart failure; NSAID, nonsteroidal anti-inflammatory drug</a:t>
            </a:r>
          </a:p>
          <a:p>
            <a:r>
              <a:rPr lang="en-US" sz="1000" dirty="0" err="1"/>
              <a:t>Ponikowski</a:t>
            </a:r>
            <a:r>
              <a:rPr lang="en-US" sz="1000" dirty="0"/>
              <a:t> P, et al. </a:t>
            </a:r>
            <a:r>
              <a:rPr lang="en-US" sz="1000" i="1" dirty="0" err="1"/>
              <a:t>Eur</a:t>
            </a:r>
            <a:r>
              <a:rPr lang="en-US" sz="1000" i="1" dirty="0"/>
              <a:t> Heart J </a:t>
            </a:r>
            <a:r>
              <a:rPr lang="en-US" sz="1000" dirty="0"/>
              <a:t>2016;37:2129–2200</a:t>
            </a:r>
          </a:p>
        </p:txBody>
      </p:sp>
      <p:sp>
        <p:nvSpPr>
          <p:cNvPr id="6" name="Text Placeholder 7">
            <a:extLst>
              <a:ext uri="{FF2B5EF4-FFF2-40B4-BE49-F238E27FC236}">
                <a16:creationId xmlns:a16="http://schemas.microsoft.com/office/drawing/2014/main" id="{9960A506-D92D-C548-87F0-EA80D9051C16}"/>
              </a:ext>
            </a:extLst>
          </p:cNvPr>
          <p:cNvSpPr>
            <a:spLocks noGrp="1"/>
          </p:cNvSpPr>
          <p:nvPr>
            <p:ph type="body" sz="quarter" idx="4294967295"/>
          </p:nvPr>
        </p:nvSpPr>
        <p:spPr>
          <a:xfrm>
            <a:off x="705600" y="1898650"/>
            <a:ext cx="5337175" cy="4557906"/>
          </a:xfrm>
          <a:prstGeom prst="rect">
            <a:avLst/>
          </a:prstGeom>
          <a:ln>
            <a:noFill/>
          </a:ln>
        </p:spPr>
        <p:txBody>
          <a:bodyPr/>
          <a:lstStyle/>
          <a:p>
            <a:pPr marL="0" indent="0" fontAlgn="t">
              <a:spcBef>
                <a:spcPts val="0"/>
              </a:spcBef>
              <a:spcAft>
                <a:spcPts val="600"/>
              </a:spcAft>
              <a:buNone/>
            </a:pPr>
            <a:r>
              <a:rPr lang="en-US" sz="1400" dirty="0"/>
              <a:t>Acute coronary syndrome</a:t>
            </a:r>
          </a:p>
          <a:p>
            <a:pPr marL="0" indent="0" fontAlgn="t">
              <a:spcBef>
                <a:spcPts val="0"/>
              </a:spcBef>
              <a:spcAft>
                <a:spcPts val="600"/>
              </a:spcAft>
              <a:buNone/>
            </a:pPr>
            <a:endParaRPr lang="en-US" sz="300" dirty="0"/>
          </a:p>
          <a:p>
            <a:pPr marL="0" indent="0" fontAlgn="t">
              <a:spcBef>
                <a:spcPts val="0"/>
              </a:spcBef>
              <a:spcAft>
                <a:spcPts val="600"/>
              </a:spcAft>
              <a:buNone/>
            </a:pPr>
            <a:r>
              <a:rPr lang="en-US" sz="1400" dirty="0"/>
              <a:t>Tachyarrhythmia (e.g., rapid atrial fibrillation, ventricular tachycardia)</a:t>
            </a:r>
          </a:p>
          <a:p>
            <a:pPr marL="0" indent="0" fontAlgn="t">
              <a:spcBef>
                <a:spcPts val="0"/>
              </a:spcBef>
              <a:spcAft>
                <a:spcPts val="600"/>
              </a:spcAft>
              <a:buNone/>
            </a:pPr>
            <a:r>
              <a:rPr lang="en-US" sz="1400" dirty="0"/>
              <a:t>Excessive rise in blood pressure</a:t>
            </a:r>
          </a:p>
          <a:p>
            <a:pPr marL="0" indent="0" fontAlgn="t">
              <a:spcBef>
                <a:spcPts val="0"/>
              </a:spcBef>
              <a:spcAft>
                <a:spcPts val="600"/>
              </a:spcAft>
              <a:buNone/>
            </a:pPr>
            <a:endParaRPr lang="en-US" sz="400" dirty="0"/>
          </a:p>
          <a:p>
            <a:pPr marL="0" indent="0" fontAlgn="t">
              <a:spcBef>
                <a:spcPts val="0"/>
              </a:spcBef>
              <a:spcAft>
                <a:spcPts val="600"/>
              </a:spcAft>
              <a:buNone/>
            </a:pPr>
            <a:r>
              <a:rPr lang="en-US" sz="1400" dirty="0"/>
              <a:t>Infection (e.g., pneumonia, infective endocarditis, sepsis)</a:t>
            </a:r>
          </a:p>
          <a:p>
            <a:pPr marL="0" indent="0" fontAlgn="t">
              <a:spcBef>
                <a:spcPts val="0"/>
              </a:spcBef>
              <a:spcAft>
                <a:spcPts val="600"/>
              </a:spcAft>
              <a:buNone/>
            </a:pPr>
            <a:endParaRPr lang="en-US" sz="400" dirty="0"/>
          </a:p>
          <a:p>
            <a:pPr marL="0" indent="0" fontAlgn="t">
              <a:spcBef>
                <a:spcPts val="0"/>
              </a:spcBef>
              <a:spcAft>
                <a:spcPts val="600"/>
              </a:spcAft>
              <a:buNone/>
            </a:pPr>
            <a:r>
              <a:rPr lang="en-US" sz="1400" dirty="0"/>
              <a:t>Nonadherence with salt/fluid intake or medications</a:t>
            </a:r>
          </a:p>
          <a:p>
            <a:pPr marL="0" indent="0" fontAlgn="t">
              <a:spcBef>
                <a:spcPts val="0"/>
              </a:spcBef>
              <a:spcAft>
                <a:spcPts val="600"/>
              </a:spcAft>
              <a:buNone/>
            </a:pPr>
            <a:endParaRPr lang="en-US" sz="400" dirty="0"/>
          </a:p>
          <a:p>
            <a:pPr marL="0" indent="0" fontAlgn="t">
              <a:spcBef>
                <a:spcPts val="0"/>
              </a:spcBef>
              <a:spcAft>
                <a:spcPts val="600"/>
              </a:spcAft>
              <a:buNone/>
            </a:pPr>
            <a:r>
              <a:rPr lang="en-US" sz="1400" dirty="0"/>
              <a:t>Bradyarrhythmia</a:t>
            </a:r>
          </a:p>
          <a:p>
            <a:pPr marL="0" indent="0" fontAlgn="t">
              <a:spcBef>
                <a:spcPts val="0"/>
              </a:spcBef>
              <a:spcAft>
                <a:spcPts val="600"/>
              </a:spcAft>
              <a:buNone/>
            </a:pPr>
            <a:endParaRPr lang="en-US" sz="600" dirty="0"/>
          </a:p>
          <a:p>
            <a:pPr marL="0" indent="0" fontAlgn="t">
              <a:spcBef>
                <a:spcPts val="0"/>
              </a:spcBef>
              <a:spcAft>
                <a:spcPts val="600"/>
              </a:spcAft>
              <a:buNone/>
            </a:pPr>
            <a:r>
              <a:rPr lang="en-US" sz="1400" dirty="0"/>
              <a:t>Toxic substances (alcohol, recreational drugs)</a:t>
            </a:r>
          </a:p>
          <a:p>
            <a:pPr marL="0" indent="0" fontAlgn="t">
              <a:spcBef>
                <a:spcPts val="0"/>
              </a:spcBef>
              <a:spcAft>
                <a:spcPts val="600"/>
              </a:spcAft>
              <a:buNone/>
            </a:pPr>
            <a:endParaRPr lang="en-US" sz="500" dirty="0"/>
          </a:p>
          <a:p>
            <a:pPr marL="0" indent="0" fontAlgn="t">
              <a:spcBef>
                <a:spcPts val="0"/>
              </a:spcBef>
              <a:spcAft>
                <a:spcPts val="600"/>
              </a:spcAft>
              <a:buNone/>
            </a:pPr>
            <a:r>
              <a:rPr lang="en-US" sz="1400" dirty="0"/>
              <a:t>Drugs (e.g., NSAIDs, corticosteroids, negative inotropic </a:t>
            </a:r>
            <a:r>
              <a:rPr lang="en-GB" sz="1400" dirty="0"/>
              <a:t>drugs (e.g., non-selective beta-blockers)</a:t>
            </a:r>
            <a:r>
              <a:rPr lang="en-US" sz="1400" dirty="0"/>
              <a:t>, cardiotoxic chemotherapeutics)</a:t>
            </a:r>
          </a:p>
          <a:p>
            <a:pPr marL="0" indent="0" fontAlgn="t">
              <a:spcBef>
                <a:spcPts val="0"/>
              </a:spcBef>
              <a:spcAft>
                <a:spcPts val="600"/>
              </a:spcAft>
              <a:buNone/>
            </a:pPr>
            <a:r>
              <a:rPr lang="en-US" sz="1400" dirty="0"/>
              <a:t>Exacerbation of chronic obstructive pulmonary disease</a:t>
            </a:r>
          </a:p>
        </p:txBody>
      </p:sp>
      <p:cxnSp>
        <p:nvCxnSpPr>
          <p:cNvPr id="7" name="Straight Connector 6">
            <a:extLst>
              <a:ext uri="{FF2B5EF4-FFF2-40B4-BE49-F238E27FC236}">
                <a16:creationId xmlns:a16="http://schemas.microsoft.com/office/drawing/2014/main" id="{478403F9-FE77-D041-9314-29DFFD982629}"/>
              </a:ext>
            </a:extLst>
          </p:cNvPr>
          <p:cNvCxnSpPr/>
          <p:nvPr/>
        </p:nvCxnSpPr>
        <p:spPr bwMode="auto">
          <a:xfrm>
            <a:off x="488316" y="1878913"/>
            <a:ext cx="0" cy="4377927"/>
          </a:xfrm>
          <a:prstGeom prst="line">
            <a:avLst/>
          </a:prstGeom>
          <a:solidFill>
            <a:schemeClr val="accent1"/>
          </a:solidFill>
          <a:ln w="25400" cap="rnd" cmpd="sng" algn="ctr">
            <a:solidFill>
              <a:schemeClr val="bg1">
                <a:lumMod val="50000"/>
              </a:schemeClr>
            </a:solidFill>
            <a:prstDash val="sysDot"/>
            <a:round/>
            <a:headEnd type="none" w="med" len="med"/>
            <a:tailEnd type="oval" w="med" len="med"/>
          </a:ln>
          <a:effectLst/>
        </p:spPr>
      </p:cxnSp>
      <p:sp>
        <p:nvSpPr>
          <p:cNvPr id="9" name="Oval 8">
            <a:extLst>
              <a:ext uri="{FF2B5EF4-FFF2-40B4-BE49-F238E27FC236}">
                <a16:creationId xmlns:a16="http://schemas.microsoft.com/office/drawing/2014/main" id="{9CA3B1E4-BBC7-CF4A-A47E-2075762A7281}"/>
              </a:ext>
            </a:extLst>
          </p:cNvPr>
          <p:cNvSpPr/>
          <p:nvPr/>
        </p:nvSpPr>
        <p:spPr bwMode="auto">
          <a:xfrm>
            <a:off x="396659" y="1957324"/>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grpSp>
        <p:nvGrpSpPr>
          <p:cNvPr id="10" name="Group 9">
            <a:extLst>
              <a:ext uri="{FF2B5EF4-FFF2-40B4-BE49-F238E27FC236}">
                <a16:creationId xmlns:a16="http://schemas.microsoft.com/office/drawing/2014/main" id="{D4D466FD-C3C7-BC4D-AEC2-3916AB3993C5}"/>
              </a:ext>
            </a:extLst>
          </p:cNvPr>
          <p:cNvGrpSpPr/>
          <p:nvPr/>
        </p:nvGrpSpPr>
        <p:grpSpPr>
          <a:xfrm>
            <a:off x="0" y="1278721"/>
            <a:ext cx="12192000" cy="480451"/>
            <a:chOff x="-203424" y="1460460"/>
            <a:chExt cx="12155582" cy="913037"/>
          </a:xfrm>
        </p:grpSpPr>
        <p:sp>
          <p:nvSpPr>
            <p:cNvPr id="11" name="Pentagon 10">
              <a:extLst>
                <a:ext uri="{FF2B5EF4-FFF2-40B4-BE49-F238E27FC236}">
                  <a16:creationId xmlns:a16="http://schemas.microsoft.com/office/drawing/2014/main" id="{EE863416-B212-8048-9463-3B81049325B7}"/>
                </a:ext>
              </a:extLst>
            </p:cNvPr>
            <p:cNvSpPr/>
            <p:nvPr/>
          </p:nvSpPr>
          <p:spPr bwMode="auto">
            <a:xfrm>
              <a:off x="115757" y="1460460"/>
              <a:ext cx="11836401" cy="913037"/>
            </a:xfrm>
            <a:prstGeom prst="homePlate">
              <a:avLst/>
            </a:prstGeom>
            <a:solidFill>
              <a:schemeClr val="accent1">
                <a:alpha val="10000"/>
              </a:schemeClr>
            </a:solidFill>
            <a:ln w="9525" cap="flat" cmpd="sng" algn="ctr">
              <a:noFill/>
              <a:prstDash val="solid"/>
              <a:round/>
              <a:headEnd type="none" w="med" len="med"/>
              <a:tailEnd type="none" w="med" len="med"/>
            </a:ln>
            <a:effectLst/>
          </p:spPr>
          <p:txBody>
            <a:bodyPr vert="horz" wrap="square" lIns="504000" tIns="45720" rIns="360000" bIns="45720" numCol="1" rtlCol="0" anchor="ctr" anchorCtr="0" compatLnSpc="1">
              <a:prstTxWarp prst="textNoShape">
                <a:avLst/>
              </a:prstTxWarp>
            </a:bodyPr>
            <a:lstStyle/>
            <a:p>
              <a:pPr marL="0" marR="0" lvl="0" indent="0" algn="l" defTabSz="914400" rtl="0" eaLnBrk="0" fontAlgn="base" latinLnBrk="0" hangingPunct="0">
                <a:lnSpc>
                  <a:spcPct val="90000"/>
                </a:lnSpc>
                <a:spcBef>
                  <a:spcPts val="1200"/>
                </a:spcBef>
                <a:spcAft>
                  <a:spcPct val="0"/>
                </a:spcAft>
                <a:buClr>
                  <a:srgbClr val="4E1C65"/>
                </a:buClr>
                <a:buSzTx/>
                <a:buFontTx/>
                <a:buNone/>
                <a:tabLst/>
                <a:defRPr/>
              </a:pPr>
              <a:endParaRPr kumimoji="0" lang="en-US" sz="1800" b="1" i="0" u="none" strike="noStrike" kern="1200" cap="none" spc="0" normalizeH="0" baseline="0" noProof="0" dirty="0">
                <a:ln>
                  <a:noFill/>
                </a:ln>
                <a:solidFill>
                  <a:srgbClr val="FFFFFF"/>
                </a:solidFill>
                <a:effectLst/>
                <a:uLnTx/>
                <a:uFillTx/>
                <a:latin typeface="Arial" pitchFamily="34" charset="0"/>
                <a:ea typeface="Arial" charset="0"/>
                <a:cs typeface="Arial" pitchFamily="34" charset="0"/>
              </a:endParaRPr>
            </a:p>
          </p:txBody>
        </p:sp>
        <p:sp>
          <p:nvSpPr>
            <p:cNvPr id="12" name="Pentagon 11">
              <a:extLst>
                <a:ext uri="{FF2B5EF4-FFF2-40B4-BE49-F238E27FC236}">
                  <a16:creationId xmlns:a16="http://schemas.microsoft.com/office/drawing/2014/main" id="{73A20B45-4A0E-B846-B9F8-27E05D1937E8}"/>
                </a:ext>
              </a:extLst>
            </p:cNvPr>
            <p:cNvSpPr/>
            <p:nvPr/>
          </p:nvSpPr>
          <p:spPr bwMode="auto">
            <a:xfrm>
              <a:off x="-43834" y="1460460"/>
              <a:ext cx="11836401" cy="913037"/>
            </a:xfrm>
            <a:prstGeom prst="homePlate">
              <a:avLst/>
            </a:prstGeom>
            <a:solidFill>
              <a:schemeClr val="accent1">
                <a:alpha val="10000"/>
              </a:schemeClr>
            </a:solidFill>
            <a:ln w="9525" cap="flat" cmpd="sng" algn="ctr">
              <a:noFill/>
              <a:prstDash val="solid"/>
              <a:round/>
              <a:headEnd type="none" w="med" len="med"/>
              <a:tailEnd type="none" w="med" len="med"/>
            </a:ln>
            <a:effectLst/>
          </p:spPr>
          <p:txBody>
            <a:bodyPr vert="horz" wrap="square" lIns="504000" tIns="45720" rIns="360000" bIns="45720" numCol="1" rtlCol="0" anchor="ctr" anchorCtr="0" compatLnSpc="1">
              <a:prstTxWarp prst="textNoShape">
                <a:avLst/>
              </a:prstTxWarp>
            </a:bodyPr>
            <a:lstStyle/>
            <a:p>
              <a:pPr marL="0" marR="0" lvl="0" indent="0" algn="l" defTabSz="914400" rtl="0" eaLnBrk="0" fontAlgn="base" latinLnBrk="0" hangingPunct="0">
                <a:lnSpc>
                  <a:spcPct val="90000"/>
                </a:lnSpc>
                <a:spcBef>
                  <a:spcPts val="1200"/>
                </a:spcBef>
                <a:spcAft>
                  <a:spcPct val="0"/>
                </a:spcAft>
                <a:buClr>
                  <a:srgbClr val="4E1C65"/>
                </a:buClr>
                <a:buSzTx/>
                <a:buFontTx/>
                <a:buNone/>
                <a:tabLst/>
                <a:defRPr/>
              </a:pPr>
              <a:endParaRPr kumimoji="0" lang="en-US" sz="1800" b="1" i="0" u="none" strike="noStrike" kern="1200" cap="none" spc="0" normalizeH="0" baseline="0" noProof="0" dirty="0">
                <a:ln>
                  <a:noFill/>
                </a:ln>
                <a:solidFill>
                  <a:srgbClr val="FFFFFF"/>
                </a:solidFill>
                <a:effectLst/>
                <a:uLnTx/>
                <a:uFillTx/>
                <a:latin typeface="Arial" pitchFamily="34" charset="0"/>
                <a:ea typeface="Arial" charset="0"/>
                <a:cs typeface="Arial" pitchFamily="34" charset="0"/>
              </a:endParaRPr>
            </a:p>
          </p:txBody>
        </p:sp>
        <p:sp>
          <p:nvSpPr>
            <p:cNvPr id="13" name="Pentagon 12">
              <a:extLst>
                <a:ext uri="{FF2B5EF4-FFF2-40B4-BE49-F238E27FC236}">
                  <a16:creationId xmlns:a16="http://schemas.microsoft.com/office/drawing/2014/main" id="{0180C4EA-E4BA-794F-9E64-2A701706D3E1}"/>
                </a:ext>
              </a:extLst>
            </p:cNvPr>
            <p:cNvSpPr/>
            <p:nvPr/>
          </p:nvSpPr>
          <p:spPr bwMode="auto">
            <a:xfrm>
              <a:off x="-203424" y="1460460"/>
              <a:ext cx="11836401" cy="913037"/>
            </a:xfrm>
            <a:prstGeom prst="homePlate">
              <a:avLst/>
            </a:prstGeom>
            <a:gradFill>
              <a:gsLst>
                <a:gs pos="0">
                  <a:schemeClr val="accent1"/>
                </a:gs>
                <a:gs pos="100000">
                  <a:schemeClr val="accent1">
                    <a:lumMod val="50000"/>
                  </a:schemeClr>
                </a:gs>
              </a:gsLst>
              <a:lin ang="0" scaled="1"/>
            </a:gradFill>
            <a:ln w="9525" cap="flat" cmpd="sng" algn="ctr">
              <a:noFill/>
              <a:prstDash val="solid"/>
              <a:round/>
              <a:headEnd type="none" w="med" len="med"/>
              <a:tailEnd type="none" w="med" len="med"/>
            </a:ln>
            <a:effectLst/>
          </p:spPr>
          <p:txBody>
            <a:bodyPr vert="horz" wrap="square" lIns="504000" tIns="45720" rIns="360000" bIns="4572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rPr>
                <a:t>Factors triggering acute HF</a:t>
              </a:r>
              <a:endParaRPr kumimoji="0" lang="en-US" sz="18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Times New Roman" panose="02020603050405020304" pitchFamily="18" charset="0"/>
              </a:endParaRPr>
            </a:p>
          </p:txBody>
        </p:sp>
      </p:grpSp>
      <p:sp>
        <p:nvSpPr>
          <p:cNvPr id="14" name="Text Placeholder 7">
            <a:extLst>
              <a:ext uri="{FF2B5EF4-FFF2-40B4-BE49-F238E27FC236}">
                <a16:creationId xmlns:a16="http://schemas.microsoft.com/office/drawing/2014/main" id="{B4AD04C8-8D36-A345-A8BE-EAB6B6E58AC0}"/>
              </a:ext>
            </a:extLst>
          </p:cNvPr>
          <p:cNvSpPr txBox="1">
            <a:spLocks/>
          </p:cNvSpPr>
          <p:nvPr/>
        </p:nvSpPr>
        <p:spPr>
          <a:xfrm>
            <a:off x="6540630" y="1898132"/>
            <a:ext cx="5177236" cy="4283675"/>
          </a:xfrm>
          <a:prstGeom prst="rect">
            <a:avLst/>
          </a:prstGeom>
          <a:ln>
            <a:noFill/>
          </a:ln>
        </p:spPr>
        <p:txBody>
          <a:bodyPr vert="horz" lIns="91440" tIns="45720" rIns="91440" bIns="45720" rtlCol="0">
            <a:noAutofit/>
          </a:bodyPr>
          <a:lstStyle>
            <a:lvl1pPr marL="180000" indent="-180000" algn="l" defTabSz="914400" rtl="0" eaLnBrk="1" latinLnBrk="0" hangingPunct="1">
              <a:lnSpc>
                <a:spcPct val="100000"/>
              </a:lnSpc>
              <a:spcBef>
                <a:spcPts val="1200"/>
              </a:spcBef>
              <a:spcAft>
                <a:spcPts val="0"/>
              </a:spcAft>
              <a:buClr>
                <a:schemeClr val="accent3"/>
              </a:buClr>
              <a:buFont typeface="Arial" panose="020B0604020202020204" pitchFamily="34" charset="0"/>
              <a:buChar char="•"/>
              <a:defRPr sz="180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spcAft>
                <a:spcPts val="0"/>
              </a:spcAft>
              <a:buClr>
                <a:schemeClr val="accent3"/>
              </a:buClr>
              <a:buFont typeface="Arial" panose="020B0604020202020204" pitchFamily="34" charset="0"/>
              <a:buChar char="‒"/>
              <a:defRPr sz="16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spcAft>
                <a:spcPts val="0"/>
              </a:spcAft>
              <a:buClr>
                <a:schemeClr val="accent3"/>
              </a:buClr>
              <a:buFont typeface="Arial" panose="020B0604020202020204" pitchFamily="34" charset="0"/>
              <a:buChar char="•"/>
              <a:defRPr sz="1400" kern="1200">
                <a:solidFill>
                  <a:schemeClr val="accent1"/>
                </a:solidFill>
                <a:latin typeface="+mn-lt"/>
                <a:ea typeface="+mn-ea"/>
                <a:cs typeface="+mn-cs"/>
              </a:defRPr>
            </a:lvl3pPr>
            <a:lvl4pPr marL="720000" indent="-180000" algn="l" defTabSz="914400" rtl="0" eaLnBrk="1" latinLnBrk="0" hangingPunct="1">
              <a:lnSpc>
                <a:spcPct val="100000"/>
              </a:lnSpc>
              <a:spcBef>
                <a:spcPts val="600"/>
              </a:spcBef>
              <a:spcAft>
                <a:spcPts val="0"/>
              </a:spcAft>
              <a:buClr>
                <a:schemeClr val="accent3"/>
              </a:buClr>
              <a:buFont typeface="System Font"/>
              <a:buChar char="–"/>
              <a:defRPr sz="1200" kern="1200">
                <a:solidFill>
                  <a:schemeClr val="accent1"/>
                </a:solidFill>
                <a:latin typeface="+mn-lt"/>
                <a:ea typeface="+mn-ea"/>
                <a:cs typeface="+mn-cs"/>
              </a:defRPr>
            </a:lvl4pPr>
            <a:lvl5pPr marL="854550" indent="-285750" algn="l" defTabSz="914400" rtl="0" eaLnBrk="1" latinLnBrk="0" hangingPunct="1">
              <a:lnSpc>
                <a:spcPct val="90000"/>
              </a:lnSpc>
              <a:spcBef>
                <a:spcPts val="600"/>
              </a:spcBef>
              <a:spcAft>
                <a:spcPts val="0"/>
              </a:spcAft>
              <a:buClr>
                <a:schemeClr val="accent2"/>
              </a:buClr>
              <a:buFont typeface="Arial" panose="020B0604020202020204" pitchFamily="34" charset="0"/>
              <a:buChar char="•"/>
              <a:defRPr sz="1400" kern="1200">
                <a:solidFill>
                  <a:schemeClr val="tx1"/>
                </a:solidFill>
                <a:latin typeface="+mn-lt"/>
                <a:ea typeface="+mn-ea"/>
                <a:cs typeface="+mn-cs"/>
              </a:defRPr>
            </a:lvl5pPr>
            <a:lvl6pPr marL="1137600" indent="-284400" algn="l" defTabSz="914400" rtl="0" eaLnBrk="1" latinLnBrk="0" hangingPunct="1">
              <a:lnSpc>
                <a:spcPct val="90000"/>
              </a:lnSpc>
              <a:spcBef>
                <a:spcPts val="600"/>
              </a:spcBef>
              <a:buClr>
                <a:schemeClr val="accent2"/>
              </a:buClr>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t" latinLnBrk="0" hangingPunct="1">
              <a:lnSpc>
                <a:spcPct val="100000"/>
              </a:lnSpc>
              <a:spcBef>
                <a:spcPts val="0"/>
              </a:spcBef>
              <a:spcAft>
                <a:spcPts val="1800"/>
              </a:spcAft>
              <a:buClr>
                <a:srgbClr val="A1A1D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Pulmonary embolism</a:t>
            </a:r>
          </a:p>
          <a:p>
            <a:pPr marL="0" marR="0" lvl="0" indent="0" algn="l" defTabSz="914400" rtl="0" eaLnBrk="1" fontAlgn="t" latinLnBrk="0" hangingPunct="1">
              <a:lnSpc>
                <a:spcPct val="100000"/>
              </a:lnSpc>
              <a:spcBef>
                <a:spcPts val="0"/>
              </a:spcBef>
              <a:spcAft>
                <a:spcPts val="1800"/>
              </a:spcAft>
              <a:buClr>
                <a:srgbClr val="A1A1D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Surgery and perioperative complications</a:t>
            </a:r>
          </a:p>
          <a:p>
            <a:pPr marL="0" marR="0" lvl="0" indent="0" algn="l" defTabSz="914400" rtl="0" eaLnBrk="1" fontAlgn="t" latinLnBrk="0" hangingPunct="1">
              <a:lnSpc>
                <a:spcPct val="100000"/>
              </a:lnSpc>
              <a:spcBef>
                <a:spcPts val="0"/>
              </a:spcBef>
              <a:spcAft>
                <a:spcPts val="1800"/>
              </a:spcAft>
              <a:buClr>
                <a:srgbClr val="A1A1D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Increased sympathetic drive, stress-related cardiomyopathy</a:t>
            </a:r>
          </a:p>
          <a:p>
            <a:pPr marL="0" marR="0" lvl="0" indent="0" algn="l" defTabSz="914400" rtl="0" eaLnBrk="1" fontAlgn="t" latinLnBrk="0" hangingPunct="1">
              <a:lnSpc>
                <a:spcPct val="100000"/>
              </a:lnSpc>
              <a:spcBef>
                <a:spcPts val="0"/>
              </a:spcBef>
              <a:spcAft>
                <a:spcPts val="1800"/>
              </a:spcAft>
              <a:buClr>
                <a:srgbClr val="A1A1D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Metabolic/hormonal derangements (e.g., thyroid dysfunction, diabetic ketosis, adrenal dysfunction, pregnancy and peripartum-related abnormalities)</a:t>
            </a:r>
          </a:p>
          <a:p>
            <a:pPr marL="0" marR="0" lvl="0" indent="0" algn="l" defTabSz="914400" rtl="0" eaLnBrk="1" fontAlgn="t" latinLnBrk="0" hangingPunct="1">
              <a:lnSpc>
                <a:spcPct val="100000"/>
              </a:lnSpc>
              <a:spcBef>
                <a:spcPts val="0"/>
              </a:spcBef>
              <a:spcAft>
                <a:spcPts val="1800"/>
              </a:spcAft>
              <a:buClr>
                <a:srgbClr val="A1A1D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Cerebrovascular insult</a:t>
            </a:r>
          </a:p>
          <a:p>
            <a:pPr marL="0" marR="0" lvl="0" indent="0" algn="l" defTabSz="914400" rtl="0" eaLnBrk="1" fontAlgn="t" latinLnBrk="0" hangingPunct="1">
              <a:lnSpc>
                <a:spcPct val="100000"/>
              </a:lnSpc>
              <a:spcBef>
                <a:spcPts val="0"/>
              </a:spcBef>
              <a:spcAft>
                <a:spcPts val="1800"/>
              </a:spcAft>
              <a:buClr>
                <a:srgbClr val="A1A1D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Acute mechanical cause: myocardial rupture complicating ACS (e.g., free wall rupture, ventricular septal defect, acute mitral regurgitation), chest trauma or cardiac intervention, acute native or prosthetic valve incompetence secondary to endocarditis, aortic dissection, or thrombosis</a:t>
            </a:r>
          </a:p>
        </p:txBody>
      </p:sp>
      <p:sp>
        <p:nvSpPr>
          <p:cNvPr id="15" name="Oval 14">
            <a:extLst>
              <a:ext uri="{FF2B5EF4-FFF2-40B4-BE49-F238E27FC236}">
                <a16:creationId xmlns:a16="http://schemas.microsoft.com/office/drawing/2014/main" id="{A1E26E1E-72EC-FD42-A0E3-7B0B6C7728D3}"/>
              </a:ext>
            </a:extLst>
          </p:cNvPr>
          <p:cNvSpPr/>
          <p:nvPr/>
        </p:nvSpPr>
        <p:spPr bwMode="auto">
          <a:xfrm>
            <a:off x="396659" y="2401093"/>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16" name="Oval 15">
            <a:extLst>
              <a:ext uri="{FF2B5EF4-FFF2-40B4-BE49-F238E27FC236}">
                <a16:creationId xmlns:a16="http://schemas.microsoft.com/office/drawing/2014/main" id="{8FB9D862-D83E-384E-B76A-C9226EA899BE}"/>
              </a:ext>
            </a:extLst>
          </p:cNvPr>
          <p:cNvSpPr/>
          <p:nvPr/>
        </p:nvSpPr>
        <p:spPr bwMode="auto">
          <a:xfrm>
            <a:off x="396659" y="2844862"/>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17" name="Oval 16">
            <a:extLst>
              <a:ext uri="{FF2B5EF4-FFF2-40B4-BE49-F238E27FC236}">
                <a16:creationId xmlns:a16="http://schemas.microsoft.com/office/drawing/2014/main" id="{9ED5DFB2-F51B-7D44-A8A7-E919C956F10C}"/>
              </a:ext>
            </a:extLst>
          </p:cNvPr>
          <p:cNvSpPr/>
          <p:nvPr/>
        </p:nvSpPr>
        <p:spPr bwMode="auto">
          <a:xfrm>
            <a:off x="396659" y="3288631"/>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18" name="Oval 17">
            <a:extLst>
              <a:ext uri="{FF2B5EF4-FFF2-40B4-BE49-F238E27FC236}">
                <a16:creationId xmlns:a16="http://schemas.microsoft.com/office/drawing/2014/main" id="{C61F9FDC-F5D8-EB46-B0A1-2AB2E35D8C9E}"/>
              </a:ext>
            </a:extLst>
          </p:cNvPr>
          <p:cNvSpPr/>
          <p:nvPr/>
        </p:nvSpPr>
        <p:spPr bwMode="auto">
          <a:xfrm>
            <a:off x="396659" y="3732400"/>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19" name="Oval 18">
            <a:extLst>
              <a:ext uri="{FF2B5EF4-FFF2-40B4-BE49-F238E27FC236}">
                <a16:creationId xmlns:a16="http://schemas.microsoft.com/office/drawing/2014/main" id="{EBF48C9A-413F-9043-8A17-8221D1E76931}"/>
              </a:ext>
            </a:extLst>
          </p:cNvPr>
          <p:cNvSpPr/>
          <p:nvPr/>
        </p:nvSpPr>
        <p:spPr bwMode="auto">
          <a:xfrm>
            <a:off x="396659" y="4176169"/>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0" name="Oval 19">
            <a:extLst>
              <a:ext uri="{FF2B5EF4-FFF2-40B4-BE49-F238E27FC236}">
                <a16:creationId xmlns:a16="http://schemas.microsoft.com/office/drawing/2014/main" id="{85E6E221-6B1D-1F4B-A5B8-544F13D05D80}"/>
              </a:ext>
            </a:extLst>
          </p:cNvPr>
          <p:cNvSpPr/>
          <p:nvPr/>
        </p:nvSpPr>
        <p:spPr bwMode="auto">
          <a:xfrm>
            <a:off x="396659" y="4619937"/>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1" name="Oval 20">
            <a:extLst>
              <a:ext uri="{FF2B5EF4-FFF2-40B4-BE49-F238E27FC236}">
                <a16:creationId xmlns:a16="http://schemas.microsoft.com/office/drawing/2014/main" id="{344E77B3-F979-D34F-8637-4C1C64E9D98C}"/>
              </a:ext>
            </a:extLst>
          </p:cNvPr>
          <p:cNvSpPr/>
          <p:nvPr/>
        </p:nvSpPr>
        <p:spPr bwMode="auto">
          <a:xfrm>
            <a:off x="396659" y="5065333"/>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2" name="Oval 21">
            <a:extLst>
              <a:ext uri="{FF2B5EF4-FFF2-40B4-BE49-F238E27FC236}">
                <a16:creationId xmlns:a16="http://schemas.microsoft.com/office/drawing/2014/main" id="{D04B545C-BEA7-9E4B-B06D-6FC6DA07ABD2}"/>
              </a:ext>
            </a:extLst>
          </p:cNvPr>
          <p:cNvSpPr/>
          <p:nvPr/>
        </p:nvSpPr>
        <p:spPr bwMode="auto">
          <a:xfrm>
            <a:off x="396659" y="5751003"/>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cxnSp>
        <p:nvCxnSpPr>
          <p:cNvPr id="24" name="Straight Connector 23">
            <a:extLst>
              <a:ext uri="{FF2B5EF4-FFF2-40B4-BE49-F238E27FC236}">
                <a16:creationId xmlns:a16="http://schemas.microsoft.com/office/drawing/2014/main" id="{4C4E2947-89A2-6742-AA49-943594D0C61E}"/>
              </a:ext>
            </a:extLst>
          </p:cNvPr>
          <p:cNvCxnSpPr/>
          <p:nvPr/>
        </p:nvCxnSpPr>
        <p:spPr bwMode="auto">
          <a:xfrm>
            <a:off x="6312024" y="1878913"/>
            <a:ext cx="0" cy="4377927"/>
          </a:xfrm>
          <a:prstGeom prst="line">
            <a:avLst/>
          </a:prstGeom>
          <a:solidFill>
            <a:schemeClr val="accent1"/>
          </a:solidFill>
          <a:ln w="25400" cap="rnd" cmpd="sng" algn="ctr">
            <a:solidFill>
              <a:schemeClr val="bg1">
                <a:lumMod val="50000"/>
              </a:schemeClr>
            </a:solidFill>
            <a:prstDash val="sysDot"/>
            <a:round/>
            <a:headEnd type="none" w="med" len="med"/>
            <a:tailEnd type="oval" w="med" len="med"/>
          </a:ln>
          <a:effectLst/>
        </p:spPr>
      </p:cxnSp>
      <p:sp>
        <p:nvSpPr>
          <p:cNvPr id="25" name="Oval 24">
            <a:extLst>
              <a:ext uri="{FF2B5EF4-FFF2-40B4-BE49-F238E27FC236}">
                <a16:creationId xmlns:a16="http://schemas.microsoft.com/office/drawing/2014/main" id="{CF127551-E86F-0947-BCF8-3C78B519A197}"/>
              </a:ext>
            </a:extLst>
          </p:cNvPr>
          <p:cNvSpPr/>
          <p:nvPr/>
        </p:nvSpPr>
        <p:spPr bwMode="auto">
          <a:xfrm>
            <a:off x="6220367" y="1957324"/>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6" name="Oval 25">
            <a:extLst>
              <a:ext uri="{FF2B5EF4-FFF2-40B4-BE49-F238E27FC236}">
                <a16:creationId xmlns:a16="http://schemas.microsoft.com/office/drawing/2014/main" id="{7BD617D5-C674-974C-AE81-BEF82B5E662E}"/>
              </a:ext>
            </a:extLst>
          </p:cNvPr>
          <p:cNvSpPr/>
          <p:nvPr/>
        </p:nvSpPr>
        <p:spPr bwMode="auto">
          <a:xfrm>
            <a:off x="6220367" y="2401093"/>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7" name="Oval 26">
            <a:extLst>
              <a:ext uri="{FF2B5EF4-FFF2-40B4-BE49-F238E27FC236}">
                <a16:creationId xmlns:a16="http://schemas.microsoft.com/office/drawing/2014/main" id="{22ACEDED-F5FE-0843-BD84-06B630A6E534}"/>
              </a:ext>
            </a:extLst>
          </p:cNvPr>
          <p:cNvSpPr/>
          <p:nvPr/>
        </p:nvSpPr>
        <p:spPr bwMode="auto">
          <a:xfrm>
            <a:off x="6220367" y="2844862"/>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8" name="Oval 27">
            <a:extLst>
              <a:ext uri="{FF2B5EF4-FFF2-40B4-BE49-F238E27FC236}">
                <a16:creationId xmlns:a16="http://schemas.microsoft.com/office/drawing/2014/main" id="{2912FD60-F740-604F-93E5-881539A49BD8}"/>
              </a:ext>
            </a:extLst>
          </p:cNvPr>
          <p:cNvSpPr/>
          <p:nvPr/>
        </p:nvSpPr>
        <p:spPr bwMode="auto">
          <a:xfrm>
            <a:off x="6220367" y="3288631"/>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0" name="Oval 29">
            <a:extLst>
              <a:ext uri="{FF2B5EF4-FFF2-40B4-BE49-F238E27FC236}">
                <a16:creationId xmlns:a16="http://schemas.microsoft.com/office/drawing/2014/main" id="{B10C01C1-CBE2-DD44-AA53-8C1EEA0AC147}"/>
              </a:ext>
            </a:extLst>
          </p:cNvPr>
          <p:cNvSpPr/>
          <p:nvPr/>
        </p:nvSpPr>
        <p:spPr bwMode="auto">
          <a:xfrm>
            <a:off x="6220367" y="4164057"/>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31" name="Oval 30">
            <a:extLst>
              <a:ext uri="{FF2B5EF4-FFF2-40B4-BE49-F238E27FC236}">
                <a16:creationId xmlns:a16="http://schemas.microsoft.com/office/drawing/2014/main" id="{286C9576-DDCB-D542-A850-0BB46CFF40AE}"/>
              </a:ext>
            </a:extLst>
          </p:cNvPr>
          <p:cNvSpPr/>
          <p:nvPr/>
        </p:nvSpPr>
        <p:spPr bwMode="auto">
          <a:xfrm>
            <a:off x="6220367" y="4607825"/>
            <a:ext cx="166516" cy="166516"/>
          </a:xfrm>
          <a:prstGeom prst="ellipse">
            <a:avLst/>
          </a:prstGeom>
          <a:solidFill>
            <a:schemeClr val="accent1"/>
          </a:solidFill>
          <a:ln w="101600" cap="flat" cmpd="dbl" algn="ctr">
            <a:solidFill>
              <a:schemeClr val="accent1">
                <a:alpha val="50000"/>
              </a:schemeClr>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29" name="TextBox 28">
            <a:extLst>
              <a:ext uri="{FF2B5EF4-FFF2-40B4-BE49-F238E27FC236}">
                <a16:creationId xmlns:a16="http://schemas.microsoft.com/office/drawing/2014/main" id="{98AE84A5-F697-44B2-9315-B3A461B4519C}"/>
              </a:ext>
            </a:extLst>
          </p:cNvPr>
          <p:cNvSpPr txBox="1"/>
          <p:nvPr/>
        </p:nvSpPr>
        <p:spPr>
          <a:xfrm>
            <a:off x="-1" y="6257300"/>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3603115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98458-24B6-4650-BC16-9CCED529646C}"/>
              </a:ext>
            </a:extLst>
          </p:cNvPr>
          <p:cNvSpPr>
            <a:spLocks noGrp="1"/>
          </p:cNvSpPr>
          <p:nvPr>
            <p:ph type="title"/>
          </p:nvPr>
        </p:nvSpPr>
        <p:spPr>
          <a:xfrm>
            <a:off x="412800" y="274639"/>
            <a:ext cx="11268000" cy="871200"/>
          </a:xfrm>
        </p:spPr>
        <p:txBody>
          <a:bodyPr/>
          <a:lstStyle/>
          <a:p>
            <a:r>
              <a:rPr lang="en-US" dirty="0"/>
              <a:t>Clinical profile of acute HF is based on presence/absence </a:t>
            </a:r>
            <a:br>
              <a:rPr lang="en-US" dirty="0"/>
            </a:br>
            <a:r>
              <a:rPr lang="en-US" dirty="0"/>
              <a:t>of congestion and/or </a:t>
            </a:r>
            <a:r>
              <a:rPr lang="en-US" dirty="0" err="1"/>
              <a:t>hypoperfusion</a:t>
            </a:r>
            <a:endParaRPr lang="en-US" dirty="0"/>
          </a:p>
        </p:txBody>
      </p:sp>
      <p:sp>
        <p:nvSpPr>
          <p:cNvPr id="4" name="Text Placeholder 3">
            <a:extLst>
              <a:ext uri="{FF2B5EF4-FFF2-40B4-BE49-F238E27FC236}">
                <a16:creationId xmlns:a16="http://schemas.microsoft.com/office/drawing/2014/main" id="{AF4A3596-9B40-49EC-8B98-607DF5D3D00B}"/>
              </a:ext>
            </a:extLst>
          </p:cNvPr>
          <p:cNvSpPr>
            <a:spLocks noGrp="1"/>
          </p:cNvSpPr>
          <p:nvPr>
            <p:ph type="body" sz="quarter" idx="10"/>
          </p:nvPr>
        </p:nvSpPr>
        <p:spPr/>
        <p:txBody>
          <a:bodyPr/>
          <a:lstStyle/>
          <a:p>
            <a:r>
              <a:rPr lang="en-US" baseline="30000" dirty="0" err="1"/>
              <a:t>a</a:t>
            </a:r>
            <a:r>
              <a:rPr lang="en-US" dirty="0" err="1"/>
              <a:t>Hypoperfusion</a:t>
            </a:r>
            <a:r>
              <a:rPr lang="en-US" dirty="0"/>
              <a:t> is not synonymous with hypotension, but they often occur together</a:t>
            </a:r>
          </a:p>
          <a:p>
            <a:r>
              <a:rPr lang="en-US" dirty="0"/>
              <a:t>HF, heart failure</a:t>
            </a:r>
          </a:p>
          <a:p>
            <a:r>
              <a:rPr lang="en-US" dirty="0" err="1"/>
              <a:t>Ponikowski</a:t>
            </a:r>
            <a:r>
              <a:rPr lang="en-US" dirty="0"/>
              <a:t> P, et al. 2016 </a:t>
            </a:r>
            <a:r>
              <a:rPr lang="en-US" i="1" dirty="0" err="1"/>
              <a:t>Eur</a:t>
            </a:r>
            <a:r>
              <a:rPr lang="en-US" i="1" dirty="0"/>
              <a:t> Heart J</a:t>
            </a:r>
            <a:r>
              <a:rPr lang="en-US" dirty="0"/>
              <a:t> 2016;37:2129–2200</a:t>
            </a:r>
          </a:p>
        </p:txBody>
      </p:sp>
      <p:sp>
        <p:nvSpPr>
          <p:cNvPr id="10" name="Rectangle 9">
            <a:extLst>
              <a:ext uri="{FF2B5EF4-FFF2-40B4-BE49-F238E27FC236}">
                <a16:creationId xmlns:a16="http://schemas.microsoft.com/office/drawing/2014/main" id="{9EA0535B-E122-4551-BE6E-1803F9E4BF64}"/>
              </a:ext>
            </a:extLst>
          </p:cNvPr>
          <p:cNvSpPr/>
          <p:nvPr/>
        </p:nvSpPr>
        <p:spPr>
          <a:xfrm>
            <a:off x="412800" y="5629508"/>
            <a:ext cx="5436105" cy="584775"/>
          </a:xfrm>
          <a:prstGeom prst="rect">
            <a:avLst/>
          </a:prstGeom>
          <a:solidFill>
            <a:schemeClr val="tx2">
              <a:alpha val="90000"/>
            </a:schemeClr>
          </a:solid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This classification may help guide therapy</a:t>
            </a:r>
            <a:b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br>
            <a:r>
              <a:rPr kumimoji="0" lang="en-US" sz="1600" b="1" i="0" u="none" strike="noStrike" kern="1200" cap="none" spc="0" normalizeH="0" baseline="0" noProof="0" dirty="0">
                <a:ln>
                  <a:noFill/>
                </a:ln>
                <a:solidFill>
                  <a:srgbClr val="FFFFFF"/>
                </a:solidFill>
                <a:effectLst/>
                <a:uLnTx/>
                <a:uFillTx/>
                <a:latin typeface="Arial" panose="020B0604020202020204"/>
                <a:ea typeface="+mn-ea"/>
                <a:cs typeface="+mn-cs"/>
              </a:rPr>
              <a:t>in the initial phase and carries prognostic information</a:t>
            </a:r>
          </a:p>
        </p:txBody>
      </p:sp>
      <p:grpSp>
        <p:nvGrpSpPr>
          <p:cNvPr id="8" name="Group 7"/>
          <p:cNvGrpSpPr/>
          <p:nvPr/>
        </p:nvGrpSpPr>
        <p:grpSpPr>
          <a:xfrm>
            <a:off x="6420347" y="1405585"/>
            <a:ext cx="5135427" cy="4548521"/>
            <a:chOff x="319315" y="1246416"/>
            <a:chExt cx="5648968" cy="5003373"/>
          </a:xfrm>
        </p:grpSpPr>
        <p:grpSp>
          <p:nvGrpSpPr>
            <p:cNvPr id="7" name="Group 6"/>
            <p:cNvGrpSpPr/>
            <p:nvPr/>
          </p:nvGrpSpPr>
          <p:grpSpPr>
            <a:xfrm>
              <a:off x="319315" y="1246416"/>
              <a:ext cx="5648968" cy="4539293"/>
              <a:chOff x="319315" y="1246416"/>
              <a:chExt cx="5648968" cy="4539293"/>
            </a:xfrm>
          </p:grpSpPr>
          <p:sp>
            <p:nvSpPr>
              <p:cNvPr id="28" name="TextBox 27"/>
              <p:cNvSpPr txBox="1"/>
              <p:nvPr/>
            </p:nvSpPr>
            <p:spPr>
              <a:xfrm>
                <a:off x="3942247" y="1246416"/>
                <a:ext cx="2026036" cy="1644809"/>
              </a:xfrm>
              <a:prstGeom prst="rect">
                <a:avLst/>
              </a:prstGeom>
              <a:noFill/>
            </p:spPr>
            <p:txBody>
              <a:bodyPr wrap="none" lIns="0" tIns="0" rIns="0" bIns="0" rtlCol="0" anchor="t">
                <a:spAutoFit/>
              </a:bodyPr>
              <a:lstStyle/>
              <a:p>
                <a:pPr marL="0" marR="0" lvl="0" indent="0" algn="l" defTabSz="914400" rtl="0" eaLnBrk="1" fontAlgn="auto" latinLnBrk="0" hangingPunct="1">
                  <a:lnSpc>
                    <a:spcPct val="90000"/>
                  </a:lnSpc>
                  <a:spcBef>
                    <a:spcPts val="200"/>
                  </a:spcBef>
                  <a:spcAft>
                    <a:spcPts val="0"/>
                  </a:spcAft>
                  <a:buClrTx/>
                  <a:buSzTx/>
                  <a:buFontTx/>
                  <a:buNone/>
                  <a:tabLst/>
                  <a:defRPr/>
                </a:pPr>
                <a:r>
                  <a:rPr kumimoji="0" lang="en-US" sz="1200" b="1" i="0" u="none" strike="noStrike" kern="1200" cap="none" spc="0" normalizeH="0" baseline="0" noProof="0" dirty="0">
                    <a:ln>
                      <a:noFill/>
                    </a:ln>
                    <a:solidFill>
                      <a:srgbClr val="A1A1D3">
                        <a:lumMod val="75000"/>
                      </a:srgbClr>
                    </a:solidFill>
                    <a:effectLst/>
                    <a:uLnTx/>
                    <a:uFillTx/>
                    <a:latin typeface="Arial" panose="020B0604020202020204" pitchFamily="34" charset="0"/>
                    <a:ea typeface="+mn-ea"/>
                    <a:cs typeface="Arial" panose="020B0604020202020204" pitchFamily="34" charset="0"/>
                  </a:rPr>
                  <a:t>CONGESTION (+)</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Pulmonary congestion</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Orthopnea/paroxysmal </a:t>
                </a:r>
                <a:b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nocturnal dyspnea</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Peripheral (bilateral) edema</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Jugular venous dilatation</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Congested hepatomegaly</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Gut congestion, ascites</a:t>
                </a:r>
              </a:p>
              <a:p>
                <a:pPr marL="144000" marR="0" lvl="0" indent="-144000" algn="l" defTabSz="914400" rtl="0" eaLnBrk="1" fontAlgn="auto" latinLnBrk="0" hangingPunct="1">
                  <a:lnSpc>
                    <a:spcPct val="90000"/>
                  </a:lnSpc>
                  <a:spcBef>
                    <a:spcPts val="200"/>
                  </a:spcBef>
                  <a:spcAft>
                    <a:spcPts val="0"/>
                  </a:spcAft>
                  <a:buClr>
                    <a:srgbClr val="A1A1D3">
                      <a:lumMod val="75000"/>
                    </a:srgbClr>
                  </a:buClr>
                  <a:buSzTx/>
                  <a:buFont typeface="Arial" panose="020B0604020202020204" pitchFamily="34" charset="0"/>
                  <a:buChar char="•"/>
                  <a:tabLst/>
                  <a:defRPr/>
                </a:pPr>
                <a:r>
                  <a:rPr kumimoji="0" lang="en-US" sz="105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Hepatojugular</a:t>
                </a:r>
                <a:r>
                  <a:rPr kumimoji="0" lang="en-US" sz="105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reflux</a:t>
                </a:r>
              </a:p>
            </p:txBody>
          </p:sp>
          <p:sp>
            <p:nvSpPr>
              <p:cNvPr id="33" name="TextBox 32"/>
              <p:cNvSpPr txBox="1">
                <a:spLocks/>
              </p:cNvSpPr>
              <p:nvPr/>
            </p:nvSpPr>
            <p:spPr>
              <a:xfrm>
                <a:off x="2316308" y="1246416"/>
                <a:ext cx="1393009" cy="182819"/>
              </a:xfrm>
              <a:prstGeom prst="rect">
                <a:avLst/>
              </a:prstGeom>
              <a:noFill/>
            </p:spPr>
            <p:txBody>
              <a:bodyPr wrap="none" lIns="0" tIns="0" rIns="0" bIns="0" rtlCol="0" anchor="t">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CONGESTION (–)</a:t>
                </a:r>
              </a:p>
            </p:txBody>
          </p:sp>
          <p:sp>
            <p:nvSpPr>
              <p:cNvPr id="34" name="TextBox 33"/>
              <p:cNvSpPr txBox="1"/>
              <p:nvPr/>
            </p:nvSpPr>
            <p:spPr>
              <a:xfrm>
                <a:off x="319315" y="2998018"/>
                <a:ext cx="1720985" cy="182819"/>
              </a:xfrm>
              <a:prstGeom prst="rect">
                <a:avLst/>
              </a:prstGeom>
              <a:noFill/>
            </p:spPr>
            <p:txBody>
              <a:bodyPr wrap="none" lIns="0" tIns="0" rIns="0" bIns="0" rtlCol="0" anchor="t">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HYPOPERFUSION (–)</a:t>
                </a:r>
              </a:p>
            </p:txBody>
          </p:sp>
          <p:sp>
            <p:nvSpPr>
              <p:cNvPr id="35" name="TextBox 34"/>
              <p:cNvSpPr txBox="1"/>
              <p:nvPr/>
            </p:nvSpPr>
            <p:spPr>
              <a:xfrm>
                <a:off x="319315" y="4623903"/>
                <a:ext cx="1893435" cy="1161806"/>
              </a:xfrm>
              <a:prstGeom prst="rect">
                <a:avLst/>
              </a:prstGeom>
              <a:noFill/>
            </p:spPr>
            <p:txBody>
              <a:bodyPr wrap="none" lIns="0" tIns="0" rIns="0" bIns="0" rtlCol="0" anchor="t">
                <a:spAutoFit/>
              </a:bodyPr>
              <a:lstStyle/>
              <a:p>
                <a:pPr marL="0" marR="0" lvl="0" indent="0" algn="l" defTabSz="914400" rtl="0" eaLnBrk="1" fontAlgn="auto" latinLnBrk="0" hangingPunct="1">
                  <a:lnSpc>
                    <a:spcPct val="90000"/>
                  </a:lnSpc>
                  <a:spcBef>
                    <a:spcPts val="200"/>
                  </a:spcBef>
                  <a:spcAft>
                    <a:spcPts val="0"/>
                  </a:spcAft>
                  <a:buClrTx/>
                  <a:buSzTx/>
                  <a:buFontTx/>
                  <a:buNone/>
                  <a:tabLst/>
                  <a:defRPr/>
                </a:pPr>
                <a:r>
                  <a:rPr kumimoji="0" lang="en-US" sz="1200" b="1" i="0" u="none" strike="noStrike" kern="1200" cap="none" spc="0" normalizeH="0" baseline="0" noProof="0" dirty="0">
                    <a:ln>
                      <a:noFill/>
                    </a:ln>
                    <a:solidFill>
                      <a:srgbClr val="E89DC8">
                        <a:lumMod val="75000"/>
                      </a:srgbClr>
                    </a:solidFill>
                    <a:effectLst/>
                    <a:uLnTx/>
                    <a:uFillTx/>
                    <a:latin typeface="Arial" panose="020B0604020202020204" pitchFamily="34" charset="0"/>
                    <a:ea typeface="+mn-ea"/>
                    <a:cs typeface="Arial" panose="020B0604020202020204" pitchFamily="34" charset="0"/>
                  </a:rPr>
                  <a:t>HYPOPERFUSION (+)</a:t>
                </a:r>
              </a:p>
              <a:p>
                <a:pPr marL="144000" marR="0" lvl="0" indent="-144000" algn="l" defTabSz="914400" rtl="0" eaLnBrk="1" fontAlgn="auto" latinLnBrk="0" hangingPunct="1">
                  <a:lnSpc>
                    <a:spcPct val="90000"/>
                  </a:lnSpc>
                  <a:spcBef>
                    <a:spcPts val="200"/>
                  </a:spcBef>
                  <a:spcAft>
                    <a:spcPts val="0"/>
                  </a:spcAft>
                  <a:buClr>
                    <a:srgbClr val="E89DC8">
                      <a:lumMod val="75000"/>
                    </a:srgbClr>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Cold sweated extremities</a:t>
                </a:r>
              </a:p>
              <a:p>
                <a:pPr marL="144000" marR="0" lvl="0" indent="-144000" algn="l" defTabSz="914400" rtl="0" eaLnBrk="1" fontAlgn="auto" latinLnBrk="0" hangingPunct="1">
                  <a:lnSpc>
                    <a:spcPct val="90000"/>
                  </a:lnSpc>
                  <a:spcBef>
                    <a:spcPts val="200"/>
                  </a:spcBef>
                  <a:spcAft>
                    <a:spcPts val="0"/>
                  </a:spcAft>
                  <a:buClr>
                    <a:srgbClr val="E89DC8">
                      <a:lumMod val="75000"/>
                    </a:srgbClr>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Oliguria</a:t>
                </a:r>
              </a:p>
              <a:p>
                <a:pPr marL="144000" marR="0" lvl="0" indent="-144000" algn="l" defTabSz="914400" rtl="0" eaLnBrk="1" fontAlgn="auto" latinLnBrk="0" hangingPunct="1">
                  <a:lnSpc>
                    <a:spcPct val="90000"/>
                  </a:lnSpc>
                  <a:spcBef>
                    <a:spcPts val="200"/>
                  </a:spcBef>
                  <a:spcAft>
                    <a:spcPts val="0"/>
                  </a:spcAft>
                  <a:buClr>
                    <a:srgbClr val="E89DC8">
                      <a:lumMod val="75000"/>
                    </a:srgbClr>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Mental confusion</a:t>
                </a:r>
              </a:p>
              <a:p>
                <a:pPr marL="144000" marR="0" lvl="0" indent="-144000" algn="l" defTabSz="914400" rtl="0" eaLnBrk="1" fontAlgn="auto" latinLnBrk="0" hangingPunct="1">
                  <a:lnSpc>
                    <a:spcPct val="90000"/>
                  </a:lnSpc>
                  <a:spcBef>
                    <a:spcPts val="200"/>
                  </a:spcBef>
                  <a:spcAft>
                    <a:spcPts val="0"/>
                  </a:spcAft>
                  <a:buClr>
                    <a:srgbClr val="E89DC8">
                      <a:lumMod val="75000"/>
                    </a:srgbClr>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Dizziness</a:t>
                </a:r>
              </a:p>
              <a:p>
                <a:pPr marL="144000" marR="0" lvl="0" indent="-144000" algn="l" defTabSz="914400" rtl="0" eaLnBrk="1" fontAlgn="auto" latinLnBrk="0" hangingPunct="1">
                  <a:lnSpc>
                    <a:spcPct val="90000"/>
                  </a:lnSpc>
                  <a:spcBef>
                    <a:spcPts val="200"/>
                  </a:spcBef>
                  <a:spcAft>
                    <a:spcPts val="0"/>
                  </a:spcAft>
                  <a:buClr>
                    <a:srgbClr val="E89DC8">
                      <a:lumMod val="75000"/>
                    </a:srgbClr>
                  </a:buClr>
                  <a:buSzTx/>
                  <a:buFont typeface="Arial" panose="020B0604020202020204" pitchFamily="34" charset="0"/>
                  <a:buChar char="•"/>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Narrow pulse pressure</a:t>
                </a:r>
              </a:p>
            </p:txBody>
          </p:sp>
        </p:grpSp>
        <p:grpSp>
          <p:nvGrpSpPr>
            <p:cNvPr id="6" name="Group 5"/>
            <p:cNvGrpSpPr>
              <a:grpSpLocks noChangeAspect="1"/>
            </p:cNvGrpSpPr>
            <p:nvPr/>
          </p:nvGrpSpPr>
          <p:grpSpPr>
            <a:xfrm>
              <a:off x="2316308" y="2998018"/>
              <a:ext cx="3251875" cy="3251771"/>
              <a:chOff x="2058234" y="2739951"/>
              <a:chExt cx="3509950" cy="3509838"/>
            </a:xfrm>
          </p:grpSpPr>
          <p:sp>
            <p:nvSpPr>
              <p:cNvPr id="29" name="Rectangle 28"/>
              <p:cNvSpPr/>
              <p:nvPr/>
            </p:nvSpPr>
            <p:spPr>
              <a:xfrm>
                <a:off x="2058234" y="2739951"/>
                <a:ext cx="1754973" cy="1754917"/>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 name="Rectangle 29"/>
              <p:cNvSpPr/>
              <p:nvPr/>
            </p:nvSpPr>
            <p:spPr>
              <a:xfrm>
                <a:off x="3813209" y="2739951"/>
                <a:ext cx="1754975" cy="1754918"/>
              </a:xfrm>
              <a:prstGeom prst="rect">
                <a:avLst/>
              </a:prstGeom>
              <a:solidFill>
                <a:schemeClr val="accent3">
                  <a:lumMod val="40000"/>
                  <a:lumOff val="6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Rectangle 30"/>
              <p:cNvSpPr/>
              <p:nvPr/>
            </p:nvSpPr>
            <p:spPr>
              <a:xfrm>
                <a:off x="2058234" y="4494870"/>
                <a:ext cx="1754973" cy="1754919"/>
              </a:xfrm>
              <a:prstGeom prst="rect">
                <a:avLst/>
              </a:prstGeom>
              <a:solidFill>
                <a:schemeClr val="accent4">
                  <a:lumMod val="40000"/>
                  <a:lumOff val="6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Rectangle 31"/>
              <p:cNvSpPr/>
              <p:nvPr/>
            </p:nvSpPr>
            <p:spPr>
              <a:xfrm>
                <a:off x="3813207" y="4494869"/>
                <a:ext cx="1754973" cy="1754917"/>
              </a:xfrm>
              <a:prstGeom prst="rect">
                <a:avLst/>
              </a:prstGeom>
              <a:solidFill>
                <a:schemeClr val="accent6">
                  <a:lumMod val="60000"/>
                  <a:lumOff val="4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Rectangle 35"/>
              <p:cNvSpPr/>
              <p:nvPr/>
            </p:nvSpPr>
            <p:spPr>
              <a:xfrm>
                <a:off x="2284411" y="3442945"/>
                <a:ext cx="1302620" cy="34893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WARM-DRY</a:t>
                </a:r>
              </a:p>
            </p:txBody>
          </p:sp>
          <p:sp>
            <p:nvSpPr>
              <p:cNvPr id="37" name="Rectangle 36"/>
              <p:cNvSpPr/>
              <p:nvPr/>
            </p:nvSpPr>
            <p:spPr>
              <a:xfrm>
                <a:off x="4039382" y="3442945"/>
                <a:ext cx="1302620" cy="34893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WARM-WET</a:t>
                </a:r>
              </a:p>
            </p:txBody>
          </p:sp>
          <p:sp>
            <p:nvSpPr>
              <p:cNvPr id="38" name="Rectangle 37"/>
              <p:cNvSpPr/>
              <p:nvPr/>
            </p:nvSpPr>
            <p:spPr>
              <a:xfrm>
                <a:off x="2284411" y="5197862"/>
                <a:ext cx="1302620" cy="34893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COLD-DRY</a:t>
                </a:r>
              </a:p>
            </p:txBody>
          </p:sp>
          <p:sp>
            <p:nvSpPr>
              <p:cNvPr id="39" name="Rectangle 38"/>
              <p:cNvSpPr/>
              <p:nvPr/>
            </p:nvSpPr>
            <p:spPr>
              <a:xfrm>
                <a:off x="4039382" y="5197862"/>
                <a:ext cx="1302620" cy="348930"/>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lIns="36000" tIns="36000" rIns="36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COLD-WET</a:t>
                </a:r>
              </a:p>
            </p:txBody>
          </p:sp>
        </p:grpSp>
      </p:grpSp>
      <p:sp>
        <p:nvSpPr>
          <p:cNvPr id="21" name="Text Placeholder 2">
            <a:extLst>
              <a:ext uri="{FF2B5EF4-FFF2-40B4-BE49-F238E27FC236}">
                <a16:creationId xmlns:a16="http://schemas.microsoft.com/office/drawing/2014/main" id="{6FADACE2-85CB-42B8-9D70-C349B350C4B0}"/>
              </a:ext>
            </a:extLst>
          </p:cNvPr>
          <p:cNvSpPr txBox="1">
            <a:spLocks/>
          </p:cNvSpPr>
          <p:nvPr/>
        </p:nvSpPr>
        <p:spPr>
          <a:xfrm>
            <a:off x="412800" y="1410299"/>
            <a:ext cx="5337175" cy="4158061"/>
          </a:xfrm>
          <a:prstGeom prst="rect">
            <a:avLst/>
          </a:prstGeom>
        </p:spPr>
        <p:txBody>
          <a:bodyPr>
            <a:spAutoFit/>
          </a:bodyPr>
          <a:lstStyle>
            <a:lvl1pPr marL="179380" indent="-179380" algn="l" rtl="0" eaLnBrk="0" fontAlgn="base" hangingPunct="0">
              <a:spcBef>
                <a:spcPct val="0"/>
              </a:spcBef>
              <a:spcAft>
                <a:spcPct val="0"/>
              </a:spcAft>
              <a:buClr>
                <a:schemeClr val="tx2"/>
              </a:buClr>
              <a:buFont typeface="Arial" charset="0"/>
              <a:buChar char="•"/>
              <a:defRPr>
                <a:solidFill>
                  <a:schemeClr val="tx1"/>
                </a:solidFill>
                <a:latin typeface="Arial" pitchFamily="34" charset="0"/>
                <a:ea typeface="Arial" charset="0"/>
                <a:cs typeface="Arial" pitchFamily="34" charset="0"/>
              </a:defRPr>
            </a:lvl1pPr>
            <a:lvl2pPr marL="358758" indent="-179380" algn="l" rtl="0" eaLnBrk="0" fontAlgn="base" hangingPunct="0">
              <a:spcBef>
                <a:spcPct val="0"/>
              </a:spcBef>
              <a:spcAft>
                <a:spcPct val="0"/>
              </a:spcAft>
              <a:buFont typeface="Arial" charset="0"/>
              <a:buChar char="-"/>
              <a:defRPr>
                <a:solidFill>
                  <a:schemeClr val="tx1"/>
                </a:solidFill>
                <a:latin typeface="Arial" pitchFamily="34" charset="0"/>
                <a:ea typeface="Arial" charset="0"/>
                <a:cs typeface="Arial" pitchFamily="34" charset="0"/>
              </a:defRPr>
            </a:lvl2pPr>
            <a:lvl3pPr marL="622268" indent="-180966" algn="l" rtl="0" eaLnBrk="0" fontAlgn="base" hangingPunct="0">
              <a:spcBef>
                <a:spcPct val="0"/>
              </a:spcBef>
              <a:spcAft>
                <a:spcPct val="0"/>
              </a:spcAft>
              <a:buFont typeface="Arial" charset="0"/>
              <a:buChar char="•"/>
              <a:defRPr sz="1600">
                <a:solidFill>
                  <a:schemeClr val="tx1"/>
                </a:solidFill>
                <a:latin typeface="Arial" pitchFamily="34" charset="0"/>
                <a:ea typeface="Arial" charset="0"/>
                <a:cs typeface="Arial" pitchFamily="34" charset="0"/>
              </a:defRPr>
            </a:lvl3pPr>
            <a:lvl4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4pPr>
            <a:lvl5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230400" marR="0" lvl="0" indent="-230400" algn="l" defTabSz="914400" rtl="0" eaLnBrk="0" fontAlgn="base" latinLnBrk="0" hangingPunct="0">
              <a:lnSpc>
                <a:spcPct val="90000"/>
              </a:lnSpc>
              <a:spcBef>
                <a:spcPts val="1200"/>
              </a:spcBef>
              <a:spcAft>
                <a:spcPct val="0"/>
              </a:spcAft>
              <a:buClr>
                <a:srgbClr val="4E1C65"/>
              </a:buClr>
              <a:buSzTx/>
              <a:buFont typeface="Arial" charset="0"/>
              <a:buChar char="•"/>
              <a:tabLst/>
              <a:defRPr/>
            </a:pPr>
            <a:r>
              <a:rPr kumimoji="0" lang="en-US" sz="1800" b="0" i="0" u="none" strike="noStrike" kern="0" cap="none" spc="0" normalizeH="0" baseline="0" noProof="0" dirty="0">
                <a:ln>
                  <a:noFill/>
                </a:ln>
                <a:solidFill>
                  <a:srgbClr val="000000"/>
                </a:solidFill>
                <a:effectLst/>
                <a:uLnTx/>
                <a:uFillTx/>
                <a:latin typeface="Arial" pitchFamily="34" charset="0"/>
                <a:cs typeface="Arial" pitchFamily="34" charset="0"/>
              </a:rPr>
              <a:t>Bedside physical examination detects symptoms/signs of:</a:t>
            </a:r>
          </a:p>
          <a:p>
            <a:pPr marL="460800" marR="0" lvl="1" indent="-230400" algn="l" defTabSz="914400" rtl="0" eaLnBrk="0" fontAlgn="base" latinLnBrk="0" hangingPunct="0">
              <a:lnSpc>
                <a:spcPct val="90000"/>
              </a:lnSpc>
              <a:spcBef>
                <a:spcPts val="600"/>
              </a:spcBef>
              <a:spcAft>
                <a:spcPct val="0"/>
              </a:spcAft>
              <a:buClr>
                <a:srgbClr val="4E1C65"/>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Congestion</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 (wet = present; dry = absent); and/or </a:t>
            </a:r>
          </a:p>
          <a:p>
            <a:pPr marL="460800" marR="0" lvl="1" indent="-230400" algn="l" defTabSz="914400" rtl="0" eaLnBrk="0" fontAlgn="base" latinLnBrk="0" hangingPunct="0">
              <a:lnSpc>
                <a:spcPct val="90000"/>
              </a:lnSpc>
              <a:spcBef>
                <a:spcPts val="600"/>
              </a:spcBef>
              <a:spcAft>
                <a:spcPct val="0"/>
              </a:spcAft>
              <a:buClr>
                <a:srgbClr val="4E1C65"/>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Peripheral </a:t>
            </a:r>
            <a:r>
              <a:rPr kumimoji="0" lang="en-US" sz="1600" b="1" i="0" u="none" strike="noStrike" kern="0" cap="none" spc="0" normalizeH="0" baseline="0" noProof="0" dirty="0" err="1">
                <a:ln>
                  <a:noFill/>
                </a:ln>
                <a:solidFill>
                  <a:srgbClr val="000000"/>
                </a:solidFill>
                <a:effectLst/>
                <a:uLnTx/>
                <a:uFillTx/>
                <a:latin typeface="Arial" pitchFamily="34" charset="0"/>
                <a:cs typeface="Arial" pitchFamily="34" charset="0"/>
              </a:rPr>
              <a:t>hypoperfusion</a:t>
            </a:r>
            <a:r>
              <a:rPr kumimoji="0" lang="en-US" sz="1600" b="1" i="0" u="none" strike="noStrike" kern="0" cap="none" spc="0" normalizeH="0" baseline="30000" noProof="0" dirty="0" err="1">
                <a:ln>
                  <a:noFill/>
                </a:ln>
                <a:solidFill>
                  <a:srgbClr val="000000"/>
                </a:solidFill>
                <a:effectLst/>
                <a:uLnTx/>
                <a:uFillTx/>
                <a:latin typeface="Arial" pitchFamily="34" charset="0"/>
                <a:cs typeface="Arial" pitchFamily="34" charset="0"/>
              </a:rPr>
              <a:t>a</a:t>
            </a: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 </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(cold = present; warm = absent)</a:t>
            </a:r>
          </a:p>
          <a:p>
            <a:pPr marL="230400" marR="0" lvl="0" indent="-230400" algn="l" defTabSz="914400" rtl="0" eaLnBrk="0" fontAlgn="base" latinLnBrk="0" hangingPunct="0">
              <a:lnSpc>
                <a:spcPct val="90000"/>
              </a:lnSpc>
              <a:spcBef>
                <a:spcPts val="1200"/>
              </a:spcBef>
              <a:spcAft>
                <a:spcPct val="0"/>
              </a:spcAft>
              <a:buClr>
                <a:srgbClr val="4E1C65"/>
              </a:buClr>
              <a:buSzTx/>
              <a:buFont typeface="Arial" charset="0"/>
              <a:buChar char="•"/>
              <a:tabLst/>
              <a:defRPr/>
            </a:pPr>
            <a:r>
              <a:rPr kumimoji="0" lang="en-US" sz="1800" b="0" i="0" u="none" strike="noStrike" kern="0" cap="none" spc="0" normalizeH="0" baseline="0" noProof="0" dirty="0">
                <a:ln>
                  <a:noFill/>
                </a:ln>
                <a:solidFill>
                  <a:srgbClr val="000000"/>
                </a:solidFill>
                <a:effectLst/>
                <a:uLnTx/>
                <a:uFillTx/>
                <a:latin typeface="Arial" pitchFamily="34" charset="0"/>
                <a:cs typeface="Arial" pitchFamily="34" charset="0"/>
              </a:rPr>
              <a:t>Combining these options identifies four groups: </a:t>
            </a:r>
          </a:p>
          <a:p>
            <a:pPr marL="460800" marR="0" lvl="1" indent="-230400" algn="l" defTabSz="914400" rtl="0" eaLnBrk="0" fontAlgn="base" latinLnBrk="0" hangingPunct="0">
              <a:lnSpc>
                <a:spcPct val="90000"/>
              </a:lnSpc>
              <a:spcBef>
                <a:spcPts val="600"/>
              </a:spcBef>
              <a:spcAft>
                <a:spcPct val="0"/>
              </a:spcAft>
              <a:buClr>
                <a:srgbClr val="4E1C65"/>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Warm and wet </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(well perfused and congested) </a:t>
            </a:r>
          </a:p>
          <a:p>
            <a:pPr marL="691200" marR="0" lvl="2" indent="-230400" algn="l" defTabSz="914400" rtl="0" eaLnBrk="0" fontAlgn="base" latinLnBrk="0" hangingPunct="0">
              <a:lnSpc>
                <a:spcPct val="90000"/>
              </a:lnSpc>
              <a:spcBef>
                <a:spcPts val="300"/>
              </a:spcBef>
              <a:spcAft>
                <a:spcPct val="0"/>
              </a:spcAft>
              <a:buClr>
                <a:srgbClr val="4E1C65"/>
              </a:buClr>
              <a:buSzTx/>
              <a:buFont typeface="Arial" charset="0"/>
              <a:buChar char="•"/>
              <a:tabLst/>
              <a:defRPr/>
            </a:pPr>
            <a:r>
              <a:rPr kumimoji="0" lang="en-US" sz="1400" b="0" i="0" u="none" strike="noStrike" kern="0" cap="none" spc="0" normalizeH="0" baseline="0" noProof="0" dirty="0">
                <a:ln>
                  <a:noFill/>
                </a:ln>
                <a:solidFill>
                  <a:srgbClr val="000000"/>
                </a:solidFill>
                <a:effectLst/>
                <a:uLnTx/>
                <a:uFillTx/>
                <a:latin typeface="Arial" pitchFamily="34" charset="0"/>
                <a:cs typeface="Arial" pitchFamily="34" charset="0"/>
              </a:rPr>
              <a:t>Most common</a:t>
            </a:r>
          </a:p>
          <a:p>
            <a:pPr marL="460800" marR="0" lvl="1" indent="-230400" algn="l" defTabSz="914400" rtl="0" eaLnBrk="0" fontAlgn="base" latinLnBrk="0" hangingPunct="0">
              <a:lnSpc>
                <a:spcPct val="90000"/>
              </a:lnSpc>
              <a:spcBef>
                <a:spcPts val="600"/>
              </a:spcBef>
              <a:spcAft>
                <a:spcPct val="0"/>
              </a:spcAft>
              <a:buClr>
                <a:srgbClr val="4E1C65"/>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Cold and wet </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a:t>
            </a:r>
            <a:r>
              <a:rPr kumimoji="0" lang="en-US" sz="1600" b="0" i="0" u="none" strike="noStrike" kern="0" cap="none" spc="0" normalizeH="0" baseline="0" noProof="0" dirty="0" err="1">
                <a:ln>
                  <a:noFill/>
                </a:ln>
                <a:solidFill>
                  <a:srgbClr val="000000"/>
                </a:solidFill>
                <a:effectLst/>
                <a:uLnTx/>
                <a:uFillTx/>
                <a:latin typeface="Arial" pitchFamily="34" charset="0"/>
                <a:cs typeface="Arial" pitchFamily="34" charset="0"/>
              </a:rPr>
              <a:t>hypoperfused</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 and congested)</a:t>
            </a:r>
          </a:p>
          <a:p>
            <a:pPr marL="691200" marR="0" lvl="2" indent="-230400" algn="l" defTabSz="914400" rtl="0" eaLnBrk="0" fontAlgn="base" latinLnBrk="0" hangingPunct="0">
              <a:lnSpc>
                <a:spcPct val="90000"/>
              </a:lnSpc>
              <a:spcBef>
                <a:spcPts val="300"/>
              </a:spcBef>
              <a:spcAft>
                <a:spcPct val="0"/>
              </a:spcAft>
              <a:buClr>
                <a:srgbClr val="4E1C65"/>
              </a:buClr>
              <a:buSzTx/>
              <a:buFont typeface="Arial" charset="0"/>
              <a:buChar char="•"/>
              <a:tabLst/>
              <a:defRPr/>
            </a:pPr>
            <a:r>
              <a:rPr kumimoji="0" lang="en-US" sz="1400" b="0" i="0" u="none" strike="noStrike" kern="0" cap="none" spc="0" normalizeH="0" baseline="0" noProof="0" dirty="0">
                <a:ln>
                  <a:noFill/>
                </a:ln>
                <a:solidFill>
                  <a:srgbClr val="000000"/>
                </a:solidFill>
                <a:effectLst/>
                <a:uLnTx/>
                <a:uFillTx/>
                <a:latin typeface="Arial" pitchFamily="34" charset="0"/>
                <a:cs typeface="Arial" pitchFamily="34" charset="0"/>
              </a:rPr>
              <a:t>Worst prognosis</a:t>
            </a:r>
          </a:p>
          <a:p>
            <a:pPr marL="460800" marR="0" lvl="1" indent="-230400" algn="l" defTabSz="914400" rtl="0" eaLnBrk="0" fontAlgn="base" latinLnBrk="0" hangingPunct="0">
              <a:lnSpc>
                <a:spcPct val="90000"/>
              </a:lnSpc>
              <a:spcBef>
                <a:spcPts val="600"/>
              </a:spcBef>
              <a:spcAft>
                <a:spcPct val="0"/>
              </a:spcAft>
              <a:buClr>
                <a:srgbClr val="4E1C65"/>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Cold and dry </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a:t>
            </a:r>
            <a:r>
              <a:rPr kumimoji="0" lang="en-US" sz="1600" b="0" i="0" u="none" strike="noStrike" kern="0" cap="none" spc="0" normalizeH="0" baseline="0" noProof="0" dirty="0" err="1">
                <a:ln>
                  <a:noFill/>
                </a:ln>
                <a:solidFill>
                  <a:srgbClr val="000000"/>
                </a:solidFill>
                <a:effectLst/>
                <a:uLnTx/>
                <a:uFillTx/>
                <a:latin typeface="Arial" pitchFamily="34" charset="0"/>
                <a:cs typeface="Arial" pitchFamily="34" charset="0"/>
              </a:rPr>
              <a:t>hypoperfused</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 without congestion)</a:t>
            </a:r>
          </a:p>
          <a:p>
            <a:pPr marL="691200" marR="0" lvl="2" indent="-230400" algn="l" defTabSz="914400" rtl="0" eaLnBrk="0" fontAlgn="base" latinLnBrk="0" hangingPunct="0">
              <a:lnSpc>
                <a:spcPct val="90000"/>
              </a:lnSpc>
              <a:spcBef>
                <a:spcPts val="300"/>
              </a:spcBef>
              <a:spcAft>
                <a:spcPct val="0"/>
              </a:spcAft>
              <a:buClr>
                <a:srgbClr val="4E1C65"/>
              </a:buClr>
              <a:buSzTx/>
              <a:buFont typeface="Arial" charset="0"/>
              <a:buChar char="•"/>
              <a:tabLst/>
              <a:defRPr/>
            </a:pPr>
            <a:r>
              <a:rPr kumimoji="0" lang="en-US" sz="1400" b="0" i="0" u="none" strike="noStrike" kern="0" cap="none" spc="0" normalizeH="0" baseline="0" noProof="0" dirty="0">
                <a:ln>
                  <a:noFill/>
                </a:ln>
                <a:solidFill>
                  <a:srgbClr val="000000"/>
                </a:solidFill>
                <a:effectLst/>
                <a:uLnTx/>
                <a:uFillTx/>
                <a:latin typeface="Arial" pitchFamily="34" charset="0"/>
                <a:cs typeface="Arial" pitchFamily="34" charset="0"/>
              </a:rPr>
              <a:t>Least common</a:t>
            </a:r>
          </a:p>
          <a:p>
            <a:pPr marL="460800" marR="0" lvl="1" indent="-230400" algn="l" defTabSz="914400" rtl="0" eaLnBrk="0" fontAlgn="base" latinLnBrk="0" hangingPunct="0">
              <a:lnSpc>
                <a:spcPct val="90000"/>
              </a:lnSpc>
              <a:spcBef>
                <a:spcPts val="600"/>
              </a:spcBef>
              <a:spcAft>
                <a:spcPct val="0"/>
              </a:spcAft>
              <a:buClr>
                <a:srgbClr val="4E1C65"/>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Arial" pitchFamily="34" charset="0"/>
                <a:cs typeface="Arial" pitchFamily="34" charset="0"/>
              </a:rPr>
              <a:t>Warm and dry </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(compensated, well perfused without congestion)</a:t>
            </a:r>
          </a:p>
          <a:p>
            <a:pPr marL="691200" marR="0" lvl="2" indent="-230400" algn="l" defTabSz="914400" rtl="0" eaLnBrk="0" fontAlgn="base" latinLnBrk="0" hangingPunct="0">
              <a:lnSpc>
                <a:spcPct val="90000"/>
              </a:lnSpc>
              <a:spcBef>
                <a:spcPts val="300"/>
              </a:spcBef>
              <a:spcAft>
                <a:spcPct val="0"/>
              </a:spcAft>
              <a:buClr>
                <a:srgbClr val="4E1C65"/>
              </a:buClr>
              <a:buSzTx/>
              <a:buFont typeface="Arial" charset="0"/>
              <a:buChar char="•"/>
              <a:tabLst/>
              <a:defRPr/>
            </a:pPr>
            <a:r>
              <a:rPr kumimoji="0" lang="en-US" sz="1400" b="0" i="0" u="none" strike="noStrike" kern="0" cap="none" spc="0" normalizeH="0" baseline="0" noProof="0" dirty="0">
                <a:ln>
                  <a:noFill/>
                </a:ln>
                <a:solidFill>
                  <a:srgbClr val="000000"/>
                </a:solidFill>
                <a:effectLst/>
                <a:uLnTx/>
                <a:uFillTx/>
                <a:latin typeface="Arial" pitchFamily="34" charset="0"/>
                <a:cs typeface="Arial" pitchFamily="34" charset="0"/>
              </a:rPr>
              <a:t>Good prognosis</a:t>
            </a:r>
          </a:p>
        </p:txBody>
      </p:sp>
      <p:sp>
        <p:nvSpPr>
          <p:cNvPr id="22" name="TextBox 21">
            <a:extLst>
              <a:ext uri="{FF2B5EF4-FFF2-40B4-BE49-F238E27FC236}">
                <a16:creationId xmlns:a16="http://schemas.microsoft.com/office/drawing/2014/main" id="{865BF099-78ED-4D9A-8B39-EE8143525330}"/>
              </a:ext>
            </a:extLst>
          </p:cNvPr>
          <p:cNvSpPr txBox="1"/>
          <p:nvPr/>
        </p:nvSpPr>
        <p:spPr>
          <a:xfrm>
            <a:off x="-1" y="618017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350575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5EAD7-B344-42CB-B745-E17277E8D078}"/>
              </a:ext>
            </a:extLst>
          </p:cNvPr>
          <p:cNvSpPr>
            <a:spLocks noGrp="1"/>
          </p:cNvSpPr>
          <p:nvPr>
            <p:ph type="title"/>
          </p:nvPr>
        </p:nvSpPr>
        <p:spPr>
          <a:xfrm>
            <a:off x="412800" y="274639"/>
            <a:ext cx="11268000" cy="871200"/>
          </a:xfrm>
        </p:spPr>
        <p:txBody>
          <a:bodyPr/>
          <a:lstStyle/>
          <a:p>
            <a:r>
              <a:rPr lang="en-US" dirty="0"/>
              <a:t>Summary</a:t>
            </a:r>
          </a:p>
        </p:txBody>
      </p:sp>
      <p:sp>
        <p:nvSpPr>
          <p:cNvPr id="3" name="Text Placeholder 2">
            <a:extLst>
              <a:ext uri="{FF2B5EF4-FFF2-40B4-BE49-F238E27FC236}">
                <a16:creationId xmlns:a16="http://schemas.microsoft.com/office/drawing/2014/main" id="{08E5B4FF-85A5-45EC-A0A9-8605321DEB50}"/>
              </a:ext>
            </a:extLst>
          </p:cNvPr>
          <p:cNvSpPr>
            <a:spLocks noGrp="1"/>
          </p:cNvSpPr>
          <p:nvPr>
            <p:ph type="body" sz="quarter" idx="10"/>
          </p:nvPr>
        </p:nvSpPr>
        <p:spPr>
          <a:xfrm>
            <a:off x="-1" y="5958240"/>
            <a:ext cx="10260000" cy="899021"/>
          </a:xfrm>
        </p:spPr>
        <p:txBody>
          <a:bodyPr/>
          <a:lstStyle/>
          <a:p>
            <a:pPr lvl="0"/>
            <a:r>
              <a:rPr lang="en-US" dirty="0"/>
              <a:t>HF, heart failure</a:t>
            </a:r>
          </a:p>
          <a:p>
            <a:pPr lvl="0"/>
            <a:r>
              <a:rPr lang="en-US" dirty="0"/>
              <a:t>1. </a:t>
            </a:r>
            <a:r>
              <a:rPr lang="en-US" dirty="0" err="1"/>
              <a:t>Ponikowski</a:t>
            </a:r>
            <a:r>
              <a:rPr lang="en-US" dirty="0"/>
              <a:t> P, et al. </a:t>
            </a:r>
            <a:r>
              <a:rPr lang="en-US" i="1" dirty="0" err="1"/>
              <a:t>Eur</a:t>
            </a:r>
            <a:r>
              <a:rPr lang="en-US" i="1" dirty="0"/>
              <a:t> Heart J </a:t>
            </a:r>
            <a:r>
              <a:rPr lang="en-US" dirty="0"/>
              <a:t>2016;37:2129–2200; 2. </a:t>
            </a:r>
            <a:r>
              <a:rPr lang="en-US" dirty="0" err="1"/>
              <a:t>Yancy</a:t>
            </a:r>
            <a:r>
              <a:rPr lang="en-US" dirty="0"/>
              <a:t> CW, et al. </a:t>
            </a:r>
            <a:r>
              <a:rPr lang="en-US" i="1" dirty="0"/>
              <a:t>Circulation </a:t>
            </a:r>
            <a:r>
              <a:rPr lang="en-US" dirty="0"/>
              <a:t>2013;128:e240–e327; 3. </a:t>
            </a:r>
            <a:r>
              <a:rPr lang="en-US" dirty="0" err="1"/>
              <a:t>Gheorghiade</a:t>
            </a:r>
            <a:r>
              <a:rPr lang="en-US" dirty="0"/>
              <a:t> M, et al. </a:t>
            </a:r>
            <a:r>
              <a:rPr lang="en-US" i="1" dirty="0"/>
              <a:t>Am J </a:t>
            </a:r>
            <a:r>
              <a:rPr lang="en-US" i="1" dirty="0" err="1"/>
              <a:t>Cardiol</a:t>
            </a:r>
            <a:r>
              <a:rPr lang="en-US" dirty="0"/>
              <a:t> </a:t>
            </a:r>
            <a:r>
              <a:rPr lang="en-US"/>
              <a:t>2005;96:11G–17G; </a:t>
            </a:r>
            <a:r>
              <a:rPr lang="en-US" dirty="0"/>
              <a:t>4. </a:t>
            </a:r>
            <a:r>
              <a:rPr lang="en-US" dirty="0" err="1"/>
              <a:t>Nohira</a:t>
            </a:r>
            <a:r>
              <a:rPr lang="en-US" dirty="0"/>
              <a:t> A, et al. </a:t>
            </a:r>
            <a:r>
              <a:rPr lang="en-US" i="1" dirty="0"/>
              <a:t>J Am </a:t>
            </a:r>
            <a:r>
              <a:rPr lang="en-US" i="1" dirty="0" err="1"/>
              <a:t>Coll</a:t>
            </a:r>
            <a:r>
              <a:rPr lang="en-US" i="1" dirty="0"/>
              <a:t> </a:t>
            </a:r>
            <a:r>
              <a:rPr lang="en-US" i="1" dirty="0" err="1"/>
              <a:t>Cardiol</a:t>
            </a:r>
            <a:r>
              <a:rPr lang="en-US" i="1" dirty="0"/>
              <a:t> </a:t>
            </a:r>
            <a:r>
              <a:rPr lang="en-US" dirty="0"/>
              <a:t>2003;41:1797–1804</a:t>
            </a:r>
          </a:p>
        </p:txBody>
      </p:sp>
      <p:grpSp>
        <p:nvGrpSpPr>
          <p:cNvPr id="11" name="Group 10"/>
          <p:cNvGrpSpPr/>
          <p:nvPr/>
        </p:nvGrpSpPr>
        <p:grpSpPr>
          <a:xfrm>
            <a:off x="336000" y="1000932"/>
            <a:ext cx="11520000" cy="4957308"/>
            <a:chOff x="336000" y="874800"/>
            <a:chExt cx="11520000" cy="4957308"/>
          </a:xfrm>
        </p:grpSpPr>
        <p:grpSp>
          <p:nvGrpSpPr>
            <p:cNvPr id="5" name="Group 4"/>
            <p:cNvGrpSpPr/>
            <p:nvPr/>
          </p:nvGrpSpPr>
          <p:grpSpPr>
            <a:xfrm>
              <a:off x="336000" y="874800"/>
              <a:ext cx="11520000" cy="818182"/>
              <a:chOff x="412800" y="913909"/>
              <a:chExt cx="11520000" cy="818182"/>
            </a:xfrm>
          </p:grpSpPr>
          <p:sp>
            <p:nvSpPr>
              <p:cNvPr id="132" name="TextBox 131">
                <a:extLst>
                  <a:ext uri="{FF2B5EF4-FFF2-40B4-BE49-F238E27FC236}">
                    <a16:creationId xmlns:a16="http://schemas.microsoft.com/office/drawing/2014/main" id="{56279DCB-DC12-4563-A2EE-21AE515BA59D}"/>
                  </a:ext>
                </a:extLst>
              </p:cNvPr>
              <p:cNvSpPr txBox="1"/>
              <p:nvPr/>
            </p:nvSpPr>
            <p:spPr>
              <a:xfrm>
                <a:off x="412800" y="913909"/>
                <a:ext cx="11520000" cy="818182"/>
              </a:xfrm>
              <a:prstGeom prst="roundRect">
                <a:avLst/>
              </a:prstGeom>
              <a:gradFill>
                <a:gsLst>
                  <a:gs pos="0">
                    <a:schemeClr val="accent3">
                      <a:lumMod val="60000"/>
                      <a:lumOff val="40000"/>
                    </a:schemeClr>
                  </a:gs>
                  <a:gs pos="100000">
                    <a:schemeClr val="accent3">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36000" bIns="36000" anchor="ctr">
                <a:noAutofit/>
              </a:bodyPr>
              <a:lstStyle/>
              <a:p>
                <a:pPr>
                  <a:lnSpc>
                    <a:spcPct val="90000"/>
                  </a:lnSpc>
                </a:pPr>
                <a:r>
                  <a:rPr lang="en-US" sz="1600" dirty="0">
                    <a:latin typeface="Arial" panose="020B0604020202020204" pitchFamily="34" charset="0"/>
                    <a:cs typeface="Arial" panose="020B0604020202020204" pitchFamily="34" charset="0"/>
                  </a:rPr>
                  <a:t>HF is currently subdivided by LVEF into 3 types – HFrEF, HFmrEF, and HFpEF</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a:t>
                </a:r>
              </a:p>
            </p:txBody>
          </p:sp>
          <p:sp>
            <p:nvSpPr>
              <p:cNvPr id="126" name="TextBox 125">
                <a:extLst>
                  <a:ext uri="{FF2B5EF4-FFF2-40B4-BE49-F238E27FC236}">
                    <a16:creationId xmlns:a16="http://schemas.microsoft.com/office/drawing/2014/main" id="{D7E76219-DB05-4D18-B270-6D1DD104B2CE}"/>
                  </a:ext>
                </a:extLst>
              </p:cNvPr>
              <p:cNvSpPr txBox="1"/>
              <p:nvPr/>
            </p:nvSpPr>
            <p:spPr>
              <a:xfrm>
                <a:off x="536202" y="1046001"/>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1</a:t>
                </a:r>
              </a:p>
            </p:txBody>
          </p:sp>
        </p:grpSp>
        <p:grpSp>
          <p:nvGrpSpPr>
            <p:cNvPr id="6" name="Group 5"/>
            <p:cNvGrpSpPr/>
            <p:nvPr/>
          </p:nvGrpSpPr>
          <p:grpSpPr>
            <a:xfrm>
              <a:off x="336000" y="1909827"/>
              <a:ext cx="11520000" cy="818182"/>
              <a:chOff x="412800" y="1949386"/>
              <a:chExt cx="11520000" cy="818182"/>
            </a:xfrm>
          </p:grpSpPr>
          <p:sp>
            <p:nvSpPr>
              <p:cNvPr id="134" name="TextBox 133">
                <a:extLst>
                  <a:ext uri="{FF2B5EF4-FFF2-40B4-BE49-F238E27FC236}">
                    <a16:creationId xmlns:a16="http://schemas.microsoft.com/office/drawing/2014/main" id="{BD61FDDD-A507-467F-8788-F32685130F70}"/>
                  </a:ext>
                </a:extLst>
              </p:cNvPr>
              <p:cNvSpPr txBox="1"/>
              <p:nvPr/>
            </p:nvSpPr>
            <p:spPr>
              <a:xfrm>
                <a:off x="412800" y="1949386"/>
                <a:ext cx="11520000" cy="818182"/>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100000">
                      <a:schemeClr val="accent1"/>
                    </a:gs>
                    <a:gs pos="0">
                      <a:schemeClr val="accent1">
                        <a:lumMod val="40000"/>
                        <a:lumOff val="60000"/>
                      </a:schemeClr>
                    </a:gs>
                  </a:gsLst>
                  <a:lin ang="0" scaled="0"/>
                </a:gradFill>
              </a:ln>
            </p:spPr>
            <p:txBody>
              <a:bodyPr wrap="square" lIns="792000" tIns="36000" rIns="36000" bIns="36000" anchor="ctr">
                <a:noAutofit/>
              </a:bodyPr>
              <a:lstStyle/>
              <a:p>
                <a:pPr>
                  <a:lnSpc>
                    <a:spcPct val="90000"/>
                  </a:lnSpc>
                </a:pPr>
                <a:r>
                  <a:rPr lang="en-US" sz="1600" dirty="0">
                    <a:latin typeface="Arial" panose="020B0604020202020204" pitchFamily="34" charset="0"/>
                    <a:cs typeface="Arial" panose="020B0604020202020204" pitchFamily="34" charset="0"/>
                  </a:rPr>
                  <a:t>HF is commonly classified using ACCF/AHA stages and NYHA functional classification</a:t>
                </a:r>
                <a:r>
                  <a:rPr lang="en-US" sz="1600" baseline="30000" dirty="0">
                    <a:latin typeface="Arial" panose="020B0604020202020204" pitchFamily="34" charset="0"/>
                    <a:cs typeface="Arial" panose="020B0604020202020204" pitchFamily="34" charset="0"/>
                  </a:rPr>
                  <a:t>2</a:t>
                </a:r>
              </a:p>
              <a:p>
                <a:pPr marL="144000" indent="-144000">
                  <a:lnSpc>
                    <a:spcPct val="90000"/>
                  </a:lnSpc>
                  <a:spcBef>
                    <a:spcPts val="300"/>
                  </a:spcBef>
                  <a:buClr>
                    <a:schemeClr val="accent1"/>
                  </a:buClr>
                  <a:buFont typeface="Arial" panose="020B0604020202020204" pitchFamily="34" charset="0"/>
                  <a:buChar char="•"/>
                </a:pPr>
                <a:r>
                  <a:rPr lang="en-US" sz="1400" dirty="0">
                    <a:latin typeface="Arial" panose="020B0604020202020204" pitchFamily="34" charset="0"/>
                    <a:cs typeface="Arial" panose="020B0604020202020204" pitchFamily="34" charset="0"/>
                  </a:rPr>
                  <a:t>ACCF/AHA stages progressively worsen such that patients cannot revert to an earlier stage</a:t>
                </a:r>
              </a:p>
              <a:p>
                <a:pPr marL="144000" indent="-144000">
                  <a:lnSpc>
                    <a:spcPct val="90000"/>
                  </a:lnSpc>
                  <a:spcBef>
                    <a:spcPts val="300"/>
                  </a:spcBef>
                  <a:buClr>
                    <a:schemeClr val="accent1"/>
                  </a:buClr>
                  <a:buFont typeface="Arial" panose="020B0604020202020204" pitchFamily="34" charset="0"/>
                  <a:buChar char="•"/>
                </a:pPr>
                <a:r>
                  <a:rPr lang="en-US" sz="1400" dirty="0">
                    <a:latin typeface="Arial" panose="020B0604020202020204" pitchFamily="34" charset="0"/>
                    <a:cs typeface="Arial" panose="020B0604020202020204" pitchFamily="34" charset="0"/>
                  </a:rPr>
                  <a:t>In contrast, NYHA functional classification can move in either direction</a:t>
                </a:r>
              </a:p>
            </p:txBody>
          </p:sp>
          <p:sp>
            <p:nvSpPr>
              <p:cNvPr id="127" name="TextBox 126">
                <a:extLst>
                  <a:ext uri="{FF2B5EF4-FFF2-40B4-BE49-F238E27FC236}">
                    <a16:creationId xmlns:a16="http://schemas.microsoft.com/office/drawing/2014/main" id="{1682CB28-7B11-4007-8A91-627E0FCEB94C}"/>
                  </a:ext>
                </a:extLst>
              </p:cNvPr>
              <p:cNvSpPr txBox="1"/>
              <p:nvPr/>
            </p:nvSpPr>
            <p:spPr>
              <a:xfrm>
                <a:off x="536202" y="2060778"/>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2</a:t>
                </a:r>
              </a:p>
            </p:txBody>
          </p:sp>
        </p:grpSp>
        <p:grpSp>
          <p:nvGrpSpPr>
            <p:cNvPr id="7" name="Group 6"/>
            <p:cNvGrpSpPr/>
            <p:nvPr/>
          </p:nvGrpSpPr>
          <p:grpSpPr>
            <a:xfrm>
              <a:off x="336000" y="3062102"/>
              <a:ext cx="11520000" cy="582703"/>
              <a:chOff x="412800" y="3061202"/>
              <a:chExt cx="11520000" cy="582703"/>
            </a:xfrm>
          </p:grpSpPr>
          <p:sp>
            <p:nvSpPr>
              <p:cNvPr id="4" name="Rounded Rectangle 3"/>
              <p:cNvSpPr/>
              <p:nvPr/>
            </p:nvSpPr>
            <p:spPr>
              <a:xfrm>
                <a:off x="412800" y="3061202"/>
                <a:ext cx="11520000" cy="582703"/>
              </a:xfrm>
              <a:prstGeom prst="roundRect">
                <a:avLst/>
              </a:prstGeom>
              <a:gradFill>
                <a:gsLst>
                  <a:gs pos="0">
                    <a:schemeClr val="accent3">
                      <a:lumMod val="60000"/>
                      <a:lumOff val="40000"/>
                    </a:schemeClr>
                  </a:gs>
                  <a:gs pos="100000">
                    <a:schemeClr val="accent3">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108000" bIns="36000" anchor="ctr">
                <a:spAutoFit/>
              </a:bodyPr>
              <a:lstStyle/>
              <a:p>
                <a:pPr>
                  <a:lnSpc>
                    <a:spcPct val="90000"/>
                  </a:lnSpc>
                </a:pPr>
                <a:r>
                  <a:rPr lang="en-US" sz="1600" dirty="0">
                    <a:solidFill>
                      <a:srgbClr val="000000"/>
                    </a:solidFill>
                    <a:latin typeface="Arial" panose="020B0604020202020204" pitchFamily="34" charset="0"/>
                    <a:cs typeface="Arial" panose="020B0604020202020204" pitchFamily="34" charset="0"/>
                  </a:rPr>
                  <a:t>Acute HF refers to the rapid onset and progression of HF symptoms or signs, usually requiring urgent hospitalization</a:t>
                </a:r>
                <a:r>
                  <a:rPr lang="en-US" sz="1600" baseline="30000" dirty="0">
                    <a:solidFill>
                      <a:srgbClr val="000000"/>
                    </a:solidFill>
                    <a:latin typeface="Arial" panose="020B0604020202020204" pitchFamily="34" charset="0"/>
                    <a:cs typeface="Arial" panose="020B0604020202020204" pitchFamily="34" charset="0"/>
                  </a:rPr>
                  <a:t>3</a:t>
                </a:r>
                <a:endParaRPr lang="en-US" sz="1600" dirty="0">
                  <a:solidFill>
                    <a:srgbClr val="000000"/>
                  </a:solidFill>
                  <a:latin typeface="Arial" panose="020B0604020202020204" pitchFamily="34" charset="0"/>
                  <a:cs typeface="Arial" panose="020B0604020202020204" pitchFamily="34" charset="0"/>
                </a:endParaRPr>
              </a:p>
              <a:p>
                <a:pPr marL="144000" indent="-144000">
                  <a:lnSpc>
                    <a:spcPct val="90000"/>
                  </a:lnSpc>
                  <a:spcBef>
                    <a:spcPts val="300"/>
                  </a:spcBef>
                  <a:buClr>
                    <a:schemeClr val="accent1"/>
                  </a:buClr>
                  <a:buFont typeface="Arial" panose="020B0604020202020204" pitchFamily="34" charset="0"/>
                  <a:buChar char="•"/>
                </a:pPr>
                <a:r>
                  <a:rPr lang="en-US" sz="1400" dirty="0">
                    <a:solidFill>
                      <a:srgbClr val="000000"/>
                    </a:solidFill>
                    <a:latin typeface="Arial" panose="020B0604020202020204" pitchFamily="34" charset="0"/>
                    <a:cs typeface="Arial" panose="020B0604020202020204" pitchFamily="34" charset="0"/>
                  </a:rPr>
                  <a:t>May present as a new-onset (de novo) or, more frequently, because of acute decompensation of chronic HF</a:t>
                </a:r>
                <a:r>
                  <a:rPr lang="en-US" sz="1400" baseline="30000" dirty="0">
                    <a:solidFill>
                      <a:srgbClr val="000000"/>
                    </a:solidFill>
                    <a:latin typeface="Arial" panose="020B0604020202020204" pitchFamily="34" charset="0"/>
                    <a:cs typeface="Arial" panose="020B0604020202020204" pitchFamily="34" charset="0"/>
                  </a:rPr>
                  <a:t>1</a:t>
                </a:r>
                <a:endParaRPr lang="en-US" sz="1400" dirty="0">
                  <a:solidFill>
                    <a:srgbClr val="000000"/>
                  </a:solidFill>
                  <a:latin typeface="Arial" panose="020B0604020202020204" pitchFamily="34" charset="0"/>
                  <a:cs typeface="Arial" panose="020B0604020202020204" pitchFamily="34" charset="0"/>
                </a:endParaRPr>
              </a:p>
            </p:txBody>
          </p:sp>
          <p:sp>
            <p:nvSpPr>
              <p:cNvPr id="128" name="TextBox 127">
                <a:extLst>
                  <a:ext uri="{FF2B5EF4-FFF2-40B4-BE49-F238E27FC236}">
                    <a16:creationId xmlns:a16="http://schemas.microsoft.com/office/drawing/2014/main" id="{D997043C-BA80-44FA-87CF-7E671BDDE9FD}"/>
                  </a:ext>
                </a:extLst>
              </p:cNvPr>
              <p:cNvSpPr txBox="1"/>
              <p:nvPr/>
            </p:nvSpPr>
            <p:spPr>
              <a:xfrm>
                <a:off x="536202" y="3075555"/>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3</a:t>
                </a:r>
              </a:p>
            </p:txBody>
          </p:sp>
        </p:grpSp>
        <p:grpSp>
          <p:nvGrpSpPr>
            <p:cNvPr id="8" name="Group 7"/>
            <p:cNvGrpSpPr/>
            <p:nvPr/>
          </p:nvGrpSpPr>
          <p:grpSpPr>
            <a:xfrm>
              <a:off x="336000" y="3978899"/>
              <a:ext cx="11520000" cy="818182"/>
              <a:chOff x="412800" y="3937540"/>
              <a:chExt cx="11520000" cy="818182"/>
            </a:xfrm>
          </p:grpSpPr>
          <p:sp>
            <p:nvSpPr>
              <p:cNvPr id="138" name="TextBox 137">
                <a:extLst>
                  <a:ext uri="{FF2B5EF4-FFF2-40B4-BE49-F238E27FC236}">
                    <a16:creationId xmlns:a16="http://schemas.microsoft.com/office/drawing/2014/main" id="{D2BB29F1-A991-4AC1-BE87-B24773F517B1}"/>
                  </a:ext>
                </a:extLst>
              </p:cNvPr>
              <p:cNvSpPr txBox="1"/>
              <p:nvPr/>
            </p:nvSpPr>
            <p:spPr>
              <a:xfrm>
                <a:off x="412800" y="3937540"/>
                <a:ext cx="11520000" cy="818182"/>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100000">
                      <a:schemeClr val="accent1"/>
                    </a:gs>
                    <a:gs pos="0">
                      <a:schemeClr val="accent1">
                        <a:lumMod val="40000"/>
                        <a:lumOff val="60000"/>
                      </a:schemeClr>
                    </a:gs>
                  </a:gsLst>
                  <a:lin ang="0" scaled="0"/>
                </a:gradFill>
              </a:ln>
            </p:spPr>
            <p:txBody>
              <a:bodyPr wrap="square" lIns="792000" tIns="36000" rIns="36000" bIns="36000" anchor="ctr">
                <a:noAutofit/>
              </a:bodyPr>
              <a:lstStyle/>
              <a:p>
                <a:pPr>
                  <a:lnSpc>
                    <a:spcPct val="90000"/>
                  </a:lnSpc>
                  <a:spcBef>
                    <a:spcPts val="300"/>
                  </a:spcBef>
                  <a:buClr>
                    <a:schemeClr val="accent1"/>
                  </a:buClr>
                </a:pPr>
                <a:r>
                  <a:rPr lang="en-US" sz="1600" dirty="0">
                    <a:latin typeface="Arial" panose="020B0604020202020204" pitchFamily="34" charset="0"/>
                    <a:cs typeface="Arial" panose="020B0604020202020204" pitchFamily="34" charset="0"/>
                  </a:rPr>
                  <a:t>Decompensation of HF is the worsening of symptoms, which can happen suddenly or slowly, often leading to hospital admission – an event of considerable prognostic importance</a:t>
                </a:r>
                <a:r>
                  <a:rPr lang="en-US" sz="1600" baseline="30000" dirty="0">
                    <a:latin typeface="Arial" panose="020B0604020202020204" pitchFamily="34" charset="0"/>
                    <a:cs typeface="Arial" panose="020B0604020202020204" pitchFamily="34" charset="0"/>
                  </a:rPr>
                  <a:t>1</a:t>
                </a:r>
                <a:endParaRPr lang="en-US" sz="1600" dirty="0">
                  <a:latin typeface="Arial" panose="020B0604020202020204" pitchFamily="34" charset="0"/>
                  <a:cs typeface="Arial" panose="020B0604020202020204" pitchFamily="34" charset="0"/>
                </a:endParaRPr>
              </a:p>
              <a:p>
                <a:pPr marL="144000" indent="-144000">
                  <a:lnSpc>
                    <a:spcPct val="90000"/>
                  </a:lnSpc>
                  <a:spcBef>
                    <a:spcPts val="300"/>
                  </a:spcBef>
                  <a:buClr>
                    <a:schemeClr val="accent1"/>
                  </a:buClr>
                  <a:buFont typeface="Arial" panose="020B0604020202020204" pitchFamily="34" charset="0"/>
                  <a:buChar char="•"/>
                </a:pPr>
                <a:r>
                  <a:rPr lang="en-US" sz="1400" dirty="0">
                    <a:latin typeface="Arial" panose="020B0604020202020204" pitchFamily="34" charset="0"/>
                    <a:cs typeface="Arial" panose="020B0604020202020204" pitchFamily="34" charset="0"/>
                  </a:rPr>
                  <a:t>Long-term prognosis worsens gradually with every episode of decompensation</a:t>
                </a:r>
              </a:p>
            </p:txBody>
          </p:sp>
          <p:sp>
            <p:nvSpPr>
              <p:cNvPr id="129" name="TextBox 128">
                <a:extLst>
                  <a:ext uri="{FF2B5EF4-FFF2-40B4-BE49-F238E27FC236}">
                    <a16:creationId xmlns:a16="http://schemas.microsoft.com/office/drawing/2014/main" id="{6BF78CF5-FE56-43B2-AE68-C9A5070E9E71}"/>
                  </a:ext>
                </a:extLst>
              </p:cNvPr>
              <p:cNvSpPr txBox="1"/>
              <p:nvPr/>
            </p:nvSpPr>
            <p:spPr>
              <a:xfrm>
                <a:off x="536202" y="4090332"/>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4</a:t>
                </a:r>
              </a:p>
            </p:txBody>
          </p:sp>
        </p:grpSp>
        <p:grpSp>
          <p:nvGrpSpPr>
            <p:cNvPr id="9" name="Group 8"/>
            <p:cNvGrpSpPr/>
            <p:nvPr/>
          </p:nvGrpSpPr>
          <p:grpSpPr>
            <a:xfrm>
              <a:off x="336000" y="5013926"/>
              <a:ext cx="11520000" cy="818182"/>
              <a:chOff x="412800" y="4973017"/>
              <a:chExt cx="11520000" cy="818182"/>
            </a:xfrm>
          </p:grpSpPr>
          <p:sp>
            <p:nvSpPr>
              <p:cNvPr id="140" name="TextBox 139">
                <a:extLst>
                  <a:ext uri="{FF2B5EF4-FFF2-40B4-BE49-F238E27FC236}">
                    <a16:creationId xmlns:a16="http://schemas.microsoft.com/office/drawing/2014/main" id="{B037593B-7B3D-4C7B-9387-32E1A7C3BF18}"/>
                  </a:ext>
                </a:extLst>
              </p:cNvPr>
              <p:cNvSpPr txBox="1"/>
              <p:nvPr/>
            </p:nvSpPr>
            <p:spPr>
              <a:xfrm>
                <a:off x="412800" y="4973017"/>
                <a:ext cx="11520000" cy="818182"/>
              </a:xfrm>
              <a:prstGeom prst="roundRect">
                <a:avLst/>
              </a:prstGeom>
              <a:gradFill>
                <a:gsLst>
                  <a:gs pos="0">
                    <a:schemeClr val="accent3">
                      <a:lumMod val="60000"/>
                      <a:lumOff val="40000"/>
                    </a:schemeClr>
                  </a:gs>
                  <a:gs pos="100000">
                    <a:schemeClr val="accent3">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36000" bIns="36000" anchor="ctr">
                <a:noAutofit/>
              </a:bodyPr>
              <a:lstStyle/>
              <a:p>
                <a:pPr>
                  <a:lnSpc>
                    <a:spcPct val="90000"/>
                  </a:lnSpc>
                  <a:spcBef>
                    <a:spcPts val="300"/>
                  </a:spcBef>
                  <a:buClr>
                    <a:schemeClr val="accent1"/>
                  </a:buClr>
                </a:pPr>
                <a:r>
                  <a:rPr lang="en-US" sz="1600" dirty="0">
                    <a:solidFill>
                      <a:srgbClr val="000000"/>
                    </a:solidFill>
                    <a:latin typeface="Arial" panose="020B0604020202020204" pitchFamily="34" charset="0"/>
                    <a:cs typeface="Arial" panose="020B0604020202020204" pitchFamily="34" charset="0"/>
                  </a:rPr>
                  <a:t>The clinical profile of acute HF is based on the presence/absence of congestion and/or </a:t>
                </a:r>
                <a:r>
                  <a:rPr lang="en-US" sz="1600" dirty="0" err="1">
                    <a:solidFill>
                      <a:srgbClr val="000000"/>
                    </a:solidFill>
                    <a:latin typeface="Arial" panose="020B0604020202020204" pitchFamily="34" charset="0"/>
                    <a:cs typeface="Arial" panose="020B0604020202020204" pitchFamily="34" charset="0"/>
                  </a:rPr>
                  <a:t>hypoperfusion</a:t>
                </a:r>
                <a:r>
                  <a:rPr lang="en-US" sz="1600" dirty="0">
                    <a:solidFill>
                      <a:srgbClr val="000000"/>
                    </a:solidFill>
                    <a:latin typeface="Arial" panose="020B0604020202020204" pitchFamily="34" charset="0"/>
                    <a:cs typeface="Arial" panose="020B0604020202020204" pitchFamily="34" charset="0"/>
                  </a:rPr>
                  <a:t>, and this helps guide therapy and predict prognosis</a:t>
                </a:r>
                <a:r>
                  <a:rPr lang="en-US" sz="1600" baseline="30000" dirty="0">
                    <a:solidFill>
                      <a:srgbClr val="000000"/>
                    </a:solidFill>
                    <a:latin typeface="Arial" panose="020B0604020202020204" pitchFamily="34" charset="0"/>
                    <a:cs typeface="Arial" panose="020B0604020202020204" pitchFamily="34" charset="0"/>
                  </a:rPr>
                  <a:t>1,4</a:t>
                </a:r>
                <a:endParaRPr lang="en-US" sz="1600" dirty="0">
                  <a:solidFill>
                    <a:srgbClr val="000000"/>
                  </a:solidFill>
                  <a:latin typeface="Arial" panose="020B0604020202020204" pitchFamily="34" charset="0"/>
                  <a:cs typeface="Arial" panose="020B0604020202020204" pitchFamily="34" charset="0"/>
                </a:endParaRPr>
              </a:p>
            </p:txBody>
          </p:sp>
          <p:sp>
            <p:nvSpPr>
              <p:cNvPr id="130" name="TextBox 129">
                <a:extLst>
                  <a:ext uri="{FF2B5EF4-FFF2-40B4-BE49-F238E27FC236}">
                    <a16:creationId xmlns:a16="http://schemas.microsoft.com/office/drawing/2014/main" id="{4A3248FC-C693-427A-A972-75954612127F}"/>
                  </a:ext>
                </a:extLst>
              </p:cNvPr>
              <p:cNvSpPr txBox="1"/>
              <p:nvPr/>
            </p:nvSpPr>
            <p:spPr>
              <a:xfrm>
                <a:off x="536202" y="5105109"/>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5</a:t>
                </a:r>
              </a:p>
            </p:txBody>
          </p:sp>
        </p:grpSp>
      </p:grpSp>
      <p:sp>
        <p:nvSpPr>
          <p:cNvPr id="20" name="TextBox 19">
            <a:extLst>
              <a:ext uri="{FF2B5EF4-FFF2-40B4-BE49-F238E27FC236}">
                <a16:creationId xmlns:a16="http://schemas.microsoft.com/office/drawing/2014/main" id="{86D46AD3-114C-46D2-BADB-36B7827219E6}"/>
              </a:ext>
            </a:extLst>
          </p:cNvPr>
          <p:cNvSpPr txBox="1"/>
          <p:nvPr/>
        </p:nvSpPr>
        <p:spPr>
          <a:xfrm>
            <a:off x="-6969" y="6130751"/>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643950525"/>
      </p:ext>
    </p:extLst>
  </p:cSld>
  <p:clrMapOvr>
    <a:masterClrMapping/>
  </p:clrMapOvr>
</p:sld>
</file>

<file path=ppt/theme/theme1.xml><?xml version="1.0" encoding="utf-8"?>
<a:theme xmlns:a="http://schemas.openxmlformats.org/drawingml/2006/main" name="IMPACT Basic Branded">
  <a:themeElements>
    <a:clrScheme name="Custom 9">
      <a:dk1>
        <a:srgbClr val="000000"/>
      </a:dk1>
      <a:lt1>
        <a:srgbClr val="FFFFFF"/>
      </a:lt1>
      <a:dk2>
        <a:srgbClr val="4E1C65"/>
      </a:dk2>
      <a:lt2>
        <a:srgbClr val="FFFFFF"/>
      </a:lt2>
      <a:accent1>
        <a:srgbClr val="4E1C65"/>
      </a:accent1>
      <a:accent2>
        <a:srgbClr val="BCD717"/>
      </a:accent2>
      <a:accent3>
        <a:srgbClr val="A1A1D3"/>
      </a:accent3>
      <a:accent4>
        <a:srgbClr val="E89DC8"/>
      </a:accent4>
      <a:accent5>
        <a:srgbClr val="B35E03"/>
      </a:accent5>
      <a:accent6>
        <a:srgbClr val="4295AF"/>
      </a:accent6>
      <a:hlink>
        <a:srgbClr val="4E1C65"/>
      </a:hlink>
      <a:folHlink>
        <a:srgbClr val="3232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1" i="0" u="none" strike="noStrike" cap="none" normalizeH="0" baseline="0" dirty="0" err="1" smtClean="0">
            <a:ln>
              <a:noFill/>
            </a:ln>
            <a:solidFill>
              <a:schemeClr val="bg1"/>
            </a:solidFill>
            <a:effectLst/>
            <a:latin typeface="Arial" charset="0"/>
          </a:defRPr>
        </a:defPPr>
      </a:lstStyle>
    </a:spDef>
    <a:lnDef>
      <a:spPr bwMode="auto">
        <a:solidFill>
          <a:schemeClr val="accent1"/>
        </a:solidFill>
        <a:ln w="28575" cap="flat" cmpd="sng" algn="ctr">
          <a:solidFill>
            <a:schemeClr val="tx1"/>
          </a:solidFill>
          <a:prstDash val="solid"/>
          <a:miter lim="800000"/>
          <a:headEnd type="none" w="med" len="med"/>
          <a:tailEnd type="none" w="med" len="med"/>
        </a:ln>
        <a:effectLst/>
      </a:spPr>
      <a:bodyPr/>
      <a:lstStyle/>
    </a:lnDef>
  </a:objectDefaults>
  <a:extraClrSchemeLst>
    <a:extraClrScheme>
      <a:clrScheme name="Blank 1">
        <a:dk1>
          <a:srgbClr val="000000"/>
        </a:dk1>
        <a:lt1>
          <a:srgbClr val="FFFFFF"/>
        </a:lt1>
        <a:dk2>
          <a:srgbClr val="830051"/>
        </a:dk2>
        <a:lt2>
          <a:srgbClr val="F0AB00"/>
        </a:lt2>
        <a:accent1>
          <a:srgbClr val="830051"/>
        </a:accent1>
        <a:accent2>
          <a:srgbClr val="4B306A"/>
        </a:accent2>
        <a:accent3>
          <a:srgbClr val="FFFFFF"/>
        </a:accent3>
        <a:accent4>
          <a:srgbClr val="000000"/>
        </a:accent4>
        <a:accent5>
          <a:srgbClr val="C1AAB3"/>
        </a:accent5>
        <a:accent6>
          <a:srgbClr val="432A5F"/>
        </a:accent6>
        <a:hlink>
          <a:srgbClr val="4B306A"/>
        </a:hlink>
        <a:folHlink>
          <a:srgbClr val="C7C2B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e89e71-04cd-405e-9ca3-99e020c1694d"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Keyword xmlns="44a56295-c29e-4898-8136-a54736c65b82" xsi:nil="true"/>
    <Descriptions xmlns="44a56295-c29e-4898-8136-a54736c65b82"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A472E4D389ED474D81B193B6CF1302FD" ma:contentTypeVersion="12" ma:contentTypeDescription="Create a new document." ma:contentTypeScope="" ma:versionID="0450b9b5b82266f1e2a1cf92c008b6a6">
  <xsd:schema xmlns:xsd="http://www.w3.org/2001/XMLSchema" xmlns:xs="http://www.w3.org/2001/XMLSchema" xmlns:p="http://schemas.microsoft.com/office/2006/metadata/properties" xmlns:ns3="44a56295-c29e-4898-8136-a54736c65b82" xmlns:ns4="88844444-8d03-424b-ad76-af37b36a34d9" xmlns:ns5="7c8c095c-57cf-4c39-9cdb-2bba5f7307eb" targetNamespace="http://schemas.microsoft.com/office/2006/metadata/properties" ma:root="true" ma:fieldsID="cb96a2bef213daa18a3c2c3325f8f171" ns3:_="" ns4:_="" ns5:_="">
    <xsd:import namespace="44a56295-c29e-4898-8136-a54736c65b82"/>
    <xsd:import namespace="88844444-8d03-424b-ad76-af37b36a34d9"/>
    <xsd:import namespace="7c8c095c-57cf-4c39-9cdb-2bba5f7307eb"/>
    <xsd:element name="properties">
      <xsd:complexType>
        <xsd:sequence>
          <xsd:element name="documentManagement">
            <xsd:complexType>
              <xsd:all>
                <xsd:element ref="ns3:Descriptions" minOccurs="0"/>
                <xsd:element ref="ns3:Keyword" minOccurs="0"/>
                <xsd:element ref="ns4:SharingHintHash" minOccurs="0"/>
                <xsd:element ref="ns5:MediaServiceMetadata" minOccurs="0"/>
                <xsd:element ref="ns5:MediaServiceFastMetadata" minOccurs="0"/>
                <xsd:element ref="ns5:MediaServiceDateTaken" minOccurs="0"/>
                <xsd:element ref="ns5:MediaServiceAutoTags" minOccurs="0"/>
                <xsd:element ref="ns5:MediaServiceOCR" minOccurs="0"/>
                <xsd:element ref="ns4:SharedWithUsers" minOccurs="0"/>
                <xsd:element ref="ns4:SharedWithDetails" minOccurs="0"/>
                <xsd:element ref="ns5:MediaServiceGenerationTime" minOccurs="0"/>
                <xsd:element ref="ns5:MediaServiceEventHashCode" minOccurs="0"/>
                <xsd:element ref="ns5:MediaServiceAutoKeyPoints" minOccurs="0"/>
                <xsd:element ref="ns5: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a56295-c29e-4898-8136-a54736c65b82" elementFormDefault="qualified">
    <xsd:import namespace="http://schemas.microsoft.com/office/2006/documentManagement/types"/>
    <xsd:import namespace="http://schemas.microsoft.com/office/infopath/2007/PartnerControls"/>
    <xsd:element name="Descriptions" ma:index="8" nillable="true" ma:displayName="Descriptions" ma:description="Describe your document to make it appear at the top of search results" ma:internalName="Descriptions">
      <xsd:simpleType>
        <xsd:restriction base="dms:Note">
          <xsd:maxLength value="255"/>
        </xsd:restriction>
      </xsd:simpleType>
    </xsd:element>
    <xsd:element name="Keyword" ma:index="9" nillable="true" ma:displayName="Keyword" ma:description="Enter list of terms separated by semi-colon(;)" ma:internalName="Keywor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844444-8d03-424b-ad76-af37b36a34d9" elementFormDefault="qualified">
    <xsd:import namespace="http://schemas.microsoft.com/office/2006/documentManagement/types"/>
    <xsd:import namespace="http://schemas.microsoft.com/office/infopath/2007/PartnerControls"/>
    <xsd:element name="SharingHintHash" ma:index="10" nillable="true" ma:displayName="Sharing Hint Hash" ma:description="" ma:hidden="true" ma:internalName="SharingHintHash" ma:readOnly="true">
      <xsd:simpleType>
        <xsd:restriction base="dms:Text"/>
      </xsd:simpleType>
    </xsd:element>
    <xsd:element name="SharedWithUsers" ma:index="1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c8c095c-57cf-4c39-9cdb-2bba5f7307e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12B559-9EE0-4FD3-B9B8-7AE892FADA80}">
  <ds:schemaRefs>
    <ds:schemaRef ds:uri="Microsoft.SharePoint.Taxonomy.ContentTypeSync"/>
  </ds:schemaRefs>
</ds:datastoreItem>
</file>

<file path=customXml/itemProps2.xml><?xml version="1.0" encoding="utf-8"?>
<ds:datastoreItem xmlns:ds="http://schemas.openxmlformats.org/officeDocument/2006/customXml" ds:itemID="{BC890706-B52A-433E-A84D-CA66E5DF5449}">
  <ds:schemaRefs>
    <ds:schemaRef ds:uri="http://schemas.microsoft.com/sharepoint/v3/contenttype/forms"/>
  </ds:schemaRefs>
</ds:datastoreItem>
</file>

<file path=customXml/itemProps3.xml><?xml version="1.0" encoding="utf-8"?>
<ds:datastoreItem xmlns:ds="http://schemas.openxmlformats.org/officeDocument/2006/customXml" ds:itemID="{1955B9AC-B8DB-473A-8668-C9EA536AAE43}">
  <ds:schemaRefs>
    <ds:schemaRef ds:uri="http://schemas.openxmlformats.org/package/2006/metadata/core-properties"/>
    <ds:schemaRef ds:uri="44a56295-c29e-4898-8136-a54736c65b82"/>
    <ds:schemaRef ds:uri="http://purl.org/dc/elements/1.1/"/>
    <ds:schemaRef ds:uri="http://purl.org/dc/terms/"/>
    <ds:schemaRef ds:uri="http://schemas.microsoft.com/office/infopath/2007/PartnerControls"/>
    <ds:schemaRef ds:uri="http://schemas.microsoft.com/office/2006/documentManagement/types"/>
    <ds:schemaRef ds:uri="http://purl.org/dc/dcmitype/"/>
    <ds:schemaRef ds:uri="7c8c095c-57cf-4c39-9cdb-2bba5f7307eb"/>
    <ds:schemaRef ds:uri="88844444-8d03-424b-ad76-af37b36a34d9"/>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E7E8C353-3BD9-41E9-B680-8FE2FEBAFC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a56295-c29e-4898-8136-a54736c65b82"/>
    <ds:schemaRef ds:uri="88844444-8d03-424b-ad76-af37b36a34d9"/>
    <ds:schemaRef ds:uri="7c8c095c-57cf-4c39-9cdb-2bba5f7307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2948</Words>
  <Application>Microsoft Office PowerPoint</Application>
  <PresentationFormat>Widescreen</PresentationFormat>
  <Paragraphs>321</Paragraphs>
  <Slides>13</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Times New Roman</vt:lpstr>
      <vt:lpstr>IMPACT Basic Branded</vt:lpstr>
      <vt:lpstr>How to diagnose heart failure</vt:lpstr>
      <vt:lpstr>PowerPoint Presentation</vt:lpstr>
      <vt:lpstr>Classification  of heart failure</vt:lpstr>
      <vt:lpstr>Heart failure is currently classified by LVEF and subdivided  in three types, though this is under review</vt:lpstr>
      <vt:lpstr>HF is commonly classified using ACCF/AHA stages and NYHA functional classification</vt:lpstr>
      <vt:lpstr>ACCF/AHA stages of HF: Recognize that both risk factors  and abnormalities of cardiac structure are associated with HF</vt:lpstr>
      <vt:lpstr>Prior to clinical symptoms of HF, patients may present with underlying asymptomatic cardiac abnormalities associated with poor outcomes1,2</vt:lpstr>
      <vt:lpstr>NYHA functional classification of HF: Gauge symptom severity  in patients with structural heart disease</vt:lpstr>
      <vt:lpstr>Patient-reported outcomes can help guide clinical decisions made by physicians</vt:lpstr>
      <vt:lpstr>Acute HF: Rapid onset or worsening of HF symptoms  or signs1</vt:lpstr>
      <vt:lpstr>Decompensation of chronic HF to acute HF usually involves one or more risk factors</vt:lpstr>
      <vt:lpstr>Clinical profile of acute HF is based on presence/absence  of congestion and/or hypoperfusion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2019-06-25T12:05:29Z</dcterms:created>
  <dcterms:modified xsi:type="dcterms:W3CDTF">2022-03-03T05:53:56Z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0x010100A472E4D389ED474D81B193B6CF1302FD</vt:lpwstr>
  </property>
</Properties>
</file>