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7" r:id="rId2"/>
    <p:sldId id="1881839719" r:id="rId3"/>
    <p:sldId id="258" r:id="rId4"/>
    <p:sldId id="260" r:id="rId5"/>
    <p:sldId id="259" r:id="rId6"/>
    <p:sldId id="261" r:id="rId7"/>
    <p:sldId id="262" r:id="rId8"/>
    <p:sldId id="268" r:id="rId9"/>
    <p:sldId id="263" r:id="rId10"/>
    <p:sldId id="264" r:id="rId11"/>
    <p:sldId id="265"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5" name="Author" initials="A" lastIdx="598" clrIdx="0"/>
  <p:cmAuthor id="16" name="Kathrin Schulze-Schweifing" initials="KS" lastIdx="3" clrIdx="1">
    <p:extLst>
      <p:ext uri="{19B8F6BF-5375-455C-9EA6-DF929625EA0E}">
        <p15:presenceInfo xmlns:p15="http://schemas.microsoft.com/office/powerpoint/2012/main" userId="S-1-12-1-2567984847-1244576653-363165314-3610347499"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62" d="100"/>
          <a:sy n="62" d="100"/>
        </p:scale>
        <p:origin x="82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FEFE6E-EAE2-425F-A33D-23A95C83C106}" type="datetimeFigureOut">
              <a:rPr lang="en-GB" smtClean="0"/>
              <a:t>03/03/2022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367FBF-F1EE-4B0C-A6DA-B925D482B60D}" type="slidenum">
              <a:rPr lang="en-GB" smtClean="0"/>
              <a:t>‹#›</a:t>
            </a:fld>
            <a:endParaRPr lang="en-GB"/>
          </a:p>
        </p:txBody>
      </p:sp>
    </p:spTree>
    <p:extLst>
      <p:ext uri="{BB962C8B-B14F-4D97-AF65-F5344CB8AC3E}">
        <p14:creationId xmlns:p14="http://schemas.microsoft.com/office/powerpoint/2010/main" val="583200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note that this is a non-promotional session and there will be in the discussion off-label topics and it is upon the clinicians discretion according to their clinical practice and what benefits their patients based on the guidelines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C54234-CBE3-4E1B-B5A2-86AC42B730D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070210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09899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367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9531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62469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1500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0350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5713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65581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760906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noProof="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CC4B780-5B56-4D6F-9F2D-F0CBD6AE8FB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402532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_1">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DAAC1E4-28A9-524C-8DE7-D3ADCCD0840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8"/>
          <p:cNvSpPr>
            <a:spLocks noGrp="1"/>
          </p:cNvSpPr>
          <p:nvPr>
            <p:ph type="title"/>
          </p:nvPr>
        </p:nvSpPr>
        <p:spPr>
          <a:xfrm>
            <a:off x="5780598" y="1732766"/>
            <a:ext cx="6351008" cy="1487511"/>
          </a:xfrm>
          <a:prstGeom prst="rect">
            <a:avLst/>
          </a:prstGeom>
        </p:spPr>
        <p:txBody>
          <a:bodyPr vert="horz" anchor="b"/>
          <a:lstStyle>
            <a:lvl1pPr algn="l">
              <a:lnSpc>
                <a:spcPct val="90000"/>
              </a:lnSpc>
              <a:defRPr sz="3600" b="1" baseline="0">
                <a:solidFill>
                  <a:schemeClr val="bg1"/>
                </a:solidFill>
                <a:latin typeface="+mj-lt"/>
                <a:cs typeface="Arial" pitchFamily="34" charset="0"/>
              </a:defRPr>
            </a:lvl1pPr>
          </a:lstStyle>
          <a:p>
            <a:endParaRPr lang="en-US" noProof="0" dirty="0"/>
          </a:p>
        </p:txBody>
      </p:sp>
      <p:sp>
        <p:nvSpPr>
          <p:cNvPr id="13" name="Text Placeholder 12">
            <a:extLst>
              <a:ext uri="{FF2B5EF4-FFF2-40B4-BE49-F238E27FC236}">
                <a16:creationId xmlns:a16="http://schemas.microsoft.com/office/drawing/2014/main" id="{8BD952B1-A3FB-2C46-A2A3-AB6B18AEC080}"/>
              </a:ext>
            </a:extLst>
          </p:cNvPr>
          <p:cNvSpPr>
            <a:spLocks noGrp="1"/>
          </p:cNvSpPr>
          <p:nvPr>
            <p:ph type="body" sz="quarter" idx="11" hasCustomPrompt="1"/>
          </p:nvPr>
        </p:nvSpPr>
        <p:spPr>
          <a:xfrm>
            <a:off x="5780944" y="3254319"/>
            <a:ext cx="6350000" cy="1636712"/>
          </a:xfrm>
          <a:prstGeom prst="rect">
            <a:avLst/>
          </a:prstGeom>
        </p:spPr>
        <p:txBody>
          <a:bodyPr/>
          <a:lstStyle>
            <a:lvl1pPr marL="0" marR="0" indent="0" algn="l" defTabSz="914400" rtl="0" eaLnBrk="0" fontAlgn="base" latinLnBrk="0" hangingPunct="0">
              <a:lnSpc>
                <a:spcPct val="100000"/>
              </a:lnSpc>
              <a:spcBef>
                <a:spcPts val="600"/>
              </a:spcBef>
              <a:spcAft>
                <a:spcPct val="0"/>
              </a:spcAft>
              <a:buClr>
                <a:schemeClr val="tx2"/>
              </a:buClr>
              <a:buSzTx/>
              <a:buFont typeface="Arial" charset="0"/>
              <a:buNone/>
              <a:tabLst/>
              <a:defRPr sz="2200" b="1">
                <a:solidFill>
                  <a:schemeClr val="bg1"/>
                </a:solidFill>
                <a:latin typeface="+mn-lt"/>
              </a:defRPr>
            </a:lvl1pPr>
            <a:lvl2pPr marL="0" indent="0">
              <a:spcBef>
                <a:spcPts val="300"/>
              </a:spcBef>
              <a:buNone/>
              <a:defRPr>
                <a:solidFill>
                  <a:schemeClr val="bg1"/>
                </a:solidFill>
                <a:latin typeface="+mn-lt"/>
              </a:defRPr>
            </a:lvl2pPr>
            <a:lvl3pPr marL="441302" indent="0">
              <a:buNone/>
              <a:defRPr/>
            </a:lvl3pPr>
            <a:lvl4pPr marL="442888" indent="0">
              <a:buNone/>
              <a:defRPr/>
            </a:lvl4pPr>
            <a:lvl5pPr marL="442888" indent="0">
              <a:buNone/>
              <a:defRPr/>
            </a:lvl5pPr>
          </a:lstStyle>
          <a:p>
            <a:pPr lvl="0"/>
            <a:r>
              <a:rPr lang="en-US" noProof="0" dirty="0"/>
              <a:t>Click to add subtitle</a:t>
            </a:r>
          </a:p>
          <a:p>
            <a:pPr lvl="1"/>
            <a:r>
              <a:rPr lang="en-US" noProof="0" dirty="0"/>
              <a:t>Level 2</a:t>
            </a:r>
          </a:p>
        </p:txBody>
      </p:sp>
      <p:pic>
        <p:nvPicPr>
          <p:cNvPr id="6" name="Picture 5">
            <a:extLst>
              <a:ext uri="{FF2B5EF4-FFF2-40B4-BE49-F238E27FC236}">
                <a16:creationId xmlns:a16="http://schemas.microsoft.com/office/drawing/2014/main" id="{047DDE2B-E49A-B94B-AD9F-F9C1A71409A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7354" y="2196630"/>
            <a:ext cx="5065781" cy="2343839"/>
          </a:xfrm>
          <a:prstGeom prst="rect">
            <a:avLst/>
          </a:prstGeom>
        </p:spPr>
      </p:pic>
    </p:spTree>
    <p:extLst>
      <p:ext uri="{BB962C8B-B14F-4D97-AF65-F5344CB8AC3E}">
        <p14:creationId xmlns:p14="http://schemas.microsoft.com/office/powerpoint/2010/main" val="1796062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_2">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1D836DC-E1B1-A541-8128-A557FB51886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E0FB1C01-8928-B146-8C73-79688D815A99}"/>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2356"/>
          <a:stretch/>
        </p:blipFill>
        <p:spPr>
          <a:xfrm>
            <a:off x="0" y="2262035"/>
            <a:ext cx="5853816" cy="2489914"/>
          </a:xfrm>
          <a:prstGeom prst="rect">
            <a:avLst/>
          </a:prstGeom>
        </p:spPr>
      </p:pic>
      <p:sp>
        <p:nvSpPr>
          <p:cNvPr id="9" name="Title 8"/>
          <p:cNvSpPr>
            <a:spLocks noGrp="1"/>
          </p:cNvSpPr>
          <p:nvPr>
            <p:ph type="title"/>
          </p:nvPr>
        </p:nvSpPr>
        <p:spPr>
          <a:xfrm>
            <a:off x="5780598" y="1732766"/>
            <a:ext cx="6351008" cy="1487511"/>
          </a:xfrm>
          <a:prstGeom prst="rect">
            <a:avLst/>
          </a:prstGeom>
        </p:spPr>
        <p:txBody>
          <a:bodyPr vert="horz" anchor="b"/>
          <a:lstStyle>
            <a:lvl1pPr algn="l">
              <a:lnSpc>
                <a:spcPct val="90000"/>
              </a:lnSpc>
              <a:defRPr sz="3600" b="1" baseline="0">
                <a:solidFill>
                  <a:schemeClr val="tx2"/>
                </a:solidFill>
                <a:latin typeface="+mj-lt"/>
                <a:cs typeface="Arial" pitchFamily="34" charset="0"/>
              </a:defRPr>
            </a:lvl1pPr>
          </a:lstStyle>
          <a:p>
            <a:endParaRPr lang="en-US" noProof="0" dirty="0"/>
          </a:p>
        </p:txBody>
      </p:sp>
      <p:sp>
        <p:nvSpPr>
          <p:cNvPr id="13" name="Text Placeholder 12">
            <a:extLst>
              <a:ext uri="{FF2B5EF4-FFF2-40B4-BE49-F238E27FC236}">
                <a16:creationId xmlns:a16="http://schemas.microsoft.com/office/drawing/2014/main" id="{8BD952B1-A3FB-2C46-A2A3-AB6B18AEC080}"/>
              </a:ext>
            </a:extLst>
          </p:cNvPr>
          <p:cNvSpPr>
            <a:spLocks noGrp="1"/>
          </p:cNvSpPr>
          <p:nvPr>
            <p:ph type="body" sz="quarter" idx="11" hasCustomPrompt="1"/>
          </p:nvPr>
        </p:nvSpPr>
        <p:spPr>
          <a:xfrm>
            <a:off x="5780944" y="3254319"/>
            <a:ext cx="6350000" cy="1500560"/>
          </a:xfrm>
          <a:prstGeom prst="rect">
            <a:avLst/>
          </a:prstGeom>
        </p:spPr>
        <p:txBody>
          <a:bodyPr/>
          <a:lstStyle>
            <a:lvl1pPr marL="0" marR="0" indent="0" algn="l" defTabSz="914400" rtl="0" eaLnBrk="0" fontAlgn="base" latinLnBrk="0" hangingPunct="0">
              <a:lnSpc>
                <a:spcPct val="100000"/>
              </a:lnSpc>
              <a:spcBef>
                <a:spcPts val="600"/>
              </a:spcBef>
              <a:spcAft>
                <a:spcPct val="0"/>
              </a:spcAft>
              <a:buClr>
                <a:schemeClr val="tx2"/>
              </a:buClr>
              <a:buSzTx/>
              <a:buFont typeface="Arial" charset="0"/>
              <a:buNone/>
              <a:tabLst/>
              <a:defRPr sz="2200" b="1">
                <a:solidFill>
                  <a:schemeClr val="tx2"/>
                </a:solidFill>
                <a:latin typeface="+mn-lt"/>
              </a:defRPr>
            </a:lvl1pPr>
            <a:lvl2pPr marL="0" indent="0">
              <a:spcBef>
                <a:spcPts val="300"/>
              </a:spcBef>
              <a:buNone/>
              <a:defRPr>
                <a:solidFill>
                  <a:schemeClr val="tx2"/>
                </a:solidFill>
                <a:latin typeface="+mn-lt"/>
              </a:defRPr>
            </a:lvl2pPr>
            <a:lvl3pPr marL="441302" indent="0">
              <a:buNone/>
              <a:defRPr/>
            </a:lvl3pPr>
            <a:lvl4pPr marL="442888" indent="0">
              <a:buNone/>
              <a:defRPr/>
            </a:lvl4pPr>
            <a:lvl5pPr marL="442888" indent="0">
              <a:buNone/>
              <a:defRPr/>
            </a:lvl5pPr>
          </a:lstStyle>
          <a:p>
            <a:pPr lvl="0"/>
            <a:r>
              <a:rPr lang="en-US" noProof="0" dirty="0"/>
              <a:t>Click to add subtitle</a:t>
            </a:r>
          </a:p>
          <a:p>
            <a:pPr lvl="1"/>
            <a:r>
              <a:rPr lang="en-US" noProof="0" dirty="0"/>
              <a:t>Level 2</a:t>
            </a:r>
          </a:p>
        </p:txBody>
      </p:sp>
    </p:spTree>
    <p:extLst>
      <p:ext uri="{BB962C8B-B14F-4D97-AF65-F5344CB8AC3E}">
        <p14:creationId xmlns:p14="http://schemas.microsoft.com/office/powerpoint/2010/main" val="3872864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_3">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012EEB-24E1-CF40-B996-3504AE6055E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8"/>
          <p:cNvSpPr>
            <a:spLocks noGrp="1"/>
          </p:cNvSpPr>
          <p:nvPr>
            <p:ph type="title"/>
          </p:nvPr>
        </p:nvSpPr>
        <p:spPr>
          <a:xfrm>
            <a:off x="5414838" y="1732766"/>
            <a:ext cx="6351008" cy="1487511"/>
          </a:xfrm>
          <a:prstGeom prst="rect">
            <a:avLst/>
          </a:prstGeom>
        </p:spPr>
        <p:txBody>
          <a:bodyPr vert="horz" anchor="b"/>
          <a:lstStyle>
            <a:lvl1pPr algn="l">
              <a:lnSpc>
                <a:spcPct val="90000"/>
              </a:lnSpc>
              <a:defRPr sz="3600" b="1" baseline="0">
                <a:solidFill>
                  <a:schemeClr val="tx2"/>
                </a:solidFill>
                <a:latin typeface="+mj-lt"/>
                <a:cs typeface="Arial" pitchFamily="34" charset="0"/>
              </a:defRPr>
            </a:lvl1pPr>
          </a:lstStyle>
          <a:p>
            <a:endParaRPr lang="en-US" noProof="0" dirty="0"/>
          </a:p>
        </p:txBody>
      </p:sp>
      <p:sp>
        <p:nvSpPr>
          <p:cNvPr id="13" name="Text Placeholder 12">
            <a:extLst>
              <a:ext uri="{FF2B5EF4-FFF2-40B4-BE49-F238E27FC236}">
                <a16:creationId xmlns:a16="http://schemas.microsoft.com/office/drawing/2014/main" id="{8BD952B1-A3FB-2C46-A2A3-AB6B18AEC080}"/>
              </a:ext>
            </a:extLst>
          </p:cNvPr>
          <p:cNvSpPr>
            <a:spLocks noGrp="1"/>
          </p:cNvSpPr>
          <p:nvPr>
            <p:ph type="body" sz="quarter" idx="11" hasCustomPrompt="1"/>
          </p:nvPr>
        </p:nvSpPr>
        <p:spPr>
          <a:xfrm>
            <a:off x="5415184" y="3254319"/>
            <a:ext cx="6350000" cy="1636712"/>
          </a:xfrm>
          <a:prstGeom prst="rect">
            <a:avLst/>
          </a:prstGeom>
        </p:spPr>
        <p:txBody>
          <a:bodyPr/>
          <a:lstStyle>
            <a:lvl1pPr marL="0" marR="0" indent="0" algn="l" defTabSz="914400" rtl="0" eaLnBrk="0" fontAlgn="base" latinLnBrk="0" hangingPunct="0">
              <a:lnSpc>
                <a:spcPct val="100000"/>
              </a:lnSpc>
              <a:spcBef>
                <a:spcPts val="600"/>
              </a:spcBef>
              <a:spcAft>
                <a:spcPct val="0"/>
              </a:spcAft>
              <a:buClr>
                <a:schemeClr val="tx2"/>
              </a:buClr>
              <a:buSzTx/>
              <a:buFont typeface="Arial" charset="0"/>
              <a:buNone/>
              <a:tabLst/>
              <a:defRPr sz="2200" b="1">
                <a:solidFill>
                  <a:schemeClr val="tx2"/>
                </a:solidFill>
                <a:latin typeface="+mn-lt"/>
              </a:defRPr>
            </a:lvl1pPr>
            <a:lvl2pPr marL="0" indent="0">
              <a:spcBef>
                <a:spcPts val="300"/>
              </a:spcBef>
              <a:buNone/>
              <a:defRPr>
                <a:solidFill>
                  <a:schemeClr val="tx2"/>
                </a:solidFill>
                <a:latin typeface="+mn-lt"/>
              </a:defRPr>
            </a:lvl2pPr>
            <a:lvl3pPr marL="441302" indent="0">
              <a:buNone/>
              <a:defRPr/>
            </a:lvl3pPr>
            <a:lvl4pPr marL="442888" indent="0">
              <a:buNone/>
              <a:defRPr/>
            </a:lvl4pPr>
            <a:lvl5pPr marL="442888" indent="0">
              <a:buNone/>
              <a:defRPr/>
            </a:lvl5pPr>
          </a:lstStyle>
          <a:p>
            <a:pPr lvl="0"/>
            <a:r>
              <a:rPr lang="en-US" noProof="0" dirty="0"/>
              <a:t>Click to add subtitle</a:t>
            </a:r>
          </a:p>
          <a:p>
            <a:pPr lvl="1"/>
            <a:r>
              <a:rPr lang="en-US" noProof="0" dirty="0"/>
              <a:t>Level 2</a:t>
            </a:r>
          </a:p>
        </p:txBody>
      </p:sp>
      <p:pic>
        <p:nvPicPr>
          <p:cNvPr id="10" name="Picture 9">
            <a:extLst>
              <a:ext uri="{FF2B5EF4-FFF2-40B4-BE49-F238E27FC236}">
                <a16:creationId xmlns:a16="http://schemas.microsoft.com/office/drawing/2014/main" id="{26AE9C56-1525-DB4B-AAF3-D5874D9792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551110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UBSECTION_1">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2C3F82A-0B0A-BF4B-A8B4-966BF5947D28}"/>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43" t="8228"/>
          <a:stretch/>
        </p:blipFill>
        <p:spPr>
          <a:xfrm>
            <a:off x="0" y="0"/>
            <a:ext cx="12192000" cy="6360160"/>
          </a:xfrm>
          <a:prstGeom prst="rect">
            <a:avLst/>
          </a:prstGeom>
        </p:spPr>
      </p:pic>
      <p:sp>
        <p:nvSpPr>
          <p:cNvPr id="19" name="Title 1">
            <a:extLst>
              <a:ext uri="{FF2B5EF4-FFF2-40B4-BE49-F238E27FC236}">
                <a16:creationId xmlns:a16="http://schemas.microsoft.com/office/drawing/2014/main" id="{7FA50882-AF4F-934B-A78A-8DA22305C191}"/>
              </a:ext>
            </a:extLst>
          </p:cNvPr>
          <p:cNvSpPr>
            <a:spLocks noGrp="1"/>
          </p:cNvSpPr>
          <p:nvPr>
            <p:ph type="title"/>
          </p:nvPr>
        </p:nvSpPr>
        <p:spPr>
          <a:xfrm>
            <a:off x="412753" y="2166010"/>
            <a:ext cx="11220449" cy="510116"/>
          </a:xfrm>
          <a:prstGeom prst="rect">
            <a:avLst/>
          </a:prstGeom>
        </p:spPr>
        <p:txBody>
          <a:bodyPr lIns="90000" tIns="46800" rIns="90000" bIns="46800"/>
          <a:lstStyle>
            <a:lvl1pPr>
              <a:lnSpc>
                <a:spcPct val="90000"/>
              </a:lnSpc>
              <a:defRPr sz="2800">
                <a:latin typeface="+mj-lt"/>
              </a:defRPr>
            </a:lvl1pPr>
          </a:lstStyle>
          <a:p>
            <a:r>
              <a:rPr lang="en-US" dirty="0"/>
              <a:t>Click to edit Master title style</a:t>
            </a:r>
            <a:endParaRPr lang="en-GB" dirty="0"/>
          </a:p>
        </p:txBody>
      </p:sp>
      <p:sp>
        <p:nvSpPr>
          <p:cNvPr id="20" name="Text Placeholder 8">
            <a:extLst>
              <a:ext uri="{FF2B5EF4-FFF2-40B4-BE49-F238E27FC236}">
                <a16:creationId xmlns:a16="http://schemas.microsoft.com/office/drawing/2014/main" id="{2311AF08-7D69-7049-93BD-0BA3442DA1C8}"/>
              </a:ext>
            </a:extLst>
          </p:cNvPr>
          <p:cNvSpPr>
            <a:spLocks noGrp="1"/>
          </p:cNvSpPr>
          <p:nvPr>
            <p:ph type="body" sz="quarter" idx="13" hasCustomPrompt="1"/>
          </p:nvPr>
        </p:nvSpPr>
        <p:spPr>
          <a:xfrm>
            <a:off x="412799" y="2936409"/>
            <a:ext cx="11252152" cy="3281511"/>
          </a:xfrm>
          <a:prstGeom prst="rect">
            <a:avLst/>
          </a:prstGeom>
        </p:spPr>
        <p:txBody>
          <a:bodyPr lIns="90000" tIns="46800" rIns="90000" bIns="46800"/>
          <a:lstStyle>
            <a:lvl1pPr marL="230400" indent="-230400">
              <a:lnSpc>
                <a:spcPct val="90000"/>
              </a:lnSpc>
              <a:spcBef>
                <a:spcPts val="1200"/>
              </a:spcBef>
              <a:buClr>
                <a:schemeClr val="accent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accent2"/>
              </a:buClr>
              <a:buFont typeface="Arial" panose="020B0604020202020204" pitchFamily="34" charset="0"/>
              <a:buChar char="–"/>
              <a:defRPr sz="1600">
                <a:solidFill>
                  <a:schemeClr val="tx1"/>
                </a:solidFill>
                <a:latin typeface="+mn-lt"/>
              </a:defRPr>
            </a:lvl2pPr>
            <a:lvl3pPr marL="691200" indent="-230400">
              <a:lnSpc>
                <a:spcPct val="90000"/>
              </a:lnSpc>
              <a:spcBef>
                <a:spcPts val="300"/>
              </a:spcBef>
              <a:buClr>
                <a:schemeClr val="accent2"/>
              </a:buClr>
              <a:defRPr sz="1400">
                <a:solidFill>
                  <a:schemeClr val="tx1"/>
                </a:solidFill>
                <a:latin typeface="+mn-lt"/>
              </a:defRPr>
            </a:lvl3pPr>
            <a:lvl4pPr marL="921600" indent="-230400">
              <a:lnSpc>
                <a:spcPct val="90000"/>
              </a:lnSpc>
              <a:spcBef>
                <a:spcPts val="300"/>
              </a:spcBef>
              <a:buClr>
                <a:schemeClr val="accent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pic>
        <p:nvPicPr>
          <p:cNvPr id="10" name="Picture 9">
            <a:extLst>
              <a:ext uri="{FF2B5EF4-FFF2-40B4-BE49-F238E27FC236}">
                <a16:creationId xmlns:a16="http://schemas.microsoft.com/office/drawing/2014/main" id="{66C61874-5691-1944-9886-EF9A0F79EB3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3265425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UBSECTION_2">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B71D30A-BC72-2D4B-9A41-CC9B0EFE968D}"/>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043" t="8228"/>
          <a:stretch/>
        </p:blipFill>
        <p:spPr>
          <a:xfrm>
            <a:off x="0" y="0"/>
            <a:ext cx="12192000" cy="6360160"/>
          </a:xfrm>
          <a:prstGeom prst="rect">
            <a:avLst/>
          </a:prstGeom>
        </p:spPr>
      </p:pic>
      <p:sp>
        <p:nvSpPr>
          <p:cNvPr id="19" name="Title 1">
            <a:extLst>
              <a:ext uri="{FF2B5EF4-FFF2-40B4-BE49-F238E27FC236}">
                <a16:creationId xmlns:a16="http://schemas.microsoft.com/office/drawing/2014/main" id="{7FA50882-AF4F-934B-A78A-8DA22305C191}"/>
              </a:ext>
            </a:extLst>
          </p:cNvPr>
          <p:cNvSpPr>
            <a:spLocks noGrp="1"/>
          </p:cNvSpPr>
          <p:nvPr>
            <p:ph type="title"/>
          </p:nvPr>
        </p:nvSpPr>
        <p:spPr>
          <a:xfrm>
            <a:off x="412753" y="2166009"/>
            <a:ext cx="3473391" cy="882705"/>
          </a:xfrm>
          <a:prstGeom prst="rect">
            <a:avLst/>
          </a:prstGeom>
        </p:spPr>
        <p:txBody>
          <a:bodyPr lIns="90000" tIns="46800" rIns="90000" bIns="46800" anchor="b"/>
          <a:lstStyle>
            <a:lvl1pPr>
              <a:lnSpc>
                <a:spcPct val="90000"/>
              </a:lnSpc>
              <a:defRPr sz="2800">
                <a:latin typeface="+mj-lt"/>
              </a:defRPr>
            </a:lvl1pPr>
          </a:lstStyle>
          <a:p>
            <a:r>
              <a:rPr lang="en-US" noProof="0" dirty="0"/>
              <a:t>Click to edit Master title style</a:t>
            </a:r>
          </a:p>
        </p:txBody>
      </p:sp>
      <p:sp>
        <p:nvSpPr>
          <p:cNvPr id="7" name="Oval 6">
            <a:extLst>
              <a:ext uri="{FF2B5EF4-FFF2-40B4-BE49-F238E27FC236}">
                <a16:creationId xmlns:a16="http://schemas.microsoft.com/office/drawing/2014/main" id="{E75AC0FD-2379-DC4B-880F-437915C15108}"/>
              </a:ext>
            </a:extLst>
          </p:cNvPr>
          <p:cNvSpPr/>
          <p:nvPr userDrawn="1"/>
        </p:nvSpPr>
        <p:spPr bwMode="auto">
          <a:xfrm>
            <a:off x="4224015" y="2453864"/>
            <a:ext cx="3743970" cy="3743970"/>
          </a:xfrm>
          <a:prstGeom prst="ellipse">
            <a:avLst/>
          </a:prstGeom>
          <a:noFill/>
          <a:ln w="31750" cap="rnd" cmpd="sng" algn="ctr">
            <a:solidFill>
              <a:schemeClr val="accent3"/>
            </a:solidFill>
            <a:prstDash val="sysDot"/>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8" name="Oval 7">
            <a:extLst>
              <a:ext uri="{FF2B5EF4-FFF2-40B4-BE49-F238E27FC236}">
                <a16:creationId xmlns:a16="http://schemas.microsoft.com/office/drawing/2014/main" id="{6F953A41-88E0-F142-A7AC-032D7404365C}"/>
              </a:ext>
            </a:extLst>
          </p:cNvPr>
          <p:cNvSpPr/>
          <p:nvPr userDrawn="1"/>
        </p:nvSpPr>
        <p:spPr bwMode="auto">
          <a:xfrm>
            <a:off x="4818866" y="3048715"/>
            <a:ext cx="2554268" cy="2554268"/>
          </a:xfrm>
          <a:prstGeom prst="ellipse">
            <a:avLst/>
          </a:prstGeom>
          <a:noFill/>
          <a:ln w="25400" cap="flat" cmpd="sng" algn="ctr">
            <a:solidFill>
              <a:schemeClr val="accent2"/>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9" name="Oval 8">
            <a:extLst>
              <a:ext uri="{FF2B5EF4-FFF2-40B4-BE49-F238E27FC236}">
                <a16:creationId xmlns:a16="http://schemas.microsoft.com/office/drawing/2014/main" id="{F83416CE-A34D-0442-BCC3-039EBA2A1595}"/>
              </a:ext>
            </a:extLst>
          </p:cNvPr>
          <p:cNvSpPr/>
          <p:nvPr userDrawn="1"/>
        </p:nvSpPr>
        <p:spPr bwMode="auto">
          <a:xfrm>
            <a:off x="4481827" y="2711676"/>
            <a:ext cx="3228346" cy="3228346"/>
          </a:xfrm>
          <a:prstGeom prst="ellipse">
            <a:avLst/>
          </a:prstGeom>
          <a:noFill/>
          <a:ln w="19050" cap="rnd" cmpd="sng" algn="ctr">
            <a:solidFill>
              <a:schemeClr val="accent2"/>
            </a:solidFill>
            <a:prstDash val="sysDot"/>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0" name="Oval 9">
            <a:extLst>
              <a:ext uri="{FF2B5EF4-FFF2-40B4-BE49-F238E27FC236}">
                <a16:creationId xmlns:a16="http://schemas.microsoft.com/office/drawing/2014/main" id="{85B67C84-D505-CF4A-B462-53BA36CADD81}"/>
              </a:ext>
            </a:extLst>
          </p:cNvPr>
          <p:cNvSpPr/>
          <p:nvPr userDrawn="1"/>
        </p:nvSpPr>
        <p:spPr bwMode="auto">
          <a:xfrm>
            <a:off x="3886144" y="2115993"/>
            <a:ext cx="4419712" cy="4419712"/>
          </a:xfrm>
          <a:prstGeom prst="ellipse">
            <a:avLst/>
          </a:prstGeom>
          <a:noFill/>
          <a:ln w="38100" cap="rnd" cmpd="sng" algn="ctr">
            <a:solidFill>
              <a:schemeClr val="accent1"/>
            </a:solidFill>
            <a:prstDash val="sysDot"/>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EBFD55E2-7DB4-9549-B836-51920E559CC2}"/>
              </a:ext>
            </a:extLst>
          </p:cNvPr>
          <p:cNvSpPr/>
          <p:nvPr userDrawn="1"/>
        </p:nvSpPr>
        <p:spPr bwMode="auto">
          <a:xfrm>
            <a:off x="0" y="3497174"/>
            <a:ext cx="12192000" cy="1657350"/>
          </a:xfrm>
          <a:prstGeom prst="rect">
            <a:avLst/>
          </a:prstGeom>
          <a:solidFill>
            <a:schemeClr val="bg1"/>
          </a:solidFill>
          <a:ln w="31750" cap="flat" cmpd="sng" algn="ctr">
            <a:noFill/>
            <a:prstDash val="solid"/>
            <a:round/>
            <a:headEnd type="none" w="med" len="med"/>
            <a:tailEnd type="none" w="med" len="med"/>
          </a:ln>
          <a:effectLst>
            <a:outerShdw blurRad="127000" algn="ctr" rotWithShape="0">
              <a:prstClr val="black">
                <a:alpha val="20000"/>
              </a:prstClr>
            </a:outerShdw>
          </a:effectLst>
        </p:spPr>
        <p:txBody>
          <a:bodyPr vert="horz" wrap="square" lIns="251999" tIns="72000" rIns="360000" bIns="0" numCol="1" rtlCol="0" anchor="ctr" anchorCtr="0" compatLnSpc="1">
            <a:prstTxWarp prst="textNoShape">
              <a:avLst/>
            </a:prstTxWarp>
          </a:bodyP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dirty="0">
              <a:ln>
                <a:noFill/>
              </a:ln>
              <a:solidFill>
                <a:srgbClr val="4E1C65"/>
              </a:solidFill>
              <a:effectLst/>
              <a:uLnTx/>
              <a:uFillTx/>
              <a:latin typeface="Arial" panose="020B0604020202020204"/>
              <a:ea typeface="+mn-ea"/>
              <a:cs typeface="+mn-cs"/>
            </a:endParaRPr>
          </a:p>
        </p:txBody>
      </p:sp>
      <p:sp>
        <p:nvSpPr>
          <p:cNvPr id="12" name="Text Placeholder 3">
            <a:extLst>
              <a:ext uri="{FF2B5EF4-FFF2-40B4-BE49-F238E27FC236}">
                <a16:creationId xmlns:a16="http://schemas.microsoft.com/office/drawing/2014/main" id="{8E2C82A5-2D6B-4E4A-BB54-CB66711D2322}"/>
              </a:ext>
            </a:extLst>
          </p:cNvPr>
          <p:cNvSpPr>
            <a:spLocks noGrp="1"/>
          </p:cNvSpPr>
          <p:nvPr>
            <p:ph type="body" sz="quarter" idx="11"/>
          </p:nvPr>
        </p:nvSpPr>
        <p:spPr>
          <a:xfrm>
            <a:off x="412753" y="3664632"/>
            <a:ext cx="11220449" cy="1298575"/>
          </a:xfrm>
          <a:prstGeom prst="rect">
            <a:avLst/>
          </a:prstGeom>
        </p:spPr>
        <p:txBody>
          <a:bodyPr lIns="18000" tIns="18000" rIns="18000" bIns="18000" anchor="ctr">
            <a:normAutofit/>
          </a:bodyPr>
          <a:lstStyle>
            <a:lvl1pPr marL="0" indent="0" algn="ctr">
              <a:buNone/>
              <a:defRPr sz="3200" b="1">
                <a:solidFill>
                  <a:schemeClr val="tx2"/>
                </a:solidFill>
                <a:latin typeface="+mn-lt"/>
              </a:defRPr>
            </a:lvl1pPr>
          </a:lstStyle>
          <a:p>
            <a:pPr lvl="0"/>
            <a:endParaRPr lang="en-US" noProof="0" dirty="0"/>
          </a:p>
        </p:txBody>
      </p:sp>
      <p:pic>
        <p:nvPicPr>
          <p:cNvPr id="14" name="Picture 13">
            <a:extLst>
              <a:ext uri="{FF2B5EF4-FFF2-40B4-BE49-F238E27FC236}">
                <a16:creationId xmlns:a16="http://schemas.microsoft.com/office/drawing/2014/main" id="{2BEB9D9D-096A-234E-A70A-546A386DC58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953172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line title and text_1">
    <p:spTree>
      <p:nvGrpSpPr>
        <p:cNvPr id="1" name=""/>
        <p:cNvGrpSpPr/>
        <p:nvPr/>
      </p:nvGrpSpPr>
      <p:grpSpPr>
        <a:xfrm>
          <a:off x="0" y="0"/>
          <a:ext cx="0" cy="0"/>
          <a:chOff x="0" y="0"/>
          <a:chExt cx="0" cy="0"/>
        </a:xfrm>
      </p:grpSpPr>
      <p:sp>
        <p:nvSpPr>
          <p:cNvPr id="2" name="Title 1"/>
          <p:cNvSpPr>
            <a:spLocks noGrp="1"/>
          </p:cNvSpPr>
          <p:nvPr>
            <p:ph type="title"/>
          </p:nvPr>
        </p:nvSpPr>
        <p:spPr>
          <a:xfrm>
            <a:off x="412752" y="273600"/>
            <a:ext cx="11268000" cy="510116"/>
          </a:xfrm>
          <a:prstGeom prst="rect">
            <a:avLst/>
          </a:prstGeom>
        </p:spPr>
        <p:txBody>
          <a:bodyPr lIns="90000" tIns="46800" rIns="90000" bIns="46800"/>
          <a:lstStyle>
            <a:lvl1pPr>
              <a:lnSpc>
                <a:spcPct val="90000"/>
              </a:lnSpc>
              <a:defRPr sz="2800">
                <a:latin typeface="+mj-lt"/>
              </a:defRPr>
            </a:lvl1pPr>
          </a:lstStyle>
          <a:p>
            <a:r>
              <a:rPr lang="en-US" dirty="0"/>
              <a:t>Click to edit Master title style</a:t>
            </a:r>
            <a:endParaRPr lang="en-GB" dirty="0"/>
          </a:p>
        </p:txBody>
      </p:sp>
      <p:sp>
        <p:nvSpPr>
          <p:cNvPr id="9" name="Text Placeholder 8"/>
          <p:cNvSpPr>
            <a:spLocks noGrp="1"/>
          </p:cNvSpPr>
          <p:nvPr>
            <p:ph type="body" sz="quarter" idx="13" hasCustomPrompt="1"/>
          </p:nvPr>
        </p:nvSpPr>
        <p:spPr>
          <a:xfrm>
            <a:off x="412799" y="1043999"/>
            <a:ext cx="11268000" cy="4585275"/>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pic>
        <p:nvPicPr>
          <p:cNvPr id="7" name="Picture 6">
            <a:extLst>
              <a:ext uri="{FF2B5EF4-FFF2-40B4-BE49-F238E27FC236}">
                <a16:creationId xmlns:a16="http://schemas.microsoft.com/office/drawing/2014/main" id="{C0478DD7-B8FC-C244-BC14-01466282AC8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3249030542"/>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line title and text_2">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0145B397-4EF6-7C43-A98A-1D5E48952953}"/>
              </a:ext>
            </a:extLst>
          </p:cNvPr>
          <p:cNvPicPr>
            <a:picLocks noChangeAspect="1"/>
          </p:cNvPicPr>
          <p:nvPr userDrawn="1"/>
        </p:nvPicPr>
        <p:blipFill rotWithShape="1">
          <a:blip r:embed="rId2" cstate="print">
            <a:alphaModFix amt="35000"/>
            <a:extLst>
              <a:ext uri="{28A0092B-C50C-407E-A947-70E740481C1C}">
                <a14:useLocalDpi xmlns:a14="http://schemas.microsoft.com/office/drawing/2010/main" val="0"/>
              </a:ext>
            </a:extLst>
          </a:blip>
          <a:srcRect l="29915" t="3614"/>
          <a:stretch/>
        </p:blipFill>
        <p:spPr>
          <a:xfrm flipH="1">
            <a:off x="4709253" y="0"/>
            <a:ext cx="7482746" cy="6857999"/>
          </a:xfrm>
          <a:prstGeom prst="rect">
            <a:avLst/>
          </a:prstGeom>
        </p:spPr>
      </p:pic>
      <p:sp>
        <p:nvSpPr>
          <p:cNvPr id="21" name="Rectangle 20">
            <a:extLst>
              <a:ext uri="{FF2B5EF4-FFF2-40B4-BE49-F238E27FC236}">
                <a16:creationId xmlns:a16="http://schemas.microsoft.com/office/drawing/2014/main" id="{F78F94DC-1670-6341-AE47-8017B01520D0}"/>
              </a:ext>
            </a:extLst>
          </p:cNvPr>
          <p:cNvSpPr/>
          <p:nvPr userDrawn="1"/>
        </p:nvSpPr>
        <p:spPr bwMode="auto">
          <a:xfrm>
            <a:off x="4709252" y="0"/>
            <a:ext cx="5631205" cy="6858000"/>
          </a:xfrm>
          <a:prstGeom prst="rect">
            <a:avLst/>
          </a:prstGeom>
          <a:gradFill flip="none" rotWithShape="1">
            <a:gsLst>
              <a:gs pos="100000">
                <a:schemeClr val="bg1"/>
              </a:gs>
              <a:gs pos="0">
                <a:schemeClr val="bg1">
                  <a:alpha val="0"/>
                </a:schemeClr>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GB" sz="1800" b="1" i="0" u="none" strike="noStrike" kern="1200" cap="none" spc="0" normalizeH="0" baseline="0" noProof="0" dirty="0" err="1">
              <a:ln>
                <a:noFill/>
              </a:ln>
              <a:solidFill>
                <a:srgbClr val="FFFFFF"/>
              </a:solidFill>
              <a:effectLst/>
              <a:uLnTx/>
              <a:uFillTx/>
              <a:latin typeface="Arial" panose="020B0604020202020204"/>
              <a:ea typeface="Helvetica Neue" panose="02000503000000020004" pitchFamily="2" charset="0"/>
              <a:cs typeface="Helvetica Neue" panose="02000503000000020004" pitchFamily="2" charset="0"/>
            </a:endParaRPr>
          </a:p>
        </p:txBody>
      </p:sp>
      <p:sp>
        <p:nvSpPr>
          <p:cNvPr id="2" name="Title 1"/>
          <p:cNvSpPr>
            <a:spLocks noGrp="1"/>
          </p:cNvSpPr>
          <p:nvPr>
            <p:ph type="title"/>
          </p:nvPr>
        </p:nvSpPr>
        <p:spPr>
          <a:xfrm>
            <a:off x="412752" y="273600"/>
            <a:ext cx="11268000" cy="510116"/>
          </a:xfrm>
          <a:prstGeom prst="rect">
            <a:avLst/>
          </a:prstGeom>
        </p:spPr>
        <p:txBody>
          <a:bodyPr lIns="90000" tIns="46800" rIns="90000" bIns="46800"/>
          <a:lstStyle>
            <a:lvl1pPr>
              <a:lnSpc>
                <a:spcPct val="90000"/>
              </a:lnSpc>
              <a:defRPr sz="2800">
                <a:latin typeface="+mj-lt"/>
              </a:defRPr>
            </a:lvl1pPr>
          </a:lstStyle>
          <a:p>
            <a:r>
              <a:rPr lang="en-US" dirty="0"/>
              <a:t>Click to edit Master title style</a:t>
            </a:r>
            <a:endParaRPr lang="en-GB" dirty="0"/>
          </a:p>
        </p:txBody>
      </p:sp>
      <p:sp>
        <p:nvSpPr>
          <p:cNvPr id="9" name="Text Placeholder 8"/>
          <p:cNvSpPr>
            <a:spLocks noGrp="1"/>
          </p:cNvSpPr>
          <p:nvPr>
            <p:ph type="body" sz="quarter" idx="13" hasCustomPrompt="1"/>
          </p:nvPr>
        </p:nvSpPr>
        <p:spPr>
          <a:xfrm>
            <a:off x="412799" y="1043999"/>
            <a:ext cx="11268000" cy="4585275"/>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7063" indent="-166688">
              <a:lnSpc>
                <a:spcPct val="90000"/>
              </a:lnSpc>
              <a:spcBef>
                <a:spcPts val="600"/>
              </a:spcBef>
              <a:buClr>
                <a:schemeClr val="tx2"/>
              </a:buClr>
              <a:defRPr sz="1400">
                <a:solidFill>
                  <a:schemeClr val="tx1"/>
                </a:solidFill>
                <a:latin typeface="+mn-lt"/>
              </a:defRPr>
            </a:lvl3pPr>
            <a:lvl4pPr marL="801688" indent="-174625">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pic>
        <p:nvPicPr>
          <p:cNvPr id="12" name="Picture 11">
            <a:extLst>
              <a:ext uri="{FF2B5EF4-FFF2-40B4-BE49-F238E27FC236}">
                <a16:creationId xmlns:a16="http://schemas.microsoft.com/office/drawing/2014/main" id="{C39A98FB-8AA7-FC43-8C72-815407187DE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2131301964"/>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line title and text_3">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BEF768A-AD0A-B14D-BB2C-46B2AD2BA899}"/>
              </a:ext>
            </a:extLst>
          </p:cNvPr>
          <p:cNvPicPr>
            <a:picLocks noChangeAspect="1"/>
          </p:cNvPicPr>
          <p:nvPr userDrawn="1"/>
        </p:nvPicPr>
        <p:blipFill rotWithShape="1">
          <a:blip r:embed="rId2" cstate="print">
            <a:alphaModFix amt="35000"/>
            <a:extLst>
              <a:ext uri="{28A0092B-C50C-407E-A947-70E740481C1C}">
                <a14:useLocalDpi xmlns:a14="http://schemas.microsoft.com/office/drawing/2010/main" val="0"/>
              </a:ext>
            </a:extLst>
          </a:blip>
          <a:srcRect r="22126"/>
          <a:stretch/>
        </p:blipFill>
        <p:spPr>
          <a:xfrm flipH="1">
            <a:off x="4833719" y="0"/>
            <a:ext cx="7358279" cy="5618198"/>
          </a:xfrm>
          <a:prstGeom prst="rect">
            <a:avLst/>
          </a:prstGeom>
        </p:spPr>
      </p:pic>
      <p:sp>
        <p:nvSpPr>
          <p:cNvPr id="10" name="Rectangle 9">
            <a:extLst>
              <a:ext uri="{FF2B5EF4-FFF2-40B4-BE49-F238E27FC236}">
                <a16:creationId xmlns:a16="http://schemas.microsoft.com/office/drawing/2014/main" id="{F7DF5EC5-75C6-4A4D-BD24-258A899FD078}"/>
              </a:ext>
            </a:extLst>
          </p:cNvPr>
          <p:cNvSpPr/>
          <p:nvPr userDrawn="1"/>
        </p:nvSpPr>
        <p:spPr bwMode="auto">
          <a:xfrm rot="16200000">
            <a:off x="7955142" y="1392014"/>
            <a:ext cx="1110906" cy="7353750"/>
          </a:xfrm>
          <a:prstGeom prst="rect">
            <a:avLst/>
          </a:prstGeom>
          <a:gradFill flip="none" rotWithShape="1">
            <a:gsLst>
              <a:gs pos="0">
                <a:schemeClr val="bg1">
                  <a:alpha val="0"/>
                </a:schemeClr>
              </a:gs>
              <a:gs pos="100000">
                <a:schemeClr val="bg1"/>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C5EACBE1-D8D8-884E-ABCA-3308CE914591}"/>
              </a:ext>
            </a:extLst>
          </p:cNvPr>
          <p:cNvSpPr/>
          <p:nvPr userDrawn="1"/>
        </p:nvSpPr>
        <p:spPr bwMode="auto">
          <a:xfrm>
            <a:off x="4829192" y="0"/>
            <a:ext cx="1110906" cy="6858000"/>
          </a:xfrm>
          <a:prstGeom prst="rect">
            <a:avLst/>
          </a:prstGeom>
          <a:gradFill flip="none" rotWithShape="1">
            <a:gsLst>
              <a:gs pos="0">
                <a:schemeClr val="bg1">
                  <a:alpha val="0"/>
                </a:schemeClr>
              </a:gs>
              <a:gs pos="100000">
                <a:schemeClr val="bg1"/>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p:cNvSpPr>
            <a:spLocks noGrp="1"/>
          </p:cNvSpPr>
          <p:nvPr>
            <p:ph type="title"/>
          </p:nvPr>
        </p:nvSpPr>
        <p:spPr>
          <a:xfrm>
            <a:off x="412752" y="273600"/>
            <a:ext cx="11268000" cy="510116"/>
          </a:xfrm>
          <a:prstGeom prst="rect">
            <a:avLst/>
          </a:prstGeom>
        </p:spPr>
        <p:txBody>
          <a:bodyPr lIns="90000" tIns="46800" rIns="90000" bIns="46800"/>
          <a:lstStyle>
            <a:lvl1pPr>
              <a:lnSpc>
                <a:spcPct val="90000"/>
              </a:lnSpc>
              <a:defRPr sz="2800">
                <a:latin typeface="+mj-lt"/>
              </a:defRPr>
            </a:lvl1pPr>
          </a:lstStyle>
          <a:p>
            <a:r>
              <a:rPr lang="en-US" noProof="0" dirty="0"/>
              <a:t>Click to edit Master title style</a:t>
            </a:r>
          </a:p>
        </p:txBody>
      </p:sp>
      <p:sp>
        <p:nvSpPr>
          <p:cNvPr id="9" name="Text Placeholder 8"/>
          <p:cNvSpPr>
            <a:spLocks noGrp="1"/>
          </p:cNvSpPr>
          <p:nvPr>
            <p:ph type="body" sz="quarter" idx="13" hasCustomPrompt="1"/>
          </p:nvPr>
        </p:nvSpPr>
        <p:spPr>
          <a:xfrm>
            <a:off x="412799" y="1043999"/>
            <a:ext cx="11268000" cy="4585275"/>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noProof="0" dirty="0"/>
              <a:t>Click to edit Master text styles</a:t>
            </a:r>
          </a:p>
          <a:p>
            <a:pPr lvl="1"/>
            <a:r>
              <a:rPr lang="en-US" altLang="en-US" noProof="0" dirty="0"/>
              <a:t>Second level</a:t>
            </a:r>
          </a:p>
          <a:p>
            <a:pPr lvl="2"/>
            <a:r>
              <a:rPr lang="en-US" altLang="en-US" noProof="0" dirty="0"/>
              <a:t>Third level</a:t>
            </a:r>
          </a:p>
          <a:p>
            <a:pPr lvl="3"/>
            <a:r>
              <a:rPr lang="en-US" altLang="en-US" noProof="0"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noProof="0" dirty="0"/>
              <a:t>Click to edit footnote</a:t>
            </a:r>
          </a:p>
        </p:txBody>
      </p:sp>
      <p:pic>
        <p:nvPicPr>
          <p:cNvPr id="12" name="Picture 11">
            <a:extLst>
              <a:ext uri="{FF2B5EF4-FFF2-40B4-BE49-F238E27FC236}">
                <a16:creationId xmlns:a16="http://schemas.microsoft.com/office/drawing/2014/main" id="{F6509D72-69EE-9C46-86D5-847F6C672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4280780383"/>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line title and text_4">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5F8832-4FD0-CA4C-B572-BCF3E24BA891}"/>
              </a:ext>
            </a:extLst>
          </p:cNvPr>
          <p:cNvPicPr>
            <a:picLocks noChangeAspect="1"/>
          </p:cNvPicPr>
          <p:nvPr userDrawn="1"/>
        </p:nvPicPr>
        <p:blipFill rotWithShape="1">
          <a:blip r:embed="rId2" cstate="print">
            <a:alphaModFix amt="35000"/>
            <a:extLst>
              <a:ext uri="{28A0092B-C50C-407E-A947-70E740481C1C}">
                <a14:useLocalDpi xmlns:a14="http://schemas.microsoft.com/office/drawing/2010/main" val="0"/>
              </a:ext>
            </a:extLst>
          </a:blip>
          <a:srcRect r="8232"/>
          <a:stretch/>
        </p:blipFill>
        <p:spPr>
          <a:xfrm>
            <a:off x="4758750" y="0"/>
            <a:ext cx="7433250" cy="6858000"/>
          </a:xfrm>
          <a:prstGeom prst="rect">
            <a:avLst/>
          </a:prstGeom>
        </p:spPr>
      </p:pic>
      <p:sp>
        <p:nvSpPr>
          <p:cNvPr id="8" name="Rectangle 7">
            <a:extLst>
              <a:ext uri="{FF2B5EF4-FFF2-40B4-BE49-F238E27FC236}">
                <a16:creationId xmlns:a16="http://schemas.microsoft.com/office/drawing/2014/main" id="{08AB7442-3A5B-0746-ADA9-82DD2624FA7F}"/>
              </a:ext>
            </a:extLst>
          </p:cNvPr>
          <p:cNvSpPr/>
          <p:nvPr userDrawn="1"/>
        </p:nvSpPr>
        <p:spPr bwMode="auto">
          <a:xfrm>
            <a:off x="4749417" y="0"/>
            <a:ext cx="5631205" cy="6858000"/>
          </a:xfrm>
          <a:prstGeom prst="rect">
            <a:avLst/>
          </a:prstGeom>
          <a:gradFill flip="none" rotWithShape="1">
            <a:gsLst>
              <a:gs pos="100000">
                <a:schemeClr val="bg1"/>
              </a:gs>
              <a:gs pos="0">
                <a:schemeClr val="bg1">
                  <a:alpha val="0"/>
                </a:schemeClr>
              </a:gs>
            </a:gsLst>
            <a:lin ang="108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2" name="Title 1"/>
          <p:cNvSpPr>
            <a:spLocks noGrp="1"/>
          </p:cNvSpPr>
          <p:nvPr>
            <p:ph type="title"/>
          </p:nvPr>
        </p:nvSpPr>
        <p:spPr>
          <a:xfrm>
            <a:off x="412752" y="273600"/>
            <a:ext cx="11268000" cy="510116"/>
          </a:xfrm>
          <a:prstGeom prst="rect">
            <a:avLst/>
          </a:prstGeom>
        </p:spPr>
        <p:txBody>
          <a:bodyPr lIns="90000" tIns="46800" rIns="90000" bIns="46800"/>
          <a:lstStyle>
            <a:lvl1pPr>
              <a:lnSpc>
                <a:spcPct val="90000"/>
              </a:lnSpc>
              <a:defRPr sz="2800">
                <a:latin typeface="+mj-lt"/>
              </a:defRPr>
            </a:lvl1pPr>
          </a:lstStyle>
          <a:p>
            <a:r>
              <a:rPr lang="en-US" noProof="0" dirty="0"/>
              <a:t>Click to edit Master title style</a:t>
            </a:r>
          </a:p>
        </p:txBody>
      </p:sp>
      <p:sp>
        <p:nvSpPr>
          <p:cNvPr id="9" name="Text Placeholder 8"/>
          <p:cNvSpPr>
            <a:spLocks noGrp="1"/>
          </p:cNvSpPr>
          <p:nvPr>
            <p:ph type="body" sz="quarter" idx="13" hasCustomPrompt="1"/>
          </p:nvPr>
        </p:nvSpPr>
        <p:spPr>
          <a:xfrm>
            <a:off x="412799" y="1043999"/>
            <a:ext cx="11268000" cy="4585275"/>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noProof="0" dirty="0"/>
              <a:t>Click to edit Master text styles</a:t>
            </a:r>
          </a:p>
          <a:p>
            <a:pPr lvl="1"/>
            <a:r>
              <a:rPr lang="en-US" altLang="en-US" noProof="0" dirty="0"/>
              <a:t>Second level</a:t>
            </a:r>
          </a:p>
          <a:p>
            <a:pPr lvl="2"/>
            <a:r>
              <a:rPr lang="en-US" altLang="en-US" noProof="0" dirty="0"/>
              <a:t>Third level</a:t>
            </a:r>
          </a:p>
          <a:p>
            <a:pPr lvl="3"/>
            <a:r>
              <a:rPr lang="en-US" altLang="en-US" noProof="0"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noProof="0" dirty="0"/>
              <a:t>Click to edit footnote</a:t>
            </a:r>
          </a:p>
        </p:txBody>
      </p:sp>
      <p:pic>
        <p:nvPicPr>
          <p:cNvPr id="10" name="Picture 9">
            <a:extLst>
              <a:ext uri="{FF2B5EF4-FFF2-40B4-BE49-F238E27FC236}">
                <a16:creationId xmlns:a16="http://schemas.microsoft.com/office/drawing/2014/main" id="{63E165BE-B838-4347-AB76-6D37E66E33C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2152540577"/>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line title, 2-column text">
    <p:spTree>
      <p:nvGrpSpPr>
        <p:cNvPr id="1" name=""/>
        <p:cNvGrpSpPr/>
        <p:nvPr/>
      </p:nvGrpSpPr>
      <p:grpSpPr>
        <a:xfrm>
          <a:off x="0" y="0"/>
          <a:ext cx="0" cy="0"/>
          <a:chOff x="0" y="0"/>
          <a:chExt cx="0" cy="0"/>
        </a:xfrm>
      </p:grpSpPr>
      <p:sp>
        <p:nvSpPr>
          <p:cNvPr id="2" name="Title 1"/>
          <p:cNvSpPr>
            <a:spLocks noGrp="1"/>
          </p:cNvSpPr>
          <p:nvPr>
            <p:ph type="title"/>
          </p:nvPr>
        </p:nvSpPr>
        <p:spPr>
          <a:xfrm>
            <a:off x="412800" y="274639"/>
            <a:ext cx="11268000" cy="511200"/>
          </a:xfrm>
          <a:prstGeom prst="rect">
            <a:avLst/>
          </a:prstGeom>
        </p:spPr>
        <p:txBody>
          <a:bodyPr lIns="91438" tIns="45719" rIns="91438" bIns="45719"/>
          <a:lstStyle>
            <a:lvl1pPr>
              <a:lnSpc>
                <a:spcPct val="90000"/>
              </a:lnSpc>
              <a:defRPr>
                <a:latin typeface="+mj-lt"/>
              </a:defRPr>
            </a:lvl1pPr>
          </a:lstStyle>
          <a:p>
            <a:r>
              <a:rPr lang="en-US" dirty="0"/>
              <a:t>Click to edit Master title style</a:t>
            </a:r>
            <a:endParaRPr lang="en-GB" dirty="0"/>
          </a:p>
        </p:txBody>
      </p:sp>
      <p:sp>
        <p:nvSpPr>
          <p:cNvPr id="11" name="Text Placeholder 4"/>
          <p:cNvSpPr>
            <a:spLocks noGrp="1"/>
          </p:cNvSpPr>
          <p:nvPr>
            <p:ph type="body" sz="quarter" idx="10" hasCustomPrompt="1"/>
          </p:nvPr>
        </p:nvSpPr>
        <p:spPr>
          <a:xfrm>
            <a:off x="-1"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sp>
        <p:nvSpPr>
          <p:cNvPr id="14" name="Text Placeholder 8"/>
          <p:cNvSpPr>
            <a:spLocks noGrp="1"/>
          </p:cNvSpPr>
          <p:nvPr>
            <p:ph type="body" sz="quarter" idx="13" hasCustomPrompt="1"/>
          </p:nvPr>
        </p:nvSpPr>
        <p:spPr>
          <a:xfrm>
            <a:off x="412799" y="1043999"/>
            <a:ext cx="5544000" cy="4585275"/>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15" name="Text Placeholder 8"/>
          <p:cNvSpPr>
            <a:spLocks noGrp="1"/>
          </p:cNvSpPr>
          <p:nvPr>
            <p:ph type="body" sz="quarter" idx="14" hasCustomPrompt="1"/>
          </p:nvPr>
        </p:nvSpPr>
        <p:spPr>
          <a:xfrm>
            <a:off x="6136800" y="1043999"/>
            <a:ext cx="5544000" cy="4585275"/>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pic>
        <p:nvPicPr>
          <p:cNvPr id="7" name="Picture 6">
            <a:extLst>
              <a:ext uri="{FF2B5EF4-FFF2-40B4-BE49-F238E27FC236}">
                <a16:creationId xmlns:a16="http://schemas.microsoft.com/office/drawing/2014/main" id="{F59E1260-6109-6142-A557-FB29957127E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4050741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line title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752" y="273600"/>
            <a:ext cx="11268000" cy="870111"/>
          </a:xfrm>
          <a:prstGeom prst="rect">
            <a:avLst/>
          </a:prstGeom>
        </p:spPr>
        <p:txBody>
          <a:bodyPr lIns="90000" tIns="46800" rIns="90000" bIns="46800">
            <a:noAutofit/>
          </a:bodyPr>
          <a:lstStyle>
            <a:lvl1pPr>
              <a:lnSpc>
                <a:spcPct val="90000"/>
              </a:lnSpc>
              <a:defRPr sz="2800" b="1">
                <a:latin typeface="+mj-lt"/>
              </a:defRPr>
            </a:lvl1pPr>
          </a:lstStyle>
          <a:p>
            <a:r>
              <a:rPr lang="en-US" dirty="0"/>
              <a:t>Click to edit Master title style</a:t>
            </a:r>
            <a:br>
              <a:rPr lang="en-US" dirty="0"/>
            </a:br>
            <a:r>
              <a:rPr lang="en-US" dirty="0"/>
              <a:t>TWO LINE</a:t>
            </a:r>
            <a:endParaRPr lang="en-GB" dirty="0"/>
          </a:p>
        </p:txBody>
      </p:sp>
      <p:sp>
        <p:nvSpPr>
          <p:cNvPr id="9" name="Text Placeholder 8"/>
          <p:cNvSpPr>
            <a:spLocks noGrp="1"/>
          </p:cNvSpPr>
          <p:nvPr>
            <p:ph type="body" sz="quarter" idx="13" hasCustomPrompt="1"/>
          </p:nvPr>
        </p:nvSpPr>
        <p:spPr>
          <a:xfrm>
            <a:off x="412799" y="1410299"/>
            <a:ext cx="11268000" cy="4218976"/>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5" name="Text Placeholder 4"/>
          <p:cNvSpPr>
            <a:spLocks noGrp="1"/>
          </p:cNvSpPr>
          <p:nvPr>
            <p:ph type="body" sz="quarter" idx="10" hasCustomPrompt="1"/>
          </p:nvPr>
        </p:nvSpPr>
        <p:spPr>
          <a:xfrm>
            <a:off x="0"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pic>
        <p:nvPicPr>
          <p:cNvPr id="6" name="Picture 5">
            <a:extLst>
              <a:ext uri="{FF2B5EF4-FFF2-40B4-BE49-F238E27FC236}">
                <a16:creationId xmlns:a16="http://schemas.microsoft.com/office/drawing/2014/main" id="{21CA5BB2-CD80-3D42-AE45-655DA08194F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393416377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line title, 2-column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800" y="274639"/>
            <a:ext cx="11268000" cy="871200"/>
          </a:xfrm>
          <a:prstGeom prst="rect">
            <a:avLst/>
          </a:prstGeom>
        </p:spPr>
        <p:txBody>
          <a:bodyPr lIns="91438" tIns="45719" rIns="91438" bIns="45719"/>
          <a:lstStyle>
            <a:lvl1pPr>
              <a:lnSpc>
                <a:spcPct val="90000"/>
              </a:lnSpc>
              <a:defRPr>
                <a:latin typeface="+mj-lt"/>
              </a:defRPr>
            </a:lvl1pPr>
          </a:lstStyle>
          <a:p>
            <a:r>
              <a:rPr lang="en-US" dirty="0"/>
              <a:t>Click to edit Master title style</a:t>
            </a:r>
            <a:br>
              <a:rPr lang="en-US" dirty="0"/>
            </a:br>
            <a:r>
              <a:rPr lang="en-US" dirty="0"/>
              <a:t>TWO LINE</a:t>
            </a:r>
            <a:endParaRPr lang="en-GB" dirty="0"/>
          </a:p>
        </p:txBody>
      </p:sp>
      <p:sp>
        <p:nvSpPr>
          <p:cNvPr id="11" name="Text Placeholder 4"/>
          <p:cNvSpPr>
            <a:spLocks noGrp="1"/>
          </p:cNvSpPr>
          <p:nvPr>
            <p:ph type="body" sz="quarter" idx="10" hasCustomPrompt="1"/>
          </p:nvPr>
        </p:nvSpPr>
        <p:spPr>
          <a:xfrm>
            <a:off x="-1"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sp>
        <p:nvSpPr>
          <p:cNvPr id="14" name="Text Placeholder 8"/>
          <p:cNvSpPr>
            <a:spLocks noGrp="1"/>
          </p:cNvSpPr>
          <p:nvPr>
            <p:ph type="body" sz="quarter" idx="13" hasCustomPrompt="1"/>
          </p:nvPr>
        </p:nvSpPr>
        <p:spPr>
          <a:xfrm>
            <a:off x="412799" y="1411200"/>
            <a:ext cx="5544000" cy="4219200"/>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sp>
        <p:nvSpPr>
          <p:cNvPr id="15" name="Text Placeholder 8"/>
          <p:cNvSpPr>
            <a:spLocks noGrp="1"/>
          </p:cNvSpPr>
          <p:nvPr>
            <p:ph type="body" sz="quarter" idx="14" hasCustomPrompt="1"/>
          </p:nvPr>
        </p:nvSpPr>
        <p:spPr>
          <a:xfrm>
            <a:off x="6136800" y="1411200"/>
            <a:ext cx="5544000" cy="4219200"/>
          </a:xfrm>
          <a:prstGeom prst="rect">
            <a:avLst/>
          </a:prstGeom>
        </p:spPr>
        <p:txBody>
          <a:bodyPr lIns="90000" tIns="46800" rIns="90000" bIns="46800"/>
          <a:lstStyle>
            <a:lvl1pPr marL="230400" indent="-230400">
              <a:lnSpc>
                <a:spcPct val="90000"/>
              </a:lnSpc>
              <a:spcBef>
                <a:spcPts val="1200"/>
              </a:spcBef>
              <a:buClr>
                <a:schemeClr val="tx2"/>
              </a:buClr>
              <a:buFont typeface="Arial" panose="020B0604020202020204" pitchFamily="34" charset="0"/>
              <a:buChar char="•"/>
              <a:defRPr sz="1800" b="0">
                <a:solidFill>
                  <a:schemeClr val="tx1"/>
                </a:solidFill>
                <a:latin typeface="+mn-lt"/>
                <a:cs typeface="Arial" pitchFamily="34" charset="0"/>
              </a:defRPr>
            </a:lvl1pPr>
            <a:lvl2pPr marL="460800" indent="-230400">
              <a:lnSpc>
                <a:spcPct val="90000"/>
              </a:lnSpc>
              <a:spcBef>
                <a:spcPts val="600"/>
              </a:spcBef>
              <a:buClr>
                <a:schemeClr val="tx2"/>
              </a:buClr>
              <a:buFont typeface="Arial" panose="020B0604020202020204" pitchFamily="34" charset="0"/>
              <a:buChar char="–"/>
              <a:defRPr sz="1600">
                <a:solidFill>
                  <a:schemeClr val="tx1"/>
                </a:solidFill>
                <a:latin typeface="+mn-lt"/>
              </a:defRPr>
            </a:lvl2pPr>
            <a:lvl3pPr marL="626400" indent="-165600">
              <a:lnSpc>
                <a:spcPct val="90000"/>
              </a:lnSpc>
              <a:spcBef>
                <a:spcPts val="600"/>
              </a:spcBef>
              <a:buClr>
                <a:schemeClr val="tx2"/>
              </a:buClr>
              <a:defRPr sz="1400">
                <a:solidFill>
                  <a:schemeClr val="tx1"/>
                </a:solidFill>
                <a:latin typeface="+mn-lt"/>
              </a:defRPr>
            </a:lvl3pPr>
            <a:lvl4pPr marL="802800" indent="-176400">
              <a:lnSpc>
                <a:spcPct val="90000"/>
              </a:lnSpc>
              <a:spcBef>
                <a:spcPts val="600"/>
              </a:spcBef>
              <a:buClr>
                <a:schemeClr val="tx2"/>
              </a:buClr>
              <a:buFont typeface="Arial" panose="020B0604020202020204" pitchFamily="34" charset="0"/>
              <a:buChar char="‒"/>
              <a:defRPr sz="1200">
                <a:solidFill>
                  <a:schemeClr val="tx1"/>
                </a:solidFill>
                <a:latin typeface="+mn-lt"/>
              </a:defRPr>
            </a:lvl4pPr>
            <a:lvl5pPr marL="853200" indent="-284400">
              <a:spcBef>
                <a:spcPts val="300"/>
              </a:spcBef>
              <a:buClr>
                <a:schemeClr val="tx2"/>
              </a:buClr>
              <a:defRPr sz="1400">
                <a:solidFill>
                  <a:schemeClr val="tx1"/>
                </a:solidFill>
              </a:defRPr>
            </a:lvl5p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p:txBody>
      </p:sp>
      <p:pic>
        <p:nvPicPr>
          <p:cNvPr id="7" name="Picture 6">
            <a:extLst>
              <a:ext uri="{FF2B5EF4-FFF2-40B4-BE49-F238E27FC236}">
                <a16:creationId xmlns:a16="http://schemas.microsoft.com/office/drawing/2014/main" id="{F59E1260-6109-6142-A557-FB29957127E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33399907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12800" y="274639"/>
            <a:ext cx="11268000" cy="871200"/>
          </a:xfrm>
          <a:prstGeom prst="rect">
            <a:avLst/>
          </a:prstGeom>
        </p:spPr>
        <p:txBody>
          <a:bodyPr lIns="91438" tIns="45719" rIns="91438" bIns="45719"/>
          <a:lstStyle>
            <a:lvl1pPr>
              <a:lnSpc>
                <a:spcPct val="90000"/>
              </a:lnSpc>
              <a:defRPr>
                <a:latin typeface="+mj-lt"/>
              </a:defRPr>
            </a:lvl1pPr>
          </a:lstStyle>
          <a:p>
            <a:r>
              <a:rPr lang="en-US" dirty="0"/>
              <a:t>Click to edit Master title style</a:t>
            </a:r>
            <a:br>
              <a:rPr lang="en-US" dirty="0"/>
            </a:br>
            <a:r>
              <a:rPr lang="en-US" dirty="0"/>
              <a:t>TWO LINE</a:t>
            </a:r>
            <a:endParaRPr lang="en-GB" dirty="0"/>
          </a:p>
        </p:txBody>
      </p:sp>
      <p:sp>
        <p:nvSpPr>
          <p:cNvPr id="11" name="Text Placeholder 4"/>
          <p:cNvSpPr>
            <a:spLocks noGrp="1"/>
          </p:cNvSpPr>
          <p:nvPr>
            <p:ph type="body" sz="quarter" idx="10" hasCustomPrompt="1"/>
          </p:nvPr>
        </p:nvSpPr>
        <p:spPr>
          <a:xfrm>
            <a:off x="-1" y="6626429"/>
            <a:ext cx="10260000" cy="230832"/>
          </a:xfrm>
          <a:prstGeom prst="rect">
            <a:avLst/>
          </a:prstGeom>
        </p:spPr>
        <p:txBody>
          <a:bodyPr anchor="b">
            <a:noAutofit/>
          </a:bodyPr>
          <a:lstStyle>
            <a:lvl1pPr marL="0" indent="0">
              <a:lnSpc>
                <a:spcPct val="90000"/>
              </a:lnSpc>
              <a:spcBef>
                <a:spcPts val="0"/>
              </a:spcBef>
              <a:spcAft>
                <a:spcPts val="0"/>
              </a:spcAft>
              <a:buNone/>
              <a:defRPr sz="1000" baseline="0">
                <a:latin typeface="Arial" panose="020B0604020202020204" pitchFamily="34" charset="0"/>
                <a:cs typeface="Arial" panose="020B0604020202020204" pitchFamily="34" charset="0"/>
              </a:defRPr>
            </a:lvl1pPr>
          </a:lstStyle>
          <a:p>
            <a:pPr lvl="0"/>
            <a:r>
              <a:rPr lang="en-US" dirty="0"/>
              <a:t>Click to edit footnote</a:t>
            </a:r>
          </a:p>
        </p:txBody>
      </p:sp>
      <p:pic>
        <p:nvPicPr>
          <p:cNvPr id="7" name="Picture 6">
            <a:extLst>
              <a:ext uri="{FF2B5EF4-FFF2-40B4-BE49-F238E27FC236}">
                <a16:creationId xmlns:a16="http://schemas.microsoft.com/office/drawing/2014/main" id="{F59E1260-6109-6142-A557-FB29957127E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503241" y="6227805"/>
            <a:ext cx="1604469" cy="621957"/>
          </a:xfrm>
          <a:prstGeom prst="rect">
            <a:avLst/>
          </a:prstGeom>
        </p:spPr>
      </p:pic>
    </p:spTree>
    <p:extLst>
      <p:ext uri="{BB962C8B-B14F-4D97-AF65-F5344CB8AC3E}">
        <p14:creationId xmlns:p14="http://schemas.microsoft.com/office/powerpoint/2010/main" val="3146444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Divider Slide">
    <p:spTree>
      <p:nvGrpSpPr>
        <p:cNvPr id="1" name=""/>
        <p:cNvGrpSpPr/>
        <p:nvPr/>
      </p:nvGrpSpPr>
      <p:grpSpPr>
        <a:xfrm>
          <a:off x="0" y="0"/>
          <a:ext cx="0" cy="0"/>
          <a:chOff x="0" y="0"/>
          <a:chExt cx="0" cy="0"/>
        </a:xfrm>
      </p:grpSpPr>
      <p:sp>
        <p:nvSpPr>
          <p:cNvPr id="10" name="Rectangle 9"/>
          <p:cNvSpPr/>
          <p:nvPr userDrawn="1"/>
        </p:nvSpPr>
        <p:spPr>
          <a:xfrm>
            <a:off x="193500" y="156117"/>
            <a:ext cx="11808000" cy="645566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rgbClr val="FFFFFF"/>
              </a:solidFill>
            </a:endParaRPr>
          </a:p>
        </p:txBody>
      </p:sp>
      <p:sp>
        <p:nvSpPr>
          <p:cNvPr id="2" name="Title 1"/>
          <p:cNvSpPr>
            <a:spLocks noGrp="1"/>
          </p:cNvSpPr>
          <p:nvPr>
            <p:ph type="title" hasCustomPrompt="1"/>
          </p:nvPr>
        </p:nvSpPr>
        <p:spPr>
          <a:xfrm>
            <a:off x="457200" y="1270365"/>
            <a:ext cx="11277600" cy="535531"/>
          </a:xfrm>
        </p:spPr>
        <p:txBody>
          <a:bodyPr anchor="t">
            <a:spAutoFit/>
          </a:bodyPr>
          <a:lstStyle>
            <a:lvl1pPr>
              <a:defRPr sz="3200">
                <a:solidFill>
                  <a:schemeClr val="bg1"/>
                </a:solidFill>
              </a:defRPr>
            </a:lvl1pPr>
          </a:lstStyle>
          <a:p>
            <a:r>
              <a:rPr lang="en-US" dirty="0"/>
              <a:t>Click to add divider title</a:t>
            </a:r>
          </a:p>
        </p:txBody>
      </p:sp>
      <p:sp>
        <p:nvSpPr>
          <p:cNvPr id="4" name="Date Placeholder 3"/>
          <p:cNvSpPr>
            <a:spLocks noGrp="1"/>
          </p:cNvSpPr>
          <p:nvPr>
            <p:ph type="dt" sz="half" idx="10"/>
          </p:nvPr>
        </p:nvSpPr>
        <p:spPr/>
        <p:txBody>
          <a:bodyPr/>
          <a:lstStyle/>
          <a:p>
            <a:fld id="{74FA187F-77D8-44AB-99A3-596B6D28DB9F}" type="datetime1">
              <a:rPr lang="en-US" smtClean="0"/>
              <a:t>3/3/2022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Text Placeholder 6">
            <a:extLst>
              <a:ext uri="{FF2B5EF4-FFF2-40B4-BE49-F238E27FC236}">
                <a16:creationId xmlns:a16="http://schemas.microsoft.com/office/drawing/2014/main" id="{C290D6F0-A744-4762-BA4F-BBADC0F28504}"/>
              </a:ext>
            </a:extLst>
          </p:cNvPr>
          <p:cNvSpPr>
            <a:spLocks noGrp="1"/>
          </p:cNvSpPr>
          <p:nvPr>
            <p:ph type="body" sz="quarter" idx="13" hasCustomPrompt="1"/>
          </p:nvPr>
        </p:nvSpPr>
        <p:spPr>
          <a:xfrm>
            <a:off x="457200" y="5590502"/>
            <a:ext cx="9855200" cy="1005840"/>
          </a:xfrm>
        </p:spPr>
        <p:txBody>
          <a:bodyPr anchor="b">
            <a:noAutofit/>
          </a:bodyPr>
          <a:lstStyle>
            <a:lvl1pPr marL="0" indent="0">
              <a:spcBef>
                <a:spcPts val="300"/>
              </a:spcBef>
              <a:buNone/>
              <a:defRPr sz="1000">
                <a:solidFill>
                  <a:schemeClr val="bg1"/>
                </a:solidFill>
              </a:defRPr>
            </a:lvl1pPr>
            <a:lvl2pPr marL="228600" indent="0">
              <a:buNone/>
              <a:defRPr sz="1000"/>
            </a:lvl2pPr>
            <a:lvl3pPr marL="457200" indent="0">
              <a:buNone/>
              <a:defRPr sz="1000"/>
            </a:lvl3pPr>
            <a:lvl4pPr marL="685800" indent="0">
              <a:buNone/>
              <a:defRPr sz="1000"/>
            </a:lvl4pPr>
            <a:lvl5pPr marL="914400" indent="0">
              <a:buNone/>
              <a:defRPr sz="1000"/>
            </a:lvl5pPr>
          </a:lstStyle>
          <a:p>
            <a:pPr lvl="0"/>
            <a:r>
              <a:rPr lang="en-US" dirty="0"/>
              <a:t>Reference(s)</a:t>
            </a:r>
          </a:p>
        </p:txBody>
      </p:sp>
      <p:sp>
        <p:nvSpPr>
          <p:cNvPr id="8" name="TextBox 7">
            <a:extLst>
              <a:ext uri="{FF2B5EF4-FFF2-40B4-BE49-F238E27FC236}">
                <a16:creationId xmlns:a16="http://schemas.microsoft.com/office/drawing/2014/main" id="{F59F0994-F17C-46C2-935A-B93E8CA3C61A}"/>
              </a:ext>
            </a:extLst>
          </p:cNvPr>
          <p:cNvSpPr txBox="1"/>
          <p:nvPr userDrawn="1"/>
        </p:nvSpPr>
        <p:spPr>
          <a:xfrm>
            <a:off x="10160000" y="6611780"/>
            <a:ext cx="2032000" cy="246221"/>
          </a:xfrm>
          <a:prstGeom prst="rect">
            <a:avLst/>
          </a:prstGeom>
          <a:noFill/>
        </p:spPr>
        <p:txBody>
          <a:bodyPr wrap="square" rtlCol="0">
            <a:spAutoFit/>
          </a:bodyPr>
          <a:lstStyle/>
          <a:p>
            <a:pPr algn="r"/>
            <a:r>
              <a:rPr lang="en-US" sz="1000" b="0" baseline="0" dirty="0">
                <a:solidFill>
                  <a:schemeClr val="tx1"/>
                </a:solidFill>
                <a:latin typeface="Arial" pitchFamily="34" charset="0"/>
                <a:cs typeface="Arial" pitchFamily="34" charset="0"/>
              </a:rPr>
              <a:t>© AstraZeneca 2019</a:t>
            </a:r>
          </a:p>
        </p:txBody>
      </p:sp>
    </p:spTree>
    <p:extLst>
      <p:ext uri="{BB962C8B-B14F-4D97-AF65-F5344CB8AC3E}">
        <p14:creationId xmlns:p14="http://schemas.microsoft.com/office/powerpoint/2010/main" val="1585540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49835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rtl="0" eaLnBrk="0" fontAlgn="base" hangingPunct="0">
        <a:spcBef>
          <a:spcPct val="0"/>
        </a:spcBef>
        <a:spcAft>
          <a:spcPct val="0"/>
        </a:spcAft>
        <a:defRPr sz="2800" b="1">
          <a:solidFill>
            <a:schemeClr val="tx2"/>
          </a:solidFill>
          <a:latin typeface="Arial" pitchFamily="34" charset="0"/>
          <a:ea typeface="Arial" charset="0"/>
          <a:cs typeface="Arial" pitchFamily="34" charset="0"/>
        </a:defRPr>
      </a:lvl1pPr>
      <a:lvl2pPr algn="l" rtl="0" eaLnBrk="0" fontAlgn="base" hangingPunct="0">
        <a:spcBef>
          <a:spcPct val="0"/>
        </a:spcBef>
        <a:spcAft>
          <a:spcPct val="0"/>
        </a:spcAft>
        <a:defRPr sz="2800" b="1">
          <a:solidFill>
            <a:schemeClr val="tx2"/>
          </a:solidFill>
          <a:latin typeface="Arial" charset="0"/>
          <a:ea typeface="Arial" charset="0"/>
          <a:cs typeface="Arial" pitchFamily="34" charset="0"/>
        </a:defRPr>
      </a:lvl2pPr>
      <a:lvl3pPr algn="l" rtl="0" eaLnBrk="0" fontAlgn="base" hangingPunct="0">
        <a:spcBef>
          <a:spcPct val="0"/>
        </a:spcBef>
        <a:spcAft>
          <a:spcPct val="0"/>
        </a:spcAft>
        <a:defRPr sz="2800" b="1">
          <a:solidFill>
            <a:schemeClr val="tx2"/>
          </a:solidFill>
          <a:latin typeface="Arial" charset="0"/>
          <a:ea typeface="Arial" charset="0"/>
          <a:cs typeface="Arial" pitchFamily="34" charset="0"/>
        </a:defRPr>
      </a:lvl3pPr>
      <a:lvl4pPr algn="l" rtl="0" eaLnBrk="0" fontAlgn="base" hangingPunct="0">
        <a:spcBef>
          <a:spcPct val="0"/>
        </a:spcBef>
        <a:spcAft>
          <a:spcPct val="0"/>
        </a:spcAft>
        <a:defRPr sz="2800" b="1">
          <a:solidFill>
            <a:schemeClr val="tx2"/>
          </a:solidFill>
          <a:latin typeface="Arial" charset="0"/>
          <a:ea typeface="Arial" charset="0"/>
          <a:cs typeface="Arial" pitchFamily="34" charset="0"/>
        </a:defRPr>
      </a:lvl4pPr>
      <a:lvl5pPr algn="l" rtl="0" eaLnBrk="0" fontAlgn="base" hangingPunct="0">
        <a:spcBef>
          <a:spcPct val="0"/>
        </a:spcBef>
        <a:spcAft>
          <a:spcPct val="0"/>
        </a:spcAft>
        <a:defRPr sz="2800" b="1">
          <a:solidFill>
            <a:schemeClr val="tx2"/>
          </a:solidFill>
          <a:latin typeface="Arial" charset="0"/>
          <a:ea typeface="Arial" charset="0"/>
          <a:cs typeface="Arial" pitchFamily="34" charset="0"/>
        </a:defRPr>
      </a:lvl5pPr>
      <a:lvl6pPr marL="457178" algn="l" rtl="0" eaLnBrk="1" fontAlgn="base" hangingPunct="1">
        <a:spcBef>
          <a:spcPct val="0"/>
        </a:spcBef>
        <a:spcAft>
          <a:spcPct val="0"/>
        </a:spcAft>
        <a:defRPr sz="2800" b="1">
          <a:solidFill>
            <a:schemeClr val="tx2"/>
          </a:solidFill>
          <a:latin typeface="Arial" charset="0"/>
        </a:defRPr>
      </a:lvl6pPr>
      <a:lvl7pPr marL="914354" algn="l" rtl="0" eaLnBrk="1" fontAlgn="base" hangingPunct="1">
        <a:spcBef>
          <a:spcPct val="0"/>
        </a:spcBef>
        <a:spcAft>
          <a:spcPct val="0"/>
        </a:spcAft>
        <a:defRPr sz="2800" b="1">
          <a:solidFill>
            <a:schemeClr val="tx2"/>
          </a:solidFill>
          <a:latin typeface="Arial" charset="0"/>
        </a:defRPr>
      </a:lvl7pPr>
      <a:lvl8pPr marL="1371532" algn="l" rtl="0" eaLnBrk="1" fontAlgn="base" hangingPunct="1">
        <a:spcBef>
          <a:spcPct val="0"/>
        </a:spcBef>
        <a:spcAft>
          <a:spcPct val="0"/>
        </a:spcAft>
        <a:defRPr sz="2800" b="1">
          <a:solidFill>
            <a:schemeClr val="tx2"/>
          </a:solidFill>
          <a:latin typeface="Arial" charset="0"/>
        </a:defRPr>
      </a:lvl8pPr>
      <a:lvl9pPr marL="1828709" algn="l" rtl="0" eaLnBrk="1" fontAlgn="base" hangingPunct="1">
        <a:spcBef>
          <a:spcPct val="0"/>
        </a:spcBef>
        <a:spcAft>
          <a:spcPct val="0"/>
        </a:spcAft>
        <a:defRPr sz="2800" b="1">
          <a:solidFill>
            <a:schemeClr val="tx2"/>
          </a:solidFill>
          <a:latin typeface="Arial" charset="0"/>
        </a:defRPr>
      </a:lvl9pPr>
    </p:titleStyle>
    <p:bodyStyle>
      <a:lvl1pPr marL="179380" indent="-179380" algn="l" rtl="0" eaLnBrk="0" fontAlgn="base" hangingPunct="0">
        <a:spcBef>
          <a:spcPct val="0"/>
        </a:spcBef>
        <a:spcAft>
          <a:spcPct val="0"/>
        </a:spcAft>
        <a:buClr>
          <a:schemeClr val="tx2"/>
        </a:buClr>
        <a:buFont typeface="Arial" charset="0"/>
        <a:buChar char="•"/>
        <a:defRPr>
          <a:solidFill>
            <a:schemeClr val="tx1"/>
          </a:solidFill>
          <a:latin typeface="Arial" pitchFamily="34" charset="0"/>
          <a:ea typeface="Arial" charset="0"/>
          <a:cs typeface="Arial" pitchFamily="34" charset="0"/>
        </a:defRPr>
      </a:lvl1pPr>
      <a:lvl2pPr marL="358758" indent="-179380" algn="l" rtl="0" eaLnBrk="0" fontAlgn="base" hangingPunct="0">
        <a:spcBef>
          <a:spcPct val="0"/>
        </a:spcBef>
        <a:spcAft>
          <a:spcPct val="0"/>
        </a:spcAft>
        <a:buFont typeface="Arial" charset="0"/>
        <a:buChar char="-"/>
        <a:defRPr>
          <a:solidFill>
            <a:schemeClr val="tx1"/>
          </a:solidFill>
          <a:latin typeface="Arial" pitchFamily="34" charset="0"/>
          <a:ea typeface="Arial" charset="0"/>
          <a:cs typeface="Arial" pitchFamily="34" charset="0"/>
        </a:defRPr>
      </a:lvl2pPr>
      <a:lvl3pPr marL="622268" indent="-180966" algn="l" rtl="0" eaLnBrk="0" fontAlgn="base" hangingPunct="0">
        <a:spcBef>
          <a:spcPct val="0"/>
        </a:spcBef>
        <a:spcAft>
          <a:spcPct val="0"/>
        </a:spcAft>
        <a:buFont typeface="Arial" charset="0"/>
        <a:buChar char="•"/>
        <a:defRPr sz="1600">
          <a:solidFill>
            <a:schemeClr val="tx1"/>
          </a:solidFill>
          <a:latin typeface="Arial" pitchFamily="34" charset="0"/>
          <a:ea typeface="Arial" charset="0"/>
          <a:cs typeface="Arial" pitchFamily="34" charset="0"/>
        </a:defRPr>
      </a:lvl3pPr>
      <a:lvl4pPr marL="622268" indent="-179380" algn="l" rtl="0" eaLnBrk="0" fontAlgn="base" hangingPunct="0">
        <a:spcBef>
          <a:spcPct val="0"/>
        </a:spcBef>
        <a:spcAft>
          <a:spcPct val="0"/>
        </a:spcAft>
        <a:buChar char="•"/>
        <a:defRPr sz="1600">
          <a:solidFill>
            <a:schemeClr val="tx1"/>
          </a:solidFill>
          <a:latin typeface="Arial" pitchFamily="34" charset="0"/>
          <a:ea typeface="Arial" charset="0"/>
          <a:cs typeface="Arial" pitchFamily="34" charset="0"/>
        </a:defRPr>
      </a:lvl4pPr>
      <a:lvl5pPr marL="622268" indent="-179380" algn="l" rtl="0" eaLnBrk="0" fontAlgn="base" hangingPunct="0">
        <a:spcBef>
          <a:spcPct val="0"/>
        </a:spcBef>
        <a:spcAft>
          <a:spcPct val="0"/>
        </a:spcAft>
        <a:buChar char="•"/>
        <a:defRPr sz="1600">
          <a:solidFill>
            <a:schemeClr val="tx1"/>
          </a:solidFill>
          <a:latin typeface="Arial" pitchFamily="34" charset="0"/>
          <a:ea typeface="Arial" charset="0"/>
          <a:cs typeface="Arial" pitchFamily="34" charset="0"/>
        </a:defRPr>
      </a:lvl5pPr>
      <a:lvl6pPr marL="1620758" indent="-176205" algn="l" rtl="0" eaLnBrk="1" fontAlgn="base" hangingPunct="1">
        <a:spcBef>
          <a:spcPct val="0"/>
        </a:spcBef>
        <a:spcAft>
          <a:spcPct val="0"/>
        </a:spcAft>
        <a:buChar char="•"/>
        <a:defRPr sz="1500">
          <a:solidFill>
            <a:schemeClr val="tx1"/>
          </a:solidFill>
          <a:latin typeface="+mn-lt"/>
        </a:defRPr>
      </a:lvl6pPr>
      <a:lvl7pPr marL="2077935" indent="-176205" algn="l" rtl="0" eaLnBrk="1" fontAlgn="base" hangingPunct="1">
        <a:spcBef>
          <a:spcPct val="0"/>
        </a:spcBef>
        <a:spcAft>
          <a:spcPct val="0"/>
        </a:spcAft>
        <a:buChar char="•"/>
        <a:defRPr sz="1500">
          <a:solidFill>
            <a:schemeClr val="tx1"/>
          </a:solidFill>
          <a:latin typeface="+mn-lt"/>
        </a:defRPr>
      </a:lvl7pPr>
      <a:lvl8pPr marL="2535111" indent="-176205" algn="l" rtl="0" eaLnBrk="1" fontAlgn="base" hangingPunct="1">
        <a:spcBef>
          <a:spcPct val="0"/>
        </a:spcBef>
        <a:spcAft>
          <a:spcPct val="0"/>
        </a:spcAft>
        <a:buChar char="•"/>
        <a:defRPr sz="1500">
          <a:solidFill>
            <a:schemeClr val="tx1"/>
          </a:solidFill>
          <a:latin typeface="+mn-lt"/>
        </a:defRPr>
      </a:lvl8pPr>
      <a:lvl9pPr marL="2992289" indent="-176205" algn="l" rtl="0" eaLnBrk="1" fontAlgn="base" hangingPunct="1">
        <a:spcBef>
          <a:spcPct val="0"/>
        </a:spcBef>
        <a:spcAft>
          <a:spcPct val="0"/>
        </a:spcAft>
        <a:buChar char="•"/>
        <a:defRPr sz="1500">
          <a:solidFill>
            <a:schemeClr val="tx1"/>
          </a:solidFill>
          <a:latin typeface="+mn-lt"/>
        </a:defRPr>
      </a:lvl9pPr>
    </p:bodyStyle>
    <p:otherStyle>
      <a:defPPr>
        <a:defRPr lang="en-US"/>
      </a:defPPr>
      <a:lvl1pPr marL="0" algn="l" defTabSz="914354" rtl="0" eaLnBrk="1" latinLnBrk="0" hangingPunct="1">
        <a:defRPr sz="1900" kern="1200">
          <a:solidFill>
            <a:schemeClr val="tx1"/>
          </a:solidFill>
          <a:latin typeface="+mn-lt"/>
          <a:ea typeface="+mn-ea"/>
          <a:cs typeface="+mn-cs"/>
        </a:defRPr>
      </a:lvl1pPr>
      <a:lvl2pPr marL="457178" algn="l" defTabSz="914354" rtl="0" eaLnBrk="1" latinLnBrk="0" hangingPunct="1">
        <a:defRPr sz="1900" kern="1200">
          <a:solidFill>
            <a:schemeClr val="tx1"/>
          </a:solidFill>
          <a:latin typeface="+mn-lt"/>
          <a:ea typeface="+mn-ea"/>
          <a:cs typeface="+mn-cs"/>
        </a:defRPr>
      </a:lvl2pPr>
      <a:lvl3pPr marL="914354" algn="l" defTabSz="914354" rtl="0" eaLnBrk="1" latinLnBrk="0" hangingPunct="1">
        <a:defRPr sz="1900" kern="1200">
          <a:solidFill>
            <a:schemeClr val="tx1"/>
          </a:solidFill>
          <a:latin typeface="+mn-lt"/>
          <a:ea typeface="+mn-ea"/>
          <a:cs typeface="+mn-cs"/>
        </a:defRPr>
      </a:lvl3pPr>
      <a:lvl4pPr marL="1371532" algn="l" defTabSz="914354" rtl="0" eaLnBrk="1" latinLnBrk="0" hangingPunct="1">
        <a:defRPr sz="1900" kern="1200">
          <a:solidFill>
            <a:schemeClr val="tx1"/>
          </a:solidFill>
          <a:latin typeface="+mn-lt"/>
          <a:ea typeface="+mn-ea"/>
          <a:cs typeface="+mn-cs"/>
        </a:defRPr>
      </a:lvl4pPr>
      <a:lvl5pPr marL="1828709" algn="l" defTabSz="914354" rtl="0" eaLnBrk="1" latinLnBrk="0" hangingPunct="1">
        <a:defRPr sz="1900" kern="1200">
          <a:solidFill>
            <a:schemeClr val="tx1"/>
          </a:solidFill>
          <a:latin typeface="+mn-lt"/>
          <a:ea typeface="+mn-ea"/>
          <a:cs typeface="+mn-cs"/>
        </a:defRPr>
      </a:lvl5pPr>
      <a:lvl6pPr marL="2285886" algn="l" defTabSz="914354" rtl="0" eaLnBrk="1" latinLnBrk="0" hangingPunct="1">
        <a:defRPr sz="1900" kern="1200">
          <a:solidFill>
            <a:schemeClr val="tx1"/>
          </a:solidFill>
          <a:latin typeface="+mn-lt"/>
          <a:ea typeface="+mn-ea"/>
          <a:cs typeface="+mn-cs"/>
        </a:defRPr>
      </a:lvl6pPr>
      <a:lvl7pPr marL="2743062" algn="l" defTabSz="914354" rtl="0" eaLnBrk="1" latinLnBrk="0" hangingPunct="1">
        <a:defRPr sz="1900" kern="1200">
          <a:solidFill>
            <a:schemeClr val="tx1"/>
          </a:solidFill>
          <a:latin typeface="+mn-lt"/>
          <a:ea typeface="+mn-ea"/>
          <a:cs typeface="+mn-cs"/>
        </a:defRPr>
      </a:lvl7pPr>
      <a:lvl8pPr marL="3200240" algn="l" defTabSz="914354" rtl="0" eaLnBrk="1" latinLnBrk="0" hangingPunct="1">
        <a:defRPr sz="1900" kern="1200">
          <a:solidFill>
            <a:schemeClr val="tx1"/>
          </a:solidFill>
          <a:latin typeface="+mn-lt"/>
          <a:ea typeface="+mn-ea"/>
          <a:cs typeface="+mn-cs"/>
        </a:defRPr>
      </a:lvl8pPr>
      <a:lvl9pPr marL="3657418" algn="l" defTabSz="914354" rtl="0" eaLnBrk="1" latinLnBrk="0" hangingPunct="1">
        <a:defRPr sz="19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hyperlink" Target="https://asecho.org/wp-content/uploads/2018/08/WFTF-Chamber-Quantification-Summary-Doc-Final-July-18.pdf" TargetMode="Externa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diagnose heart failure</a:t>
            </a:r>
          </a:p>
        </p:txBody>
      </p:sp>
      <p:sp>
        <p:nvSpPr>
          <p:cNvPr id="4" name="Text Placeholder 3"/>
          <p:cNvSpPr>
            <a:spLocks noGrp="1"/>
          </p:cNvSpPr>
          <p:nvPr>
            <p:ph type="body" sz="quarter" idx="11"/>
          </p:nvPr>
        </p:nvSpPr>
        <p:spPr/>
        <p:txBody>
          <a:bodyPr/>
          <a:lstStyle/>
          <a:p>
            <a:r>
              <a:rPr lang="en-US" dirty="0"/>
              <a:t>Part III</a:t>
            </a:r>
          </a:p>
        </p:txBody>
      </p:sp>
      <p:sp>
        <p:nvSpPr>
          <p:cNvPr id="5" name="Text Box 2">
            <a:extLst>
              <a:ext uri="{FF2B5EF4-FFF2-40B4-BE49-F238E27FC236}">
                <a16:creationId xmlns:a16="http://schemas.microsoft.com/office/drawing/2014/main" id="{3117C318-74CD-4613-BDBF-7698574032F8}"/>
              </a:ext>
            </a:extLst>
          </p:cNvPr>
          <p:cNvSpPr txBox="1"/>
          <p:nvPr/>
        </p:nvSpPr>
        <p:spPr>
          <a:xfrm>
            <a:off x="0" y="6212840"/>
            <a:ext cx="12192000" cy="461665"/>
          </a:xfrm>
          <a:prstGeom prst="rect">
            <a:avLst/>
          </a:prstGeom>
          <a:noFill/>
        </p:spPr>
        <p:txBody>
          <a:bodyPr wrap="square" rtlCol="0">
            <a:spAutoFit/>
          </a:bodyPr>
          <a:lstStyle/>
          <a:p>
            <a:pPr algn="ctr"/>
            <a:r>
              <a:rPr lang="en-GB" altLang="en-US" sz="1200" dirty="0">
                <a:solidFill>
                  <a:schemeClr val="bg2"/>
                </a:solidFill>
              </a:rPr>
              <a:t>Veeva ID</a:t>
            </a:r>
            <a:r>
              <a:rPr lang="en-GB" altLang="en-US" sz="1200">
                <a:solidFill>
                  <a:schemeClr val="bg2"/>
                </a:solidFill>
              </a:rPr>
              <a:t>: PH - 5976</a:t>
            </a:r>
            <a:br>
              <a:rPr lang="en-GB" altLang="en-US" sz="1200" dirty="0">
                <a:solidFill>
                  <a:schemeClr val="bg2"/>
                </a:solidFill>
              </a:rPr>
            </a:br>
            <a:r>
              <a:rPr lang="en-GB" altLang="en-US" sz="1200" dirty="0">
                <a:solidFill>
                  <a:schemeClr val="bg2"/>
                </a:solidFill>
              </a:rPr>
              <a:t>Date of preparation: September 2021</a:t>
            </a:r>
          </a:p>
        </p:txBody>
      </p:sp>
    </p:spTree>
    <p:extLst>
      <p:ext uri="{BB962C8B-B14F-4D97-AF65-F5344CB8AC3E}">
        <p14:creationId xmlns:p14="http://schemas.microsoft.com/office/powerpoint/2010/main" val="3805557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7E7B1E-2D4A-4369-8F8E-BD2F681152C2}"/>
              </a:ext>
            </a:extLst>
          </p:cNvPr>
          <p:cNvSpPr>
            <a:spLocks noGrp="1"/>
          </p:cNvSpPr>
          <p:nvPr>
            <p:ph type="body" sz="quarter" idx="13"/>
          </p:nvPr>
        </p:nvSpPr>
        <p:spPr>
          <a:xfrm>
            <a:off x="1036072" y="2336008"/>
            <a:ext cx="9855200" cy="3445196"/>
          </a:xfrm>
        </p:spPr>
        <p:txBody>
          <a:bodyPr anchor="ctr">
            <a:noAutofit/>
          </a:bodyPr>
          <a:lstStyle/>
          <a:p>
            <a:pPr algn="ctr"/>
            <a:r>
              <a:rPr lang="en-US" sz="2400" dirty="0">
                <a:latin typeface="Arial"/>
                <a:cs typeface="Arial"/>
              </a:rPr>
              <a:t>“This session is supported by AstraZeneca. The content is intended for Health Care 	Professionals for medical educational purposes only.   Expert opinions of the participating physicians are based on their experience to date.</a:t>
            </a:r>
          </a:p>
          <a:p>
            <a:pPr algn="ctr"/>
            <a:endParaRPr lang="en-US" sz="2400" dirty="0">
              <a:latin typeface="Arial"/>
              <a:cs typeface="Arial"/>
            </a:endParaRPr>
          </a:p>
          <a:p>
            <a:pPr algn="ctr"/>
            <a:r>
              <a:rPr lang="en-US" sz="2400" dirty="0">
                <a:latin typeface="Arial"/>
                <a:cs typeface="Arial"/>
              </a:rPr>
              <a:t>   	AstraZeneca does not engage in the promotion of unregistered products or unapproved indications.  </a:t>
            </a:r>
          </a:p>
          <a:p>
            <a:pPr algn="ctr"/>
            <a:endParaRPr lang="en-US" sz="2400" dirty="0">
              <a:latin typeface="Arial"/>
              <a:cs typeface="Arial"/>
            </a:endParaRPr>
          </a:p>
          <a:p>
            <a:pPr algn="ctr"/>
            <a:r>
              <a:rPr lang="en-US" sz="2400" dirty="0">
                <a:latin typeface="Arial"/>
                <a:cs typeface="Arial"/>
              </a:rPr>
              <a:t>	Please consult local Prescribing Information for registration product license details.”</a:t>
            </a:r>
          </a:p>
          <a:p>
            <a:pPr marL="0" indent="0" algn="ctr">
              <a:buNone/>
            </a:pPr>
            <a:endParaRPr lang="en-US" sz="2400" dirty="0">
              <a:solidFill>
                <a:srgbClr val="830051"/>
              </a:solidFill>
              <a:latin typeface="Arial"/>
              <a:cs typeface="Arial"/>
            </a:endParaRPr>
          </a:p>
          <a:p>
            <a:pPr marL="0" indent="0" algn="ctr">
              <a:buNone/>
            </a:pPr>
            <a:endParaRPr lang="en-US" sz="2400" dirty="0">
              <a:solidFill>
                <a:srgbClr val="830051"/>
              </a:solidFill>
              <a:latin typeface="Arial"/>
              <a:cs typeface="Arial"/>
            </a:endParaRPr>
          </a:p>
        </p:txBody>
      </p:sp>
    </p:spTree>
    <p:extLst>
      <p:ext uri="{BB962C8B-B14F-4D97-AF65-F5344CB8AC3E}">
        <p14:creationId xmlns:p14="http://schemas.microsoft.com/office/powerpoint/2010/main" val="61008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Diagnosis of HF</a:t>
            </a:r>
          </a:p>
        </p:txBody>
      </p:sp>
      <p:sp>
        <p:nvSpPr>
          <p:cNvPr id="3" name="Text Placeholder 2"/>
          <p:cNvSpPr>
            <a:spLocks noGrp="1"/>
          </p:cNvSpPr>
          <p:nvPr>
            <p:ph type="body" sz="quarter" idx="11"/>
          </p:nvPr>
        </p:nvSpPr>
        <p:spPr/>
        <p:txBody>
          <a:bodyPr/>
          <a:lstStyle/>
          <a:p>
            <a:pPr marL="457200" indent="-457200">
              <a:buFont typeface="+mj-lt"/>
              <a:buAutoNum type="arabicPeriod"/>
            </a:pPr>
            <a:r>
              <a:rPr lang="en-US" dirty="0"/>
              <a:t>Criteria</a:t>
            </a:r>
          </a:p>
          <a:p>
            <a:pPr marL="457200" indent="-457200">
              <a:buFont typeface="+mj-lt"/>
              <a:buAutoNum type="arabicPeriod"/>
            </a:pPr>
            <a:r>
              <a:rPr lang="en-US" dirty="0"/>
              <a:t>Diagnosis pathway</a:t>
            </a:r>
          </a:p>
          <a:p>
            <a:pPr marL="457200" indent="-457200">
              <a:buFont typeface="+mj-lt"/>
              <a:buAutoNum type="arabicPeriod"/>
            </a:pPr>
            <a:r>
              <a:rPr lang="en-US" dirty="0"/>
              <a:t>Screening for HF</a:t>
            </a:r>
          </a:p>
          <a:p>
            <a:pPr marL="457200" indent="-457200">
              <a:buFont typeface="+mj-lt"/>
              <a:buAutoNum type="arabicPeriod"/>
            </a:pPr>
            <a:r>
              <a:rPr lang="en-US" dirty="0"/>
              <a:t>Biomarkers for HF</a:t>
            </a:r>
          </a:p>
        </p:txBody>
      </p:sp>
      <p:sp>
        <p:nvSpPr>
          <p:cNvPr id="4" name="Text Placeholder 2">
            <a:extLst>
              <a:ext uri="{FF2B5EF4-FFF2-40B4-BE49-F238E27FC236}">
                <a16:creationId xmlns:a16="http://schemas.microsoft.com/office/drawing/2014/main" id="{BEA616EF-131E-4867-AEB9-F1141316252D}"/>
              </a:ext>
            </a:extLst>
          </p:cNvPr>
          <p:cNvSpPr txBox="1">
            <a:spLocks/>
          </p:cNvSpPr>
          <p:nvPr/>
        </p:nvSpPr>
        <p:spPr>
          <a:xfrm>
            <a:off x="10633" y="6646629"/>
            <a:ext cx="10260000" cy="230832"/>
          </a:xfrm>
          <a:prstGeom prst="rect">
            <a:avLst/>
          </a:prstGeom>
        </p:spPr>
        <p:txBody>
          <a:bodyPr/>
          <a:lstStyle>
            <a:lvl1pPr marL="179380" indent="-179380" algn="l" rtl="0" eaLnBrk="0" fontAlgn="base" hangingPunct="0">
              <a:spcBef>
                <a:spcPct val="0"/>
              </a:spcBef>
              <a:spcAft>
                <a:spcPct val="0"/>
              </a:spcAft>
              <a:buClr>
                <a:schemeClr val="tx2"/>
              </a:buClr>
              <a:buFont typeface="Arial" charset="0"/>
              <a:buChar char="•"/>
              <a:defRPr>
                <a:solidFill>
                  <a:schemeClr val="tx1"/>
                </a:solidFill>
                <a:latin typeface="Arial" pitchFamily="34" charset="0"/>
                <a:ea typeface="Arial" charset="0"/>
                <a:cs typeface="Arial" pitchFamily="34" charset="0"/>
              </a:defRPr>
            </a:lvl1pPr>
            <a:lvl2pPr marL="358758" indent="-179380" algn="l" rtl="0" eaLnBrk="0" fontAlgn="base" hangingPunct="0">
              <a:spcBef>
                <a:spcPct val="0"/>
              </a:spcBef>
              <a:spcAft>
                <a:spcPct val="0"/>
              </a:spcAft>
              <a:buFont typeface="Arial" charset="0"/>
              <a:buChar char="-"/>
              <a:defRPr>
                <a:solidFill>
                  <a:schemeClr val="tx1"/>
                </a:solidFill>
                <a:latin typeface="Arial" pitchFamily="34" charset="0"/>
                <a:ea typeface="Arial" charset="0"/>
                <a:cs typeface="Arial" pitchFamily="34" charset="0"/>
              </a:defRPr>
            </a:lvl2pPr>
            <a:lvl3pPr marL="622268" indent="-180966" algn="l" rtl="0" eaLnBrk="0" fontAlgn="base" hangingPunct="0">
              <a:spcBef>
                <a:spcPct val="0"/>
              </a:spcBef>
              <a:spcAft>
                <a:spcPct val="0"/>
              </a:spcAft>
              <a:buFont typeface="Arial" charset="0"/>
              <a:buChar char="•"/>
              <a:defRPr sz="1600">
                <a:solidFill>
                  <a:schemeClr val="tx1"/>
                </a:solidFill>
                <a:latin typeface="Arial" pitchFamily="34" charset="0"/>
                <a:ea typeface="Arial" charset="0"/>
                <a:cs typeface="Arial" pitchFamily="34" charset="0"/>
              </a:defRPr>
            </a:lvl3pPr>
            <a:lvl4pPr marL="622268" indent="-179380" algn="l" rtl="0" eaLnBrk="0" fontAlgn="base" hangingPunct="0">
              <a:spcBef>
                <a:spcPct val="0"/>
              </a:spcBef>
              <a:spcAft>
                <a:spcPct val="0"/>
              </a:spcAft>
              <a:buChar char="•"/>
              <a:defRPr sz="1600">
                <a:solidFill>
                  <a:schemeClr val="tx1"/>
                </a:solidFill>
                <a:latin typeface="Arial" pitchFamily="34" charset="0"/>
                <a:ea typeface="Arial" charset="0"/>
                <a:cs typeface="Arial" pitchFamily="34" charset="0"/>
              </a:defRPr>
            </a:lvl4pPr>
            <a:lvl5pPr marL="622268" indent="-179380" algn="l" rtl="0" eaLnBrk="0" fontAlgn="base" hangingPunct="0">
              <a:spcBef>
                <a:spcPct val="0"/>
              </a:spcBef>
              <a:spcAft>
                <a:spcPct val="0"/>
              </a:spcAft>
              <a:buChar char="•"/>
              <a:defRPr sz="1600">
                <a:solidFill>
                  <a:schemeClr val="tx1"/>
                </a:solidFill>
                <a:latin typeface="Arial" pitchFamily="34" charset="0"/>
                <a:ea typeface="Arial" charset="0"/>
                <a:cs typeface="Arial" pitchFamily="34" charset="0"/>
              </a:defRPr>
            </a:lvl5pPr>
            <a:lvl6pPr marL="1620758" indent="-176205" algn="l" rtl="0" eaLnBrk="1" fontAlgn="base" hangingPunct="1">
              <a:spcBef>
                <a:spcPct val="0"/>
              </a:spcBef>
              <a:spcAft>
                <a:spcPct val="0"/>
              </a:spcAft>
              <a:buChar char="•"/>
              <a:defRPr sz="1500">
                <a:solidFill>
                  <a:schemeClr val="tx1"/>
                </a:solidFill>
                <a:latin typeface="+mn-lt"/>
              </a:defRPr>
            </a:lvl6pPr>
            <a:lvl7pPr marL="2077935" indent="-176205" algn="l" rtl="0" eaLnBrk="1" fontAlgn="base" hangingPunct="1">
              <a:spcBef>
                <a:spcPct val="0"/>
              </a:spcBef>
              <a:spcAft>
                <a:spcPct val="0"/>
              </a:spcAft>
              <a:buChar char="•"/>
              <a:defRPr sz="1500">
                <a:solidFill>
                  <a:schemeClr val="tx1"/>
                </a:solidFill>
                <a:latin typeface="+mn-lt"/>
              </a:defRPr>
            </a:lvl7pPr>
            <a:lvl8pPr marL="2535111" indent="-176205" algn="l" rtl="0" eaLnBrk="1" fontAlgn="base" hangingPunct="1">
              <a:spcBef>
                <a:spcPct val="0"/>
              </a:spcBef>
              <a:spcAft>
                <a:spcPct val="0"/>
              </a:spcAft>
              <a:buChar char="•"/>
              <a:defRPr sz="1500">
                <a:solidFill>
                  <a:schemeClr val="tx1"/>
                </a:solidFill>
                <a:latin typeface="+mn-lt"/>
              </a:defRPr>
            </a:lvl8pPr>
            <a:lvl9pPr marL="2992289" indent="-176205" algn="l" rtl="0" eaLnBrk="1" fontAlgn="base" hangingPunct="1">
              <a:spcBef>
                <a:spcPct val="0"/>
              </a:spcBef>
              <a:spcAft>
                <a:spcPct val="0"/>
              </a:spcAft>
              <a:buChar char="•"/>
              <a:defRPr sz="1500">
                <a:solidFill>
                  <a:schemeClr val="tx1"/>
                </a:solidFill>
                <a:latin typeface="+mn-lt"/>
              </a:defRPr>
            </a:lvl9pPr>
          </a:lstStyle>
          <a:p>
            <a:pPr marL="0" indent="0">
              <a:buNone/>
            </a:pPr>
            <a:r>
              <a:rPr lang="en-US" sz="1000" kern="0" dirty="0"/>
              <a:t>                                                                                                               HF, heart failure</a:t>
            </a:r>
          </a:p>
        </p:txBody>
      </p:sp>
      <p:sp>
        <p:nvSpPr>
          <p:cNvPr id="6" name="TextBox 5">
            <a:extLst>
              <a:ext uri="{FF2B5EF4-FFF2-40B4-BE49-F238E27FC236}">
                <a16:creationId xmlns:a16="http://schemas.microsoft.com/office/drawing/2014/main" id="{8ACDECBA-8978-4959-976E-745A32605058}"/>
              </a:ext>
            </a:extLst>
          </p:cNvPr>
          <p:cNvSpPr txBox="1"/>
          <p:nvPr/>
        </p:nvSpPr>
        <p:spPr>
          <a:xfrm>
            <a:off x="10633" y="6485046"/>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1314518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Diagnosis of heart failure is based on Framingham criteria </a:t>
            </a:r>
          </a:p>
        </p:txBody>
      </p:sp>
      <p:sp>
        <p:nvSpPr>
          <p:cNvPr id="3" name="Text Placeholder 2"/>
          <p:cNvSpPr>
            <a:spLocks noGrp="1"/>
          </p:cNvSpPr>
          <p:nvPr>
            <p:ph type="body" sz="quarter" idx="10"/>
          </p:nvPr>
        </p:nvSpPr>
        <p:spPr/>
        <p:txBody>
          <a:bodyPr/>
          <a:lstStyle/>
          <a:p>
            <a:r>
              <a:rPr lang="en-US" dirty="0"/>
              <a:t>HF, heart failure</a:t>
            </a:r>
          </a:p>
          <a:p>
            <a:r>
              <a:rPr lang="en-US" dirty="0"/>
              <a:t>Andersson C, et al. </a:t>
            </a:r>
            <a:r>
              <a:rPr lang="en-US" i="1" dirty="0"/>
              <a:t>Nat Rev </a:t>
            </a:r>
            <a:r>
              <a:rPr lang="en-US" i="1" dirty="0" err="1"/>
              <a:t>Cardiol</a:t>
            </a:r>
            <a:r>
              <a:rPr lang="en-US" dirty="0"/>
              <a:t> 2019;16:687–698</a:t>
            </a:r>
          </a:p>
        </p:txBody>
      </p:sp>
      <p:graphicFrame>
        <p:nvGraphicFramePr>
          <p:cNvPr id="5" name="Table 4"/>
          <p:cNvGraphicFramePr>
            <a:graphicFrameLocks noGrp="1"/>
          </p:cNvGraphicFramePr>
          <p:nvPr>
            <p:extLst>
              <p:ext uri="{D42A27DB-BD31-4B8C-83A1-F6EECF244321}">
                <p14:modId xmlns:p14="http://schemas.microsoft.com/office/powerpoint/2010/main" val="752490295"/>
              </p:ext>
            </p:extLst>
          </p:nvPr>
        </p:nvGraphicFramePr>
        <p:xfrm>
          <a:off x="842219" y="1656000"/>
          <a:ext cx="10800000" cy="4205760"/>
        </p:xfrm>
        <a:graphic>
          <a:graphicData uri="http://schemas.openxmlformats.org/drawingml/2006/table">
            <a:tbl>
              <a:tblPr firstRow="1" bandRow="1">
                <a:tableStyleId>{5C22544A-7EE6-4342-B048-85BDC9FD1C3A}</a:tableStyleId>
              </a:tblPr>
              <a:tblGrid>
                <a:gridCol w="5400000">
                  <a:extLst>
                    <a:ext uri="{9D8B030D-6E8A-4147-A177-3AD203B41FA5}">
                      <a16:colId xmlns:a16="http://schemas.microsoft.com/office/drawing/2014/main" val="2071763497"/>
                    </a:ext>
                  </a:extLst>
                </a:gridCol>
                <a:gridCol w="5400000">
                  <a:extLst>
                    <a:ext uri="{9D8B030D-6E8A-4147-A177-3AD203B41FA5}">
                      <a16:colId xmlns:a16="http://schemas.microsoft.com/office/drawing/2014/main" val="4038918908"/>
                    </a:ext>
                  </a:extLst>
                </a:gridCol>
              </a:tblGrid>
              <a:tr h="0">
                <a:tc>
                  <a:txBody>
                    <a:bodyPr/>
                    <a:lstStyle/>
                    <a:p>
                      <a:pPr algn="ctr"/>
                      <a:r>
                        <a:rPr lang="en-US" sz="1600" noProof="0" dirty="0"/>
                        <a:t>Major criteria </a:t>
                      </a:r>
                    </a:p>
                  </a:txBody>
                  <a:tcPr marL="72000" marR="72000" marT="36000" marB="36000"/>
                </a:tc>
                <a:tc>
                  <a:txBody>
                    <a:bodyPr/>
                    <a:lstStyle/>
                    <a:p>
                      <a:pPr algn="ctr"/>
                      <a:r>
                        <a:rPr lang="en-US" sz="1600" noProof="0" dirty="0"/>
                        <a:t>Minor criteria</a:t>
                      </a:r>
                    </a:p>
                  </a:txBody>
                  <a:tcPr marL="72000" marR="72000" marT="36000" marB="36000"/>
                </a:tc>
                <a:extLst>
                  <a:ext uri="{0D108BD9-81ED-4DB2-BD59-A6C34878D82A}">
                    <a16:rowId xmlns:a16="http://schemas.microsoft.com/office/drawing/2014/main" val="3584291389"/>
                  </a:ext>
                </a:extLst>
              </a:tr>
              <a:tr h="0">
                <a:tc>
                  <a:txBody>
                    <a:bodyPr/>
                    <a:lstStyle/>
                    <a:p>
                      <a:pPr algn="ctr"/>
                      <a:r>
                        <a:rPr lang="en-US" sz="1600" noProof="0" dirty="0" err="1">
                          <a:solidFill>
                            <a:srgbClr val="000000"/>
                          </a:solidFill>
                        </a:rPr>
                        <a:t>Hepatojugular</a:t>
                      </a:r>
                      <a:r>
                        <a:rPr lang="en-US" sz="1600" noProof="0" dirty="0">
                          <a:solidFill>
                            <a:srgbClr val="000000"/>
                          </a:solidFill>
                        </a:rPr>
                        <a:t> reflux</a:t>
                      </a:r>
                    </a:p>
                  </a:txBody>
                  <a:tcPr marL="72000" marR="72000" marT="36000" marB="36000"/>
                </a:tc>
                <a:tc>
                  <a:txBody>
                    <a:bodyPr/>
                    <a:lstStyle/>
                    <a:p>
                      <a:pPr algn="ctr"/>
                      <a:r>
                        <a:rPr lang="en-US" sz="1600" noProof="0" dirty="0">
                          <a:solidFill>
                            <a:srgbClr val="000000"/>
                          </a:solidFill>
                        </a:rPr>
                        <a:t>Ankle</a:t>
                      </a:r>
                      <a:r>
                        <a:rPr lang="en-US" sz="1600" baseline="0" noProof="0" dirty="0">
                          <a:solidFill>
                            <a:srgbClr val="000000"/>
                          </a:solidFill>
                        </a:rPr>
                        <a:t> edema</a:t>
                      </a:r>
                      <a:endParaRPr lang="en-US" sz="1600" noProof="0" dirty="0">
                        <a:solidFill>
                          <a:srgbClr val="000000"/>
                        </a:solidFill>
                      </a:endParaRPr>
                    </a:p>
                  </a:txBody>
                  <a:tcPr marL="72000" marR="72000" marT="36000" marB="36000"/>
                </a:tc>
                <a:extLst>
                  <a:ext uri="{0D108BD9-81ED-4DB2-BD59-A6C34878D82A}">
                    <a16:rowId xmlns:a16="http://schemas.microsoft.com/office/drawing/2014/main" val="4215757351"/>
                  </a:ext>
                </a:extLst>
              </a:tr>
              <a:tr h="0">
                <a:tc>
                  <a:txBody>
                    <a:bodyPr/>
                    <a:lstStyle/>
                    <a:p>
                      <a:pPr algn="ctr"/>
                      <a:r>
                        <a:rPr lang="en-US" sz="1600" noProof="0" dirty="0">
                          <a:solidFill>
                            <a:srgbClr val="000000"/>
                          </a:solidFill>
                        </a:rPr>
                        <a:t>Neck-vein distension (</a:t>
                      </a:r>
                      <a:r>
                        <a:rPr lang="en-US" sz="1600" noProof="0" dirty="0" err="1">
                          <a:solidFill>
                            <a:srgbClr val="000000"/>
                          </a:solidFill>
                        </a:rPr>
                        <a:t>nonsupine</a:t>
                      </a:r>
                      <a:r>
                        <a:rPr lang="en-US" sz="1600" noProof="0" dirty="0">
                          <a:solidFill>
                            <a:srgbClr val="000000"/>
                          </a:solidFill>
                        </a:rPr>
                        <a:t> position)</a:t>
                      </a:r>
                    </a:p>
                  </a:txBody>
                  <a:tcPr marL="72000" marR="72000" marT="36000" marB="36000"/>
                </a:tc>
                <a:tc>
                  <a:txBody>
                    <a:bodyPr/>
                    <a:lstStyle/>
                    <a:p>
                      <a:pPr algn="ctr"/>
                      <a:r>
                        <a:rPr lang="en-US" sz="1600" noProof="0" dirty="0">
                          <a:solidFill>
                            <a:srgbClr val="000000"/>
                          </a:solidFill>
                        </a:rPr>
                        <a:t>Night cough</a:t>
                      </a:r>
                    </a:p>
                  </a:txBody>
                  <a:tcPr marL="72000" marR="72000" marT="36000" marB="36000"/>
                </a:tc>
                <a:extLst>
                  <a:ext uri="{0D108BD9-81ED-4DB2-BD59-A6C34878D82A}">
                    <a16:rowId xmlns:a16="http://schemas.microsoft.com/office/drawing/2014/main" val="2688197968"/>
                  </a:ext>
                </a:extLst>
              </a:tr>
              <a:tr h="0">
                <a:tc>
                  <a:txBody>
                    <a:bodyPr/>
                    <a:lstStyle/>
                    <a:p>
                      <a:pPr algn="ctr"/>
                      <a:r>
                        <a:rPr lang="en-US" sz="1600" noProof="0" dirty="0">
                          <a:solidFill>
                            <a:srgbClr val="000000"/>
                          </a:solidFill>
                        </a:rPr>
                        <a:t>Increased venous pressure </a:t>
                      </a:r>
                      <a:br>
                        <a:rPr lang="en-US" sz="1600" noProof="0" dirty="0">
                          <a:solidFill>
                            <a:srgbClr val="000000"/>
                          </a:solidFill>
                        </a:rPr>
                      </a:br>
                      <a:r>
                        <a:rPr lang="en-US" sz="1600" noProof="0" dirty="0">
                          <a:solidFill>
                            <a:srgbClr val="000000"/>
                          </a:solidFill>
                        </a:rPr>
                        <a:t>(&gt;16 cm H</a:t>
                      </a:r>
                      <a:r>
                        <a:rPr lang="en-US" sz="1600" baseline="-25000" noProof="0" dirty="0">
                          <a:solidFill>
                            <a:srgbClr val="000000"/>
                          </a:solidFill>
                        </a:rPr>
                        <a:t>2</a:t>
                      </a:r>
                      <a:r>
                        <a:rPr lang="en-US" sz="1600" noProof="0" dirty="0">
                          <a:solidFill>
                            <a:srgbClr val="000000"/>
                          </a:solidFill>
                        </a:rPr>
                        <a:t>O from right atrium)</a:t>
                      </a:r>
                    </a:p>
                  </a:txBody>
                  <a:tcPr marL="72000" marR="72000" marT="36000" marB="3600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noProof="0" dirty="0">
                          <a:solidFill>
                            <a:srgbClr val="000000"/>
                          </a:solidFill>
                        </a:rPr>
                        <a:t>Decreased</a:t>
                      </a:r>
                      <a:r>
                        <a:rPr lang="en-US" sz="1600" baseline="0" noProof="0" dirty="0">
                          <a:solidFill>
                            <a:srgbClr val="000000"/>
                          </a:solidFill>
                        </a:rPr>
                        <a:t> vital capacity by one-third </a:t>
                      </a:r>
                      <a:br>
                        <a:rPr lang="en-US" sz="1600" baseline="0" noProof="0" dirty="0">
                          <a:solidFill>
                            <a:srgbClr val="000000"/>
                          </a:solidFill>
                        </a:rPr>
                      </a:br>
                      <a:r>
                        <a:rPr lang="en-US" sz="1600" baseline="0" noProof="0" dirty="0">
                          <a:solidFill>
                            <a:srgbClr val="000000"/>
                          </a:solidFill>
                        </a:rPr>
                        <a:t>from maximum records</a:t>
                      </a:r>
                      <a:endParaRPr lang="en-US" sz="1600" noProof="0" dirty="0">
                        <a:solidFill>
                          <a:srgbClr val="000000"/>
                        </a:solidFill>
                      </a:endParaRPr>
                    </a:p>
                  </a:txBody>
                  <a:tcPr marL="72000" marR="72000" marT="36000" marB="36000"/>
                </a:tc>
                <a:extLst>
                  <a:ext uri="{0D108BD9-81ED-4DB2-BD59-A6C34878D82A}">
                    <a16:rowId xmlns:a16="http://schemas.microsoft.com/office/drawing/2014/main" val="2578014642"/>
                  </a:ext>
                </a:extLst>
              </a:tr>
              <a:tr h="0">
                <a:tc>
                  <a:txBody>
                    <a:bodyPr/>
                    <a:lstStyle/>
                    <a:p>
                      <a:pPr algn="ctr"/>
                      <a:r>
                        <a:rPr lang="en-US" sz="1600" noProof="0" dirty="0">
                          <a:solidFill>
                            <a:srgbClr val="000000"/>
                          </a:solidFill>
                        </a:rPr>
                        <a:t>Paroxysmal nocturnal dyspnea</a:t>
                      </a:r>
                    </a:p>
                  </a:txBody>
                  <a:tcPr marL="72000" marR="72000" marT="36000" marB="36000"/>
                </a:tc>
                <a:tc>
                  <a:txBody>
                    <a:bodyPr/>
                    <a:lstStyle/>
                    <a:p>
                      <a:pPr algn="ctr"/>
                      <a:r>
                        <a:rPr lang="en-US" sz="1600" noProof="0" dirty="0">
                          <a:solidFill>
                            <a:srgbClr val="000000"/>
                          </a:solidFill>
                        </a:rPr>
                        <a:t>Pleural</a:t>
                      </a:r>
                      <a:r>
                        <a:rPr lang="en-US" sz="1600" baseline="0" noProof="0" dirty="0">
                          <a:solidFill>
                            <a:srgbClr val="000000"/>
                          </a:solidFill>
                        </a:rPr>
                        <a:t> effusion</a:t>
                      </a:r>
                      <a:endParaRPr lang="en-US" sz="1600" noProof="0" dirty="0">
                        <a:solidFill>
                          <a:srgbClr val="000000"/>
                        </a:solidFill>
                      </a:endParaRPr>
                    </a:p>
                  </a:txBody>
                  <a:tcPr marL="72000" marR="72000" marT="36000" marB="36000"/>
                </a:tc>
                <a:extLst>
                  <a:ext uri="{0D108BD9-81ED-4DB2-BD59-A6C34878D82A}">
                    <a16:rowId xmlns:a16="http://schemas.microsoft.com/office/drawing/2014/main" val="3996669147"/>
                  </a:ext>
                </a:extLst>
              </a:tr>
              <a:tr h="0">
                <a:tc>
                  <a:txBody>
                    <a:bodyPr/>
                    <a:lstStyle/>
                    <a:p>
                      <a:pPr algn="ctr"/>
                      <a:r>
                        <a:rPr lang="en-US" sz="1600" noProof="0" dirty="0">
                          <a:solidFill>
                            <a:srgbClr val="000000"/>
                          </a:solidFill>
                        </a:rPr>
                        <a:t>Rales in the presence</a:t>
                      </a:r>
                      <a:r>
                        <a:rPr lang="en-US" sz="1600" baseline="0" noProof="0" dirty="0">
                          <a:solidFill>
                            <a:srgbClr val="000000"/>
                          </a:solidFill>
                        </a:rPr>
                        <a:t> of unexplained dyspnea</a:t>
                      </a:r>
                      <a:endParaRPr lang="en-US" sz="1600" noProof="0" dirty="0">
                        <a:solidFill>
                          <a:srgbClr val="000000"/>
                        </a:solidFill>
                      </a:endParaRPr>
                    </a:p>
                  </a:txBody>
                  <a:tcPr marL="72000" marR="72000" marT="36000" marB="36000"/>
                </a:tc>
                <a:tc>
                  <a:txBody>
                    <a:bodyPr/>
                    <a:lstStyle/>
                    <a:p>
                      <a:pPr algn="ctr"/>
                      <a:r>
                        <a:rPr lang="en-US" sz="1600" noProof="0" dirty="0">
                          <a:solidFill>
                            <a:srgbClr val="000000"/>
                          </a:solidFill>
                        </a:rPr>
                        <a:t>Hepatomegaly</a:t>
                      </a:r>
                    </a:p>
                  </a:txBody>
                  <a:tcPr marL="72000" marR="72000" marT="36000" marB="36000"/>
                </a:tc>
                <a:extLst>
                  <a:ext uri="{0D108BD9-81ED-4DB2-BD59-A6C34878D82A}">
                    <a16:rowId xmlns:a16="http://schemas.microsoft.com/office/drawing/2014/main" val="1525738818"/>
                  </a:ext>
                </a:extLst>
              </a:tr>
              <a:tr h="0">
                <a:tc>
                  <a:txBody>
                    <a:bodyPr/>
                    <a:lstStyle/>
                    <a:p>
                      <a:pPr algn="ctr"/>
                      <a:r>
                        <a:rPr lang="en-US" sz="1600" noProof="0" dirty="0">
                          <a:solidFill>
                            <a:srgbClr val="000000"/>
                          </a:solidFill>
                        </a:rPr>
                        <a:t>Acute pulmonary edema</a:t>
                      </a:r>
                      <a:r>
                        <a:rPr lang="en-US" sz="1600" baseline="0" noProof="0" dirty="0">
                          <a:solidFill>
                            <a:srgbClr val="000000"/>
                          </a:solidFill>
                        </a:rPr>
                        <a:t> in hospital records</a:t>
                      </a:r>
                      <a:endParaRPr lang="en-US" sz="1600" noProof="0" dirty="0">
                        <a:solidFill>
                          <a:srgbClr val="000000"/>
                        </a:solidFill>
                      </a:endParaRPr>
                    </a:p>
                  </a:txBody>
                  <a:tcPr marL="72000" marR="72000" marT="36000" marB="36000"/>
                </a:tc>
                <a:tc>
                  <a:txBody>
                    <a:bodyPr/>
                    <a:lstStyle/>
                    <a:p>
                      <a:pPr algn="ctr"/>
                      <a:r>
                        <a:rPr lang="en-US" sz="1600" noProof="0" dirty="0">
                          <a:solidFill>
                            <a:srgbClr val="000000"/>
                          </a:solidFill>
                        </a:rPr>
                        <a:t>Dyspnea on exertion</a:t>
                      </a:r>
                    </a:p>
                  </a:txBody>
                  <a:tcPr marL="72000" marR="72000" marT="36000" marB="36000"/>
                </a:tc>
                <a:extLst>
                  <a:ext uri="{0D108BD9-81ED-4DB2-BD59-A6C34878D82A}">
                    <a16:rowId xmlns:a16="http://schemas.microsoft.com/office/drawing/2014/main" val="1181182555"/>
                  </a:ext>
                </a:extLst>
              </a:tr>
              <a:tr h="0">
                <a:tc>
                  <a:txBody>
                    <a:bodyPr/>
                    <a:lstStyle/>
                    <a:p>
                      <a:pPr algn="ctr"/>
                      <a:r>
                        <a:rPr lang="en-US" sz="1600" noProof="0" dirty="0">
                          <a:solidFill>
                            <a:srgbClr val="000000"/>
                          </a:solidFill>
                        </a:rPr>
                        <a:t>A third</a:t>
                      </a:r>
                      <a:r>
                        <a:rPr lang="en-US" sz="1600" baseline="0" noProof="0" dirty="0">
                          <a:solidFill>
                            <a:srgbClr val="000000"/>
                          </a:solidFill>
                        </a:rPr>
                        <a:t> heart sound (S</a:t>
                      </a:r>
                      <a:r>
                        <a:rPr lang="en-US" sz="1600" baseline="-25000" noProof="0" dirty="0">
                          <a:solidFill>
                            <a:srgbClr val="000000"/>
                          </a:solidFill>
                        </a:rPr>
                        <a:t>3</a:t>
                      </a:r>
                      <a:r>
                        <a:rPr lang="en-US" sz="1600" baseline="0" noProof="0" dirty="0">
                          <a:solidFill>
                            <a:srgbClr val="000000"/>
                          </a:solidFill>
                        </a:rPr>
                        <a:t>, also known as ventricular gallop)</a:t>
                      </a:r>
                      <a:endParaRPr lang="en-US" sz="1600" noProof="0" dirty="0">
                        <a:solidFill>
                          <a:srgbClr val="000000"/>
                        </a:solidFill>
                      </a:endParaRPr>
                    </a:p>
                  </a:txBody>
                  <a:tcPr marL="72000" marR="72000" marT="36000" marB="3600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noProof="0" dirty="0">
                          <a:solidFill>
                            <a:srgbClr val="000000"/>
                          </a:solidFill>
                        </a:rPr>
                        <a:t>Tachycardia</a:t>
                      </a:r>
                      <a:r>
                        <a:rPr lang="en-US" sz="1600" baseline="0" noProof="0" dirty="0">
                          <a:solidFill>
                            <a:srgbClr val="000000"/>
                          </a:solidFill>
                        </a:rPr>
                        <a:t> (heart rate &gt;120 bpm)</a:t>
                      </a:r>
                      <a:endParaRPr lang="en-US" sz="1600" noProof="0" dirty="0">
                        <a:solidFill>
                          <a:srgbClr val="000000"/>
                        </a:solidFill>
                      </a:endParaRPr>
                    </a:p>
                  </a:txBody>
                  <a:tcPr marL="72000" marR="72000" marT="36000" marB="36000"/>
                </a:tc>
                <a:extLst>
                  <a:ext uri="{0D108BD9-81ED-4DB2-BD59-A6C34878D82A}">
                    <a16:rowId xmlns:a16="http://schemas.microsoft.com/office/drawing/2014/main" val="3296381242"/>
                  </a:ext>
                </a:extLst>
              </a:tr>
              <a:tr h="0">
                <a:tc>
                  <a:txBody>
                    <a:bodyPr/>
                    <a:lstStyle/>
                    <a:p>
                      <a:pPr algn="ctr"/>
                      <a:r>
                        <a:rPr lang="en-US" sz="1600" noProof="0" dirty="0">
                          <a:solidFill>
                            <a:srgbClr val="000000"/>
                          </a:solidFill>
                        </a:rPr>
                        <a:t>Increased circulation time </a:t>
                      </a:r>
                      <a:r>
                        <a:rPr lang="en-US" sz="1600" noProof="0">
                          <a:solidFill>
                            <a:srgbClr val="000000"/>
                          </a:solidFill>
                        </a:rPr>
                        <a:t>(&gt;24 s</a:t>
                      </a:r>
                      <a:r>
                        <a:rPr lang="en-US" sz="1600" baseline="0" noProof="0">
                          <a:solidFill>
                            <a:srgbClr val="000000"/>
                          </a:solidFill>
                        </a:rPr>
                        <a:t> </a:t>
                      </a:r>
                      <a:r>
                        <a:rPr lang="en-US" sz="1600" baseline="0" noProof="0" dirty="0">
                          <a:solidFill>
                            <a:srgbClr val="000000"/>
                          </a:solidFill>
                        </a:rPr>
                        <a:t>from arm to tongue)</a:t>
                      </a:r>
                      <a:endParaRPr lang="en-US" sz="1600" noProof="0" dirty="0">
                        <a:solidFill>
                          <a:srgbClr val="000000"/>
                        </a:solidFill>
                      </a:endParaRPr>
                    </a:p>
                  </a:txBody>
                  <a:tcPr marL="72000" marR="72000" marT="36000" marB="36000"/>
                </a:tc>
                <a:tc>
                  <a:txBody>
                    <a:bodyPr/>
                    <a:lstStyle/>
                    <a:p>
                      <a:pPr algn="ctr"/>
                      <a:endParaRPr lang="en-US" sz="1600" noProof="0" dirty="0">
                        <a:solidFill>
                          <a:srgbClr val="000000"/>
                        </a:solidFill>
                      </a:endParaRPr>
                    </a:p>
                  </a:txBody>
                  <a:tcPr marL="72000" marR="72000" marT="36000" marB="36000"/>
                </a:tc>
                <a:extLst>
                  <a:ext uri="{0D108BD9-81ED-4DB2-BD59-A6C34878D82A}">
                    <a16:rowId xmlns:a16="http://schemas.microsoft.com/office/drawing/2014/main" val="1702669773"/>
                  </a:ext>
                </a:extLst>
              </a:tr>
              <a:tr h="0">
                <a:tc>
                  <a:txBody>
                    <a:bodyPr/>
                    <a:lstStyle/>
                    <a:p>
                      <a:pPr algn="ctr"/>
                      <a:r>
                        <a:rPr lang="en-US" sz="1600" noProof="0" dirty="0">
                          <a:solidFill>
                            <a:srgbClr val="000000"/>
                          </a:solidFill>
                        </a:rPr>
                        <a:t>Cardiomegaly and pulmonary</a:t>
                      </a:r>
                      <a:r>
                        <a:rPr lang="en-US" sz="1600" baseline="0" noProof="0" dirty="0">
                          <a:solidFill>
                            <a:srgbClr val="000000"/>
                          </a:solidFill>
                        </a:rPr>
                        <a:t> hilar congestion </a:t>
                      </a:r>
                      <a:br>
                        <a:rPr lang="en-US" sz="1600" baseline="0" noProof="0" dirty="0">
                          <a:solidFill>
                            <a:srgbClr val="000000"/>
                          </a:solidFill>
                        </a:rPr>
                      </a:br>
                      <a:r>
                        <a:rPr lang="en-US" sz="1600" baseline="0" noProof="0" dirty="0">
                          <a:solidFill>
                            <a:srgbClr val="000000"/>
                          </a:solidFill>
                        </a:rPr>
                        <a:t>at radiography or increasing heart size</a:t>
                      </a:r>
                      <a:endParaRPr lang="en-US" sz="1600" noProof="0" dirty="0">
                        <a:solidFill>
                          <a:srgbClr val="000000"/>
                        </a:solidFill>
                      </a:endParaRPr>
                    </a:p>
                  </a:txBody>
                  <a:tcPr marL="72000" marR="72000" marT="36000" marB="36000"/>
                </a:tc>
                <a:tc>
                  <a:txBody>
                    <a:bodyPr/>
                    <a:lstStyle/>
                    <a:p>
                      <a:pPr algn="ctr"/>
                      <a:endParaRPr lang="en-US" sz="1600" noProof="0" dirty="0">
                        <a:solidFill>
                          <a:srgbClr val="000000"/>
                        </a:solidFill>
                      </a:endParaRPr>
                    </a:p>
                  </a:txBody>
                  <a:tcPr marL="72000" marR="72000" marT="36000" marB="36000"/>
                </a:tc>
                <a:extLst>
                  <a:ext uri="{0D108BD9-81ED-4DB2-BD59-A6C34878D82A}">
                    <a16:rowId xmlns:a16="http://schemas.microsoft.com/office/drawing/2014/main" val="678512465"/>
                  </a:ext>
                </a:extLst>
              </a:tr>
              <a:tr h="0">
                <a:tc>
                  <a:txBody>
                    <a:bodyPr/>
                    <a:lstStyle/>
                    <a:p>
                      <a:pPr algn="ctr"/>
                      <a:r>
                        <a:rPr lang="en-US" sz="1600" noProof="0" dirty="0">
                          <a:solidFill>
                            <a:srgbClr val="000000"/>
                          </a:solidFill>
                        </a:rPr>
                        <a:t>Autopsy</a:t>
                      </a:r>
                      <a:r>
                        <a:rPr lang="en-US" sz="1600" baseline="0" noProof="0" dirty="0">
                          <a:solidFill>
                            <a:srgbClr val="000000"/>
                          </a:solidFill>
                        </a:rPr>
                        <a:t> with evidence of pulmonary edema </a:t>
                      </a:r>
                      <a:br>
                        <a:rPr lang="en-US" sz="1600" baseline="0" noProof="0" dirty="0">
                          <a:solidFill>
                            <a:srgbClr val="000000"/>
                          </a:solidFill>
                        </a:rPr>
                      </a:br>
                      <a:r>
                        <a:rPr lang="en-US" sz="1600" baseline="0" noProof="0" dirty="0">
                          <a:solidFill>
                            <a:srgbClr val="000000"/>
                          </a:solidFill>
                        </a:rPr>
                        <a:t>or cardiomegaly</a:t>
                      </a:r>
                      <a:endParaRPr lang="en-US" sz="1600" noProof="0" dirty="0">
                        <a:solidFill>
                          <a:srgbClr val="000000"/>
                        </a:solidFill>
                      </a:endParaRPr>
                    </a:p>
                  </a:txBody>
                  <a:tcPr marL="72000" marR="72000" marT="36000" marB="36000"/>
                </a:tc>
                <a:tc>
                  <a:txBody>
                    <a:bodyPr/>
                    <a:lstStyle/>
                    <a:p>
                      <a:pPr algn="ctr"/>
                      <a:endParaRPr lang="en-US" sz="1600" noProof="0" dirty="0">
                        <a:solidFill>
                          <a:srgbClr val="000000"/>
                        </a:solidFill>
                      </a:endParaRPr>
                    </a:p>
                  </a:txBody>
                  <a:tcPr marL="72000" marR="72000" marT="36000" marB="36000"/>
                </a:tc>
                <a:extLst>
                  <a:ext uri="{0D108BD9-81ED-4DB2-BD59-A6C34878D82A}">
                    <a16:rowId xmlns:a16="http://schemas.microsoft.com/office/drawing/2014/main" val="810307927"/>
                  </a:ext>
                </a:extLst>
              </a:tr>
            </a:tbl>
          </a:graphicData>
        </a:graphic>
      </p:graphicFrame>
      <p:sp>
        <p:nvSpPr>
          <p:cNvPr id="6" name="Rectangle 5"/>
          <p:cNvSpPr/>
          <p:nvPr/>
        </p:nvSpPr>
        <p:spPr>
          <a:xfrm>
            <a:off x="1158753" y="1260000"/>
            <a:ext cx="9874498" cy="276999"/>
          </a:xfrm>
          <a:prstGeom prst="rect">
            <a:avLst/>
          </a:prstGeom>
        </p:spPr>
        <p:txBody>
          <a:bodyPr wrap="none" lIns="0" tIns="0" rIns="0" bIns="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Diagnosis of HF requires two major criteria to be met, or one major plus two minor criteria:</a:t>
            </a:r>
          </a:p>
        </p:txBody>
      </p:sp>
      <p:sp>
        <p:nvSpPr>
          <p:cNvPr id="7" name="TextBox 6">
            <a:extLst>
              <a:ext uri="{FF2B5EF4-FFF2-40B4-BE49-F238E27FC236}">
                <a16:creationId xmlns:a16="http://schemas.microsoft.com/office/drawing/2014/main" id="{2B5DA926-6F61-4179-B766-4429FBC6C9E0}"/>
              </a:ext>
            </a:extLst>
          </p:cNvPr>
          <p:cNvSpPr txBox="1"/>
          <p:nvPr/>
        </p:nvSpPr>
        <p:spPr>
          <a:xfrm>
            <a:off x="0" y="6233421"/>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1817408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ESC Guidelines for HF diagnosis</a:t>
            </a:r>
          </a:p>
        </p:txBody>
      </p:sp>
      <p:sp>
        <p:nvSpPr>
          <p:cNvPr id="12" name="Text Placeholder 3">
            <a:extLst>
              <a:ext uri="{FF2B5EF4-FFF2-40B4-BE49-F238E27FC236}">
                <a16:creationId xmlns:a16="http://schemas.microsoft.com/office/drawing/2014/main" id="{889ABD0E-27C5-44DC-9BBC-8261996417C4}"/>
              </a:ext>
            </a:extLst>
          </p:cNvPr>
          <p:cNvSpPr>
            <a:spLocks noGrp="1"/>
          </p:cNvSpPr>
          <p:nvPr>
            <p:ph type="body" sz="quarter" idx="10"/>
          </p:nvPr>
        </p:nvSpPr>
        <p:spPr/>
        <p:txBody>
          <a:bodyPr/>
          <a:lstStyle/>
          <a:p>
            <a:r>
              <a:rPr lang="en-US" sz="1000" baseline="30000" dirty="0" err="1"/>
              <a:t>a</a:t>
            </a:r>
            <a:r>
              <a:rPr lang="en-US" sz="1000" dirty="0" err="1"/>
              <a:t>Patient</a:t>
            </a:r>
            <a:r>
              <a:rPr lang="en-US" sz="1000" dirty="0"/>
              <a:t> reporting symptoms typical of HF; </a:t>
            </a:r>
            <a:r>
              <a:rPr lang="en-US" sz="1000" baseline="30000" dirty="0" err="1"/>
              <a:t>b</a:t>
            </a:r>
            <a:r>
              <a:rPr lang="en-US" sz="1000" dirty="0" err="1"/>
              <a:t>Normal</a:t>
            </a:r>
            <a:r>
              <a:rPr lang="en-US" sz="1000" dirty="0"/>
              <a:t> ventricular and atrial volumes and function; </a:t>
            </a:r>
            <a:r>
              <a:rPr lang="en-US" sz="1000" baseline="30000" dirty="0" err="1"/>
              <a:t>c</a:t>
            </a:r>
            <a:r>
              <a:rPr lang="en-US" sz="1000" dirty="0" err="1"/>
              <a:t>Consider</a:t>
            </a:r>
            <a:r>
              <a:rPr lang="en-US" sz="1000" dirty="0"/>
              <a:t> other causes of elevated natriuretic peptides</a:t>
            </a:r>
          </a:p>
          <a:p>
            <a:r>
              <a:rPr lang="en-US" sz="1000" dirty="0"/>
              <a:t>BNP, B-type natriuretic peptide; CAD, coronary artery disease; ESC, European Society of Cardiology; HF, heart failure; MI, myocardial infarction; NT-proBNP, N-terminal pro-B-type natriuretic peptide</a:t>
            </a:r>
          </a:p>
          <a:p>
            <a:r>
              <a:rPr lang="en-US" sz="1000" dirty="0"/>
              <a:t>Adapted from </a:t>
            </a:r>
            <a:r>
              <a:rPr lang="en-US" sz="1000" dirty="0" err="1"/>
              <a:t>Ponikowski</a:t>
            </a:r>
            <a:r>
              <a:rPr lang="en-US" sz="1000" dirty="0"/>
              <a:t> P, et al. </a:t>
            </a:r>
            <a:r>
              <a:rPr lang="en-US" sz="1000" i="1" dirty="0" err="1"/>
              <a:t>Eur</a:t>
            </a:r>
            <a:r>
              <a:rPr lang="en-US" sz="1000" i="1" dirty="0"/>
              <a:t> Heart J </a:t>
            </a:r>
            <a:r>
              <a:rPr lang="en-US" sz="1000" dirty="0"/>
              <a:t>2016;37:2129–2200</a:t>
            </a:r>
          </a:p>
        </p:txBody>
      </p:sp>
      <p:sp>
        <p:nvSpPr>
          <p:cNvPr id="59" name="Rectangle 58"/>
          <p:cNvSpPr/>
          <p:nvPr/>
        </p:nvSpPr>
        <p:spPr>
          <a:xfrm>
            <a:off x="3650147" y="1206836"/>
            <a:ext cx="5501506" cy="276999"/>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Algorithm for diagnosis of HF of </a:t>
            </a:r>
            <a:r>
              <a:rPr kumimoji="0" lang="en-US" sz="1800" b="1"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mn-cs"/>
              </a:rPr>
              <a:t>nonacute</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onset</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p:txBody>
      </p:sp>
      <p:grpSp>
        <p:nvGrpSpPr>
          <p:cNvPr id="3" name="Group 2"/>
          <p:cNvGrpSpPr/>
          <p:nvPr/>
        </p:nvGrpSpPr>
        <p:grpSpPr>
          <a:xfrm>
            <a:off x="260454" y="1603936"/>
            <a:ext cx="11671092" cy="4376092"/>
            <a:chOff x="318591" y="1710266"/>
            <a:chExt cx="11671092" cy="4376092"/>
          </a:xfrm>
        </p:grpSpPr>
        <p:sp>
          <p:nvSpPr>
            <p:cNvPr id="5" name="Rectangle 4">
              <a:extLst>
                <a:ext uri="{FF2B5EF4-FFF2-40B4-BE49-F238E27FC236}">
                  <a16:creationId xmlns:a16="http://schemas.microsoft.com/office/drawing/2014/main" id="{9446DA7D-BEF8-B941-ABB8-12ABEF75DD39}"/>
                </a:ext>
              </a:extLst>
            </p:cNvPr>
            <p:cNvSpPr/>
            <p:nvPr/>
          </p:nvSpPr>
          <p:spPr>
            <a:xfrm rot="10800000">
              <a:off x="321734" y="2388995"/>
              <a:ext cx="3316224" cy="3563068"/>
            </a:xfrm>
            <a:prstGeom prst="rect">
              <a:avLst/>
            </a:prstGeom>
            <a:gradFill>
              <a:gsLst>
                <a:gs pos="0">
                  <a:schemeClr val="bg1"/>
                </a:gs>
                <a:gs pos="100000">
                  <a:schemeClr val="tx2">
                    <a:alpha val="42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 name="Rounded Rectangle 3">
              <a:extLst>
                <a:ext uri="{FF2B5EF4-FFF2-40B4-BE49-F238E27FC236}">
                  <a16:creationId xmlns:a16="http://schemas.microsoft.com/office/drawing/2014/main" id="{C037A2DF-AB1D-AD4C-A18C-1A0ED04AED9D}"/>
                </a:ext>
              </a:extLst>
            </p:cNvPr>
            <p:cNvSpPr/>
            <p:nvPr/>
          </p:nvSpPr>
          <p:spPr>
            <a:xfrm>
              <a:off x="340021" y="1710266"/>
              <a:ext cx="3279648" cy="780288"/>
            </a:xfrm>
            <a:prstGeom prst="roundRect">
              <a:avLst>
                <a:gd name="adj" fmla="val 15459"/>
              </a:avLst>
            </a:prstGeom>
            <a:ln w="47625" cmpd="dbl">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Patient with suspected </a:t>
              </a: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HF</a:t>
              </a:r>
              <a:r>
                <a:rPr kumimoji="0" lang="en-US" sz="1400" b="1" i="0" u="none" strike="noStrike" kern="1200" cap="none" spc="0" normalizeH="0" baseline="30000" noProof="0" dirty="0" err="1">
                  <a:ln>
                    <a:noFill/>
                  </a:ln>
                  <a:solidFill>
                    <a:srgbClr val="FFFFFF"/>
                  </a:solidFill>
                  <a:effectLst/>
                  <a:uLnTx/>
                  <a:uFillTx/>
                  <a:latin typeface="Arial" panose="020B0604020202020204" pitchFamily="34" charset="0"/>
                  <a:ea typeface="+mn-ea"/>
                  <a:cs typeface="Arial" panose="020B0604020202020204" pitchFamily="34" charset="0"/>
                </a:rPr>
                <a:t>a</a:t>
              </a:r>
              <a:b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r>
                <a:rPr kumimoji="0" lang="en-US" sz="1400" b="1"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nonacute</a:t>
              </a: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onset)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prompted by signs and symptoms</a:t>
              </a:r>
              <a:endPar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9" name="Rounded Rectangle 28">
              <a:extLst>
                <a:ext uri="{FF2B5EF4-FFF2-40B4-BE49-F238E27FC236}">
                  <a16:creationId xmlns:a16="http://schemas.microsoft.com/office/drawing/2014/main" id="{4D7F8F34-8C5A-D140-A835-A1FB050E2B28}"/>
                </a:ext>
              </a:extLst>
            </p:cNvPr>
            <p:cNvSpPr/>
            <p:nvPr/>
          </p:nvSpPr>
          <p:spPr>
            <a:xfrm>
              <a:off x="318591" y="2556961"/>
              <a:ext cx="3318235" cy="371032"/>
            </a:xfrm>
            <a:prstGeom prst="roundRect">
              <a:avLst>
                <a:gd name="adj" fmla="val 0"/>
              </a:avLst>
            </a:prstGeom>
            <a:ln w="47625" cmpd="dbl">
              <a:noFill/>
            </a:ln>
          </p:spPr>
          <p:style>
            <a:lnRef idx="2">
              <a:schemeClr val="accent1">
                <a:shade val="50000"/>
              </a:schemeClr>
            </a:lnRef>
            <a:fillRef idx="1">
              <a:schemeClr val="accent1"/>
            </a:fillRef>
            <a:effectRef idx="0">
              <a:schemeClr val="accent1"/>
            </a:effectRef>
            <a:fontRef idx="minor">
              <a:schemeClr val="lt1"/>
            </a:fontRef>
          </p:style>
          <p:txBody>
            <a:bodyPr lIns="72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Assessment of HF probability</a:t>
              </a:r>
            </a:p>
          </p:txBody>
        </p:sp>
        <p:sp>
          <p:nvSpPr>
            <p:cNvPr id="30" name="Rounded Rectangle 29">
              <a:extLst>
                <a:ext uri="{FF2B5EF4-FFF2-40B4-BE49-F238E27FC236}">
                  <a16:creationId xmlns:a16="http://schemas.microsoft.com/office/drawing/2014/main" id="{5A462791-458E-3F4C-9DDE-506A84DFCF96}"/>
                </a:ext>
              </a:extLst>
            </p:cNvPr>
            <p:cNvSpPr/>
            <p:nvPr/>
          </p:nvSpPr>
          <p:spPr>
            <a:xfrm>
              <a:off x="318591" y="2936265"/>
              <a:ext cx="3299381" cy="3150093"/>
            </a:xfrm>
            <a:prstGeom prst="roundRect">
              <a:avLst>
                <a:gd name="adj" fmla="val 0"/>
              </a:avLst>
            </a:prstGeom>
            <a:noFill/>
            <a:ln w="47625" cmpd="dbl">
              <a:noFill/>
            </a:ln>
          </p:spPr>
          <p:style>
            <a:lnRef idx="2">
              <a:schemeClr val="accent1">
                <a:shade val="50000"/>
              </a:schemeClr>
            </a:lnRef>
            <a:fillRef idx="1">
              <a:schemeClr val="accent1"/>
            </a:fillRef>
            <a:effectRef idx="0">
              <a:schemeClr val="accent1"/>
            </a:effectRef>
            <a:fontRef idx="minor">
              <a:schemeClr val="lt1"/>
            </a:fontRef>
          </p:style>
          <p:txBody>
            <a:bodyPr lIns="72000" rIns="36000" rtlCol="0" anchor="t">
              <a:spAutoFit/>
            </a:bodyPr>
            <a:lstStyle/>
            <a:p>
              <a:pPr marL="180000" marR="0" lvl="0" indent="-180000" algn="l" defTabSz="914400" rtl="0" eaLnBrk="1" fontAlgn="auto" latinLnBrk="0" hangingPunct="1">
                <a:lnSpc>
                  <a:spcPct val="90000"/>
                </a:lnSpc>
                <a:spcBef>
                  <a:spcPts val="1200"/>
                </a:spcBef>
                <a:spcAft>
                  <a:spcPts val="0"/>
                </a:spcAft>
                <a:buClr>
                  <a:srgbClr val="4E1C65"/>
                </a:buClr>
                <a:buSzTx/>
                <a:buFontTx/>
                <a:buAutoNum type="arabicPeriod"/>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Clinical history:</a:t>
              </a:r>
            </a:p>
            <a:p>
              <a:pPr marL="360000" marR="0" lvl="0" indent="-180000" algn="l" defTabSz="914400" rtl="0" eaLnBrk="1" fontAlgn="auto" latinLnBrk="0" hangingPunct="1">
                <a:lnSpc>
                  <a:spcPct val="90000"/>
                </a:lnSpc>
                <a:spcBef>
                  <a:spcPts val="300"/>
                </a:spcBef>
                <a:spcAft>
                  <a:spcPts val="0"/>
                </a:spcAft>
                <a:buClr>
                  <a:srgbClr val="4E1C6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History of CAD (MI, revascularization)</a:t>
              </a:r>
            </a:p>
            <a:p>
              <a:pPr marL="360000" marR="0" lvl="0" indent="-180000" algn="l" defTabSz="914400" rtl="0" eaLnBrk="1" fontAlgn="auto" latinLnBrk="0" hangingPunct="1">
                <a:lnSpc>
                  <a:spcPct val="90000"/>
                </a:lnSpc>
                <a:spcBef>
                  <a:spcPts val="300"/>
                </a:spcBef>
                <a:spcAft>
                  <a:spcPts val="0"/>
                </a:spcAft>
                <a:buClr>
                  <a:srgbClr val="4E1C6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History of arterial hypertension</a:t>
              </a:r>
            </a:p>
            <a:p>
              <a:pPr marL="360000" marR="0" lvl="0" indent="-180000" algn="l" defTabSz="914400" rtl="0" eaLnBrk="1" fontAlgn="auto" latinLnBrk="0" hangingPunct="1">
                <a:lnSpc>
                  <a:spcPct val="90000"/>
                </a:lnSpc>
                <a:spcBef>
                  <a:spcPts val="300"/>
                </a:spcBef>
                <a:spcAft>
                  <a:spcPts val="0"/>
                </a:spcAft>
                <a:buClr>
                  <a:srgbClr val="4E1C6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Exposition to </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cardiotoxic</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drug/radiation</a:t>
              </a:r>
            </a:p>
            <a:p>
              <a:pPr marL="360000" marR="0" lvl="0" indent="-180000" algn="l" defTabSz="914400" rtl="0" eaLnBrk="1" fontAlgn="auto" latinLnBrk="0" hangingPunct="1">
                <a:lnSpc>
                  <a:spcPct val="90000"/>
                </a:lnSpc>
                <a:spcBef>
                  <a:spcPts val="300"/>
                </a:spcBef>
                <a:spcAft>
                  <a:spcPts val="0"/>
                </a:spcAft>
                <a:buClr>
                  <a:srgbClr val="4E1C6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Use of diuretics</a:t>
              </a:r>
            </a:p>
            <a:p>
              <a:pPr marL="360000" marR="0" lvl="0" indent="-180000" algn="l" defTabSz="914400" rtl="0" eaLnBrk="1" fontAlgn="auto" latinLnBrk="0" hangingPunct="1">
                <a:lnSpc>
                  <a:spcPct val="90000"/>
                </a:lnSpc>
                <a:spcBef>
                  <a:spcPts val="300"/>
                </a:spcBef>
                <a:spcAft>
                  <a:spcPts val="0"/>
                </a:spcAft>
                <a:buClr>
                  <a:srgbClr val="4E1C6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Orthopnea/paroxysmal nocturnal dyspnea</a:t>
              </a:r>
            </a:p>
            <a:p>
              <a:pPr marL="180000" marR="0" lvl="0" indent="-180000" algn="l" defTabSz="914400" rtl="0" eaLnBrk="1" fontAlgn="auto" latinLnBrk="0" hangingPunct="1">
                <a:lnSpc>
                  <a:spcPct val="90000"/>
                </a:lnSpc>
                <a:spcBef>
                  <a:spcPts val="1200"/>
                </a:spcBef>
                <a:spcAft>
                  <a:spcPts val="0"/>
                </a:spcAft>
                <a:buClr>
                  <a:srgbClr val="4E1C65"/>
                </a:buClr>
                <a:buSzTx/>
                <a:buFont typeface="+mj-lt"/>
                <a:buAutoNum type="arabicPeriod" startAt="2"/>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Physical examination:</a:t>
              </a:r>
            </a:p>
            <a:p>
              <a:pPr marL="360000" marR="0" lvl="0" indent="-180000" algn="l" defTabSz="914400" rtl="0" eaLnBrk="1" fontAlgn="auto" latinLnBrk="0" hangingPunct="1">
                <a:lnSpc>
                  <a:spcPct val="90000"/>
                </a:lnSpc>
                <a:spcBef>
                  <a:spcPts val="300"/>
                </a:spcBef>
                <a:spcAft>
                  <a:spcPts val="0"/>
                </a:spcAft>
                <a:buClr>
                  <a:srgbClr val="4E1C6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Rales</a:t>
              </a:r>
            </a:p>
            <a:p>
              <a:pPr marL="360000" marR="0" lvl="0" indent="-180000" algn="l" defTabSz="914400" rtl="0" eaLnBrk="1" fontAlgn="auto" latinLnBrk="0" hangingPunct="1">
                <a:lnSpc>
                  <a:spcPct val="90000"/>
                </a:lnSpc>
                <a:spcBef>
                  <a:spcPts val="300"/>
                </a:spcBef>
                <a:spcAft>
                  <a:spcPts val="0"/>
                </a:spcAft>
                <a:buClr>
                  <a:srgbClr val="4E1C6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Bilateral ankle edema</a:t>
              </a:r>
            </a:p>
            <a:p>
              <a:pPr marL="360000" marR="0" lvl="0" indent="-180000" algn="l" defTabSz="914400" rtl="0" eaLnBrk="1" fontAlgn="auto" latinLnBrk="0" hangingPunct="1">
                <a:lnSpc>
                  <a:spcPct val="90000"/>
                </a:lnSpc>
                <a:spcBef>
                  <a:spcPts val="300"/>
                </a:spcBef>
                <a:spcAft>
                  <a:spcPts val="0"/>
                </a:spcAft>
                <a:buClr>
                  <a:srgbClr val="4E1C6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Heart murmur</a:t>
              </a:r>
            </a:p>
            <a:p>
              <a:pPr marL="360000" marR="0" lvl="0" indent="-180000" algn="l" defTabSz="914400" rtl="0" eaLnBrk="1" fontAlgn="auto" latinLnBrk="0" hangingPunct="1">
                <a:lnSpc>
                  <a:spcPct val="90000"/>
                </a:lnSpc>
                <a:spcBef>
                  <a:spcPts val="300"/>
                </a:spcBef>
                <a:spcAft>
                  <a:spcPts val="0"/>
                </a:spcAft>
                <a:buClr>
                  <a:srgbClr val="4E1C6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Jugular venous dilatation</a:t>
              </a:r>
            </a:p>
            <a:p>
              <a:pPr marL="360000" marR="0" lvl="0" indent="-180000" algn="l" defTabSz="914400" rtl="0" eaLnBrk="1" fontAlgn="auto" latinLnBrk="0" hangingPunct="1">
                <a:lnSpc>
                  <a:spcPct val="90000"/>
                </a:lnSpc>
                <a:spcBef>
                  <a:spcPts val="300"/>
                </a:spcBef>
                <a:spcAft>
                  <a:spcPts val="0"/>
                </a:spcAft>
                <a:buClr>
                  <a:srgbClr val="4E1C6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Laterally displaced/broadened apical beat</a:t>
              </a:r>
            </a:p>
            <a:p>
              <a:pPr marL="228600" marR="0" lvl="0" indent="-228600" algn="l" defTabSz="914400" rtl="0" eaLnBrk="1" fontAlgn="auto" latinLnBrk="0" hangingPunct="1">
                <a:lnSpc>
                  <a:spcPct val="90000"/>
                </a:lnSpc>
                <a:spcBef>
                  <a:spcPts val="1200"/>
                </a:spcBef>
                <a:spcAft>
                  <a:spcPts val="0"/>
                </a:spcAft>
                <a:buClr>
                  <a:srgbClr val="4E1C65"/>
                </a:buClr>
                <a:buSzTx/>
                <a:buFont typeface="+mj-lt"/>
                <a:buAutoNum type="arabicPeriod" startAt="3"/>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ECG:</a:t>
              </a:r>
            </a:p>
            <a:p>
              <a:pPr marL="360000" marR="0" lvl="0" indent="-180000" algn="l" defTabSz="914400" rtl="0" eaLnBrk="1" fontAlgn="auto" latinLnBrk="0" hangingPunct="1">
                <a:lnSpc>
                  <a:spcPct val="90000"/>
                </a:lnSpc>
                <a:spcBef>
                  <a:spcPts val="300"/>
                </a:spcBef>
                <a:spcAft>
                  <a:spcPts val="0"/>
                </a:spcAft>
                <a:buClr>
                  <a:srgbClr val="4E1C65"/>
                </a:buClr>
                <a:buSzTx/>
                <a:buFont typeface="Arial" panose="020B0604020202020204" pitchFamily="34" charset="0"/>
                <a:buChar char="•"/>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Any abnormality</a:t>
              </a:r>
            </a:p>
          </p:txBody>
        </p:sp>
        <p:sp>
          <p:nvSpPr>
            <p:cNvPr id="7" name="Right Arrow 6">
              <a:extLst>
                <a:ext uri="{FF2B5EF4-FFF2-40B4-BE49-F238E27FC236}">
                  <a16:creationId xmlns:a16="http://schemas.microsoft.com/office/drawing/2014/main" id="{1F0D4E6D-374E-9749-A242-EFAF5B603DAF}"/>
                </a:ext>
              </a:extLst>
            </p:cNvPr>
            <p:cNvSpPr/>
            <p:nvPr/>
          </p:nvSpPr>
          <p:spPr>
            <a:xfrm>
              <a:off x="3689212" y="2615239"/>
              <a:ext cx="4044099" cy="452486"/>
            </a:xfrm>
            <a:prstGeom prst="rightArrow">
              <a:avLst/>
            </a:prstGeom>
            <a:gradFill>
              <a:gsLst>
                <a:gs pos="0">
                  <a:schemeClr val="bg1"/>
                </a:gs>
                <a:gs pos="100000">
                  <a:schemeClr val="accent5"/>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0" name="Text Placeholder 2">
              <a:extLst>
                <a:ext uri="{FF2B5EF4-FFF2-40B4-BE49-F238E27FC236}">
                  <a16:creationId xmlns:a16="http://schemas.microsoft.com/office/drawing/2014/main" id="{B3264D55-333F-1F42-8959-3053715EAB2A}"/>
                </a:ext>
              </a:extLst>
            </p:cNvPr>
            <p:cNvSpPr txBox="1">
              <a:spLocks/>
            </p:cNvSpPr>
            <p:nvPr/>
          </p:nvSpPr>
          <p:spPr bwMode="auto">
            <a:xfrm>
              <a:off x="4206843" y="2028740"/>
              <a:ext cx="3008837" cy="646331"/>
            </a:xfrm>
            <a:prstGeom prst="rect">
              <a:avLst/>
            </a:prstGeom>
          </p:spPr>
          <p:txBody>
            <a:bodyPr wrap="none" lIns="0" tIns="0" rIns="0" bIns="0" anchor="t">
              <a:spAutoFit/>
            </a:bodyPr>
            <a:lstStyle/>
            <a:p>
              <a:pPr marL="0" marR="0" lvl="0" indent="0" algn="ctr" defTabSz="914400" rtl="0" eaLnBrk="1" fontAlgn="auto" latinLnBrk="0" hangingPunct="1">
                <a:lnSpc>
                  <a:spcPct val="100000"/>
                </a:lnSpc>
                <a:spcBef>
                  <a:spcPts val="600"/>
                </a:spcBef>
                <a:spcAft>
                  <a:spcPts val="0"/>
                </a:spcAft>
                <a:buClr>
                  <a:srgbClr val="A1A1D3"/>
                </a:buClr>
                <a:buSzTx/>
                <a:buFontTx/>
                <a:buNone/>
                <a:tabLst/>
                <a:defRPr/>
              </a:pPr>
              <a:r>
                <a:rPr kumimoji="0" lang="en-US" sz="1400" b="1" i="0" u="none" strike="noStrike" kern="1200" cap="none" spc="0" normalizeH="0" baseline="0" noProof="0" dirty="0">
                  <a:ln>
                    <a:noFill/>
                  </a:ln>
                  <a:solidFill>
                    <a:srgbClr val="B35E03"/>
                  </a:solidFill>
                  <a:effectLst/>
                  <a:uLnTx/>
                  <a:uFillTx/>
                  <a:latin typeface="Arial" panose="020B0604020202020204" pitchFamily="34" charset="0"/>
                  <a:ea typeface="+mn-ea"/>
                  <a:cs typeface="Arial" panose="020B0604020202020204" pitchFamily="34" charset="0"/>
                </a:rPr>
                <a:t>Assessment</a:t>
              </a:r>
              <a:br>
                <a:rPr kumimoji="0" lang="en-US" sz="1400" b="1" i="0" u="none" strike="noStrike" kern="1200" cap="none" spc="0" normalizeH="0" baseline="0" noProof="0" dirty="0">
                  <a:ln>
                    <a:noFill/>
                  </a:ln>
                  <a:solidFill>
                    <a:srgbClr val="B35E03"/>
                  </a:solidFill>
                  <a:effectLst/>
                  <a:uLnTx/>
                  <a:uFillTx/>
                  <a:latin typeface="Arial" panose="020B060402020202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B35E03"/>
                  </a:solidFill>
                  <a:effectLst/>
                  <a:uLnTx/>
                  <a:uFillTx/>
                  <a:latin typeface="Arial" panose="020B0604020202020204" pitchFamily="34" charset="0"/>
                  <a:ea typeface="+mn-ea"/>
                  <a:cs typeface="Arial" panose="020B0604020202020204" pitchFamily="34" charset="0"/>
                </a:rPr>
                <a:t>of natriuretic peptides not routinely</a:t>
              </a:r>
              <a:br>
                <a:rPr kumimoji="0" lang="en-US" sz="1400" b="1" i="0" u="none" strike="noStrike" kern="1200" cap="none" spc="0" normalizeH="0" baseline="0" noProof="0" dirty="0">
                  <a:ln>
                    <a:noFill/>
                  </a:ln>
                  <a:solidFill>
                    <a:srgbClr val="B35E03"/>
                  </a:solidFill>
                  <a:effectLst/>
                  <a:uLnTx/>
                  <a:uFillTx/>
                  <a:latin typeface="Arial" panose="020B060402020202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B35E03"/>
                  </a:solidFill>
                  <a:effectLst/>
                  <a:uLnTx/>
                  <a:uFillTx/>
                  <a:latin typeface="Arial" panose="020B0604020202020204" pitchFamily="34" charset="0"/>
                  <a:ea typeface="+mn-ea"/>
                  <a:cs typeface="Arial" panose="020B0604020202020204" pitchFamily="34" charset="0"/>
                </a:rPr>
                <a:t>conducted in clinical practice</a:t>
              </a:r>
            </a:p>
          </p:txBody>
        </p:sp>
        <p:sp>
          <p:nvSpPr>
            <p:cNvPr id="41" name="Rounded Rectangle 40">
              <a:extLst>
                <a:ext uri="{FF2B5EF4-FFF2-40B4-BE49-F238E27FC236}">
                  <a16:creationId xmlns:a16="http://schemas.microsoft.com/office/drawing/2014/main" id="{555B04B5-9334-4C43-8B51-BEC5B3D74611}"/>
                </a:ext>
              </a:extLst>
            </p:cNvPr>
            <p:cNvSpPr/>
            <p:nvPr/>
          </p:nvSpPr>
          <p:spPr>
            <a:xfrm>
              <a:off x="4762704" y="3134762"/>
              <a:ext cx="1897114" cy="1167874"/>
            </a:xfrm>
            <a:prstGeom prst="roundRect">
              <a:avLst>
                <a:gd name="adj" fmla="val 15459"/>
              </a:avLst>
            </a:prstGeom>
            <a:solidFill>
              <a:schemeClr val="accent3">
                <a:lumMod val="20000"/>
                <a:lumOff val="80000"/>
                <a:alpha val="62000"/>
              </a:schemeClr>
            </a:solidFill>
            <a:ln w="47625" cmpd="dbl">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Natriuretic peptides</a:t>
              </a:r>
            </a:p>
            <a:p>
              <a:pPr marL="144000" marR="0" lvl="0" indent="-144000" algn="l" defTabSz="914400" rtl="0" eaLnBrk="1" fontAlgn="auto" latinLnBrk="0" hangingPunct="1">
                <a:lnSpc>
                  <a:spcPct val="90000"/>
                </a:lnSpc>
                <a:spcBef>
                  <a:spcPts val="300"/>
                </a:spcBef>
                <a:spcAft>
                  <a:spcPts val="0"/>
                </a:spcAft>
                <a:buClrTx/>
                <a:buSzTx/>
                <a:buFont typeface="Arial"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NT-</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proBNP</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≥125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pg</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/mL</a:t>
              </a:r>
            </a:p>
            <a:p>
              <a:pPr marL="144000" marR="0" lvl="0" indent="-144000" algn="l" defTabSz="914400" rtl="0" eaLnBrk="1" fontAlgn="auto" latinLnBrk="0" hangingPunct="1">
                <a:lnSpc>
                  <a:spcPct val="90000"/>
                </a:lnSpc>
                <a:spcBef>
                  <a:spcPts val="300"/>
                </a:spcBef>
                <a:spcAft>
                  <a:spcPts val="0"/>
                </a:spcAft>
                <a:buClrTx/>
                <a:buSzTx/>
                <a:buFont typeface="Arial" pitchFamily="34" charset="0"/>
                <a:buChar char="•"/>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≥35 </a:t>
              </a:r>
              <a:r>
                <a:rPr kumimoji="0" lang="en-US" sz="14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pg</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/mL</a:t>
              </a:r>
            </a:p>
          </p:txBody>
        </p:sp>
        <p:sp>
          <p:nvSpPr>
            <p:cNvPr id="42" name="Rounded Rectangle 41">
              <a:extLst>
                <a:ext uri="{FF2B5EF4-FFF2-40B4-BE49-F238E27FC236}">
                  <a16:creationId xmlns:a16="http://schemas.microsoft.com/office/drawing/2014/main" id="{F0D2BA8D-388B-E741-B78D-722189B81DAC}"/>
                </a:ext>
              </a:extLst>
            </p:cNvPr>
            <p:cNvSpPr/>
            <p:nvPr/>
          </p:nvSpPr>
          <p:spPr>
            <a:xfrm>
              <a:off x="4762704" y="4848300"/>
              <a:ext cx="1897114" cy="1167874"/>
            </a:xfrm>
            <a:prstGeom prst="roundRect">
              <a:avLst>
                <a:gd name="adj" fmla="val 15459"/>
              </a:avLst>
            </a:prstGeom>
            <a:solidFill>
              <a:schemeClr val="accent2">
                <a:alpha val="62000"/>
              </a:schemeClr>
            </a:solidFill>
            <a:ln w="47625" cmpd="dbl">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HF unlikely:</a:t>
              </a:r>
            </a:p>
            <a:p>
              <a:pPr marL="0" marR="0" lvl="0" indent="0" algn="ctr" defTabSz="914400" rtl="0" eaLnBrk="1" fontAlgn="auto" latinLnBrk="0" hangingPunct="1">
                <a:lnSpc>
                  <a:spcPct val="90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Consider other diagnosis</a:t>
              </a:r>
            </a:p>
          </p:txBody>
        </p:sp>
        <p:sp>
          <p:nvSpPr>
            <p:cNvPr id="43" name="Right Arrow 42">
              <a:extLst>
                <a:ext uri="{FF2B5EF4-FFF2-40B4-BE49-F238E27FC236}">
                  <a16:creationId xmlns:a16="http://schemas.microsoft.com/office/drawing/2014/main" id="{C4617196-8964-F343-B09D-097A5BD5FEAD}"/>
                </a:ext>
              </a:extLst>
            </p:cNvPr>
            <p:cNvSpPr/>
            <p:nvPr/>
          </p:nvSpPr>
          <p:spPr>
            <a:xfrm>
              <a:off x="3653010" y="3566811"/>
              <a:ext cx="1074655" cy="308470"/>
            </a:xfrm>
            <a:prstGeom prst="rightArrow">
              <a:avLst/>
            </a:prstGeom>
            <a:gradFill>
              <a:gsLst>
                <a:gs pos="0">
                  <a:schemeClr val="bg1"/>
                </a:gs>
                <a:gs pos="99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47" name="Text Placeholder 2">
              <a:extLst>
                <a:ext uri="{FF2B5EF4-FFF2-40B4-BE49-F238E27FC236}">
                  <a16:creationId xmlns:a16="http://schemas.microsoft.com/office/drawing/2014/main" id="{122DDDDD-2662-004C-AD3C-9400B36E5AA9}"/>
                </a:ext>
              </a:extLst>
            </p:cNvPr>
            <p:cNvSpPr txBox="1">
              <a:spLocks/>
            </p:cNvSpPr>
            <p:nvPr/>
          </p:nvSpPr>
          <p:spPr bwMode="auto">
            <a:xfrm>
              <a:off x="3806419" y="3371225"/>
              <a:ext cx="767839" cy="184666"/>
            </a:xfrm>
            <a:prstGeom prst="rect">
              <a:avLst/>
            </a:prstGeom>
          </p:spPr>
          <p:txBody>
            <a:bodyPr wrap="none" lIns="0" tIns="0" rIns="0" bIns="0" anchor="b">
              <a:spAutoFit/>
            </a:bodyPr>
            <a:lstStyle/>
            <a:p>
              <a:pPr marL="0" marR="0" lvl="0" indent="0" algn="ctr" defTabSz="914400" rtl="0" eaLnBrk="1" fontAlgn="auto" latinLnBrk="0" hangingPunct="1">
                <a:lnSpc>
                  <a:spcPct val="100000"/>
                </a:lnSpc>
                <a:spcBef>
                  <a:spcPts val="600"/>
                </a:spcBef>
                <a:spcAft>
                  <a:spcPts val="0"/>
                </a:spcAft>
                <a:buClr>
                  <a:srgbClr val="A1A1D3"/>
                </a:buClr>
                <a:buSzTx/>
                <a:buFontTx/>
                <a:buNone/>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≥1 present</a:t>
              </a:r>
            </a:p>
          </p:txBody>
        </p:sp>
        <p:sp>
          <p:nvSpPr>
            <p:cNvPr id="62" name="Right Arrow 61">
              <a:extLst>
                <a:ext uri="{FF2B5EF4-FFF2-40B4-BE49-F238E27FC236}">
                  <a16:creationId xmlns:a16="http://schemas.microsoft.com/office/drawing/2014/main" id="{FF93BB8B-6196-0147-A860-9CCBB1444C92}"/>
                </a:ext>
              </a:extLst>
            </p:cNvPr>
            <p:cNvSpPr/>
            <p:nvPr/>
          </p:nvSpPr>
          <p:spPr>
            <a:xfrm>
              <a:off x="6712087" y="3566811"/>
              <a:ext cx="1020208" cy="308470"/>
            </a:xfrm>
            <a:prstGeom prst="rightArrow">
              <a:avLst/>
            </a:prstGeom>
            <a:gradFill>
              <a:gsLst>
                <a:gs pos="0">
                  <a:schemeClr val="bg1"/>
                </a:gs>
                <a:gs pos="99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3" name="Text Placeholder 2">
              <a:extLst>
                <a:ext uri="{FF2B5EF4-FFF2-40B4-BE49-F238E27FC236}">
                  <a16:creationId xmlns:a16="http://schemas.microsoft.com/office/drawing/2014/main" id="{575FA819-68EA-9640-8BE2-44195447380B}"/>
                </a:ext>
              </a:extLst>
            </p:cNvPr>
            <p:cNvSpPr txBox="1">
              <a:spLocks/>
            </p:cNvSpPr>
            <p:nvPr/>
          </p:nvSpPr>
          <p:spPr bwMode="auto">
            <a:xfrm>
              <a:off x="7090168" y="3371225"/>
              <a:ext cx="264047" cy="184666"/>
            </a:xfrm>
            <a:prstGeom prst="rect">
              <a:avLst/>
            </a:prstGeom>
          </p:spPr>
          <p:txBody>
            <a:bodyPr wrap="none" lIns="0" tIns="0" rIns="0" bIns="0" anchor="b">
              <a:spAutoFit/>
            </a:bodyPr>
            <a:lstStyle/>
            <a:p>
              <a:pPr marL="0" marR="0" lvl="0" indent="0" algn="ctr" defTabSz="914400" rtl="0" eaLnBrk="1" fontAlgn="auto" latinLnBrk="0" hangingPunct="1">
                <a:lnSpc>
                  <a:spcPct val="100000"/>
                </a:lnSpc>
                <a:spcBef>
                  <a:spcPts val="600"/>
                </a:spcBef>
                <a:spcAft>
                  <a:spcPts val="0"/>
                </a:spcAft>
                <a:buClr>
                  <a:srgbClr val="A1A1D3"/>
                </a:buClr>
                <a:buSzTx/>
                <a:buFontTx/>
                <a:buNone/>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Yes</a:t>
              </a:r>
            </a:p>
          </p:txBody>
        </p:sp>
        <p:sp>
          <p:nvSpPr>
            <p:cNvPr id="64" name="Right Arrow 63">
              <a:extLst>
                <a:ext uri="{FF2B5EF4-FFF2-40B4-BE49-F238E27FC236}">
                  <a16:creationId xmlns:a16="http://schemas.microsoft.com/office/drawing/2014/main" id="{D86D20A9-FFC7-DE4E-9DC7-CC7E73403F3D}"/>
                </a:ext>
              </a:extLst>
            </p:cNvPr>
            <p:cNvSpPr/>
            <p:nvPr/>
          </p:nvSpPr>
          <p:spPr>
            <a:xfrm rot="5400000">
              <a:off x="5527590" y="4421233"/>
              <a:ext cx="367343" cy="308470"/>
            </a:xfrm>
            <a:prstGeom prst="rightArrow">
              <a:avLst/>
            </a:prstGeom>
            <a:gradFill>
              <a:gsLst>
                <a:gs pos="0">
                  <a:schemeClr val="bg1"/>
                </a:gs>
                <a:gs pos="99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5" name="Text Placeholder 2">
              <a:extLst>
                <a:ext uri="{FF2B5EF4-FFF2-40B4-BE49-F238E27FC236}">
                  <a16:creationId xmlns:a16="http://schemas.microsoft.com/office/drawing/2014/main" id="{68472154-E656-244D-9FFE-1CA563B0F461}"/>
                </a:ext>
              </a:extLst>
            </p:cNvPr>
            <p:cNvSpPr txBox="1">
              <a:spLocks/>
            </p:cNvSpPr>
            <p:nvPr/>
          </p:nvSpPr>
          <p:spPr bwMode="auto">
            <a:xfrm>
              <a:off x="5885680" y="4483135"/>
              <a:ext cx="205184" cy="184666"/>
            </a:xfrm>
            <a:prstGeom prst="rect">
              <a:avLst/>
            </a:prstGeom>
          </p:spPr>
          <p:txBody>
            <a:bodyPr wrap="none" lIns="0" tIns="0" rIns="0" bIns="0" anchor="b">
              <a:spAutoFit/>
            </a:bodyPr>
            <a:lstStyle/>
            <a:p>
              <a:pPr marL="0" marR="0" lvl="0" indent="0" algn="l" defTabSz="914400" rtl="0" eaLnBrk="1" fontAlgn="auto" latinLnBrk="0" hangingPunct="1">
                <a:lnSpc>
                  <a:spcPct val="100000"/>
                </a:lnSpc>
                <a:spcBef>
                  <a:spcPts val="600"/>
                </a:spcBef>
                <a:spcAft>
                  <a:spcPts val="0"/>
                </a:spcAft>
                <a:buClr>
                  <a:srgbClr val="A1A1D3"/>
                </a:buClr>
                <a:buSzTx/>
                <a:buFontTx/>
                <a:buNone/>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No</a:t>
              </a:r>
            </a:p>
          </p:txBody>
        </p:sp>
        <p:sp>
          <p:nvSpPr>
            <p:cNvPr id="66" name="Right Arrow 65">
              <a:extLst>
                <a:ext uri="{FF2B5EF4-FFF2-40B4-BE49-F238E27FC236}">
                  <a16:creationId xmlns:a16="http://schemas.microsoft.com/office/drawing/2014/main" id="{97A6126B-8C9A-E749-BB0E-CCCCEC13F293}"/>
                </a:ext>
              </a:extLst>
            </p:cNvPr>
            <p:cNvSpPr/>
            <p:nvPr/>
          </p:nvSpPr>
          <p:spPr>
            <a:xfrm>
              <a:off x="3653010" y="5398698"/>
              <a:ext cx="1074655" cy="308470"/>
            </a:xfrm>
            <a:prstGeom prst="rightArrow">
              <a:avLst/>
            </a:prstGeom>
            <a:gradFill>
              <a:gsLst>
                <a:gs pos="0">
                  <a:schemeClr val="bg1"/>
                </a:gs>
                <a:gs pos="99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7" name="Text Placeholder 2">
              <a:extLst>
                <a:ext uri="{FF2B5EF4-FFF2-40B4-BE49-F238E27FC236}">
                  <a16:creationId xmlns:a16="http://schemas.microsoft.com/office/drawing/2014/main" id="{E6A2A864-6759-1F4F-9B2E-FE4443C601BC}"/>
                </a:ext>
              </a:extLst>
            </p:cNvPr>
            <p:cNvSpPr txBox="1">
              <a:spLocks/>
            </p:cNvSpPr>
            <p:nvPr/>
          </p:nvSpPr>
          <p:spPr bwMode="auto">
            <a:xfrm>
              <a:off x="3822449" y="5203112"/>
              <a:ext cx="735779" cy="184666"/>
            </a:xfrm>
            <a:prstGeom prst="rect">
              <a:avLst/>
            </a:prstGeom>
          </p:spPr>
          <p:txBody>
            <a:bodyPr wrap="none" lIns="0" tIns="0" rIns="0" bIns="0" anchor="b">
              <a:spAutoFit/>
            </a:bodyPr>
            <a:lstStyle/>
            <a:p>
              <a:pPr marL="0" marR="0" lvl="0" indent="0" algn="ctr" defTabSz="914400" rtl="0" eaLnBrk="1" fontAlgn="auto" latinLnBrk="0" hangingPunct="1">
                <a:lnSpc>
                  <a:spcPct val="100000"/>
                </a:lnSpc>
                <a:spcBef>
                  <a:spcPts val="600"/>
                </a:spcBef>
                <a:spcAft>
                  <a:spcPts val="0"/>
                </a:spcAft>
                <a:buClr>
                  <a:srgbClr val="A1A1D3"/>
                </a:buClr>
                <a:buSzTx/>
                <a:buFontTx/>
                <a:buNone/>
                <a:tabLst/>
                <a:defRPr/>
              </a:pP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All</a:t>
              </a: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200" b="1"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rPr>
                <a:t>absent</a:t>
              </a:r>
            </a:p>
          </p:txBody>
        </p:sp>
        <p:sp>
          <p:nvSpPr>
            <p:cNvPr id="68" name="Right Arrow 67">
              <a:extLst>
                <a:ext uri="{FF2B5EF4-FFF2-40B4-BE49-F238E27FC236}">
                  <a16:creationId xmlns:a16="http://schemas.microsoft.com/office/drawing/2014/main" id="{F4E90054-D1A6-4D41-B36E-50BFDF89A29F}"/>
                </a:ext>
              </a:extLst>
            </p:cNvPr>
            <p:cNvSpPr/>
            <p:nvPr/>
          </p:nvSpPr>
          <p:spPr>
            <a:xfrm rot="10800000">
              <a:off x="6712087" y="5398698"/>
              <a:ext cx="1020208" cy="308470"/>
            </a:xfrm>
            <a:prstGeom prst="rightArrow">
              <a:avLst/>
            </a:prstGeom>
            <a:gradFill>
              <a:gsLst>
                <a:gs pos="0">
                  <a:schemeClr val="bg1"/>
                </a:gs>
                <a:gs pos="99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9" name="Text Placeholder 2">
              <a:extLst>
                <a:ext uri="{FF2B5EF4-FFF2-40B4-BE49-F238E27FC236}">
                  <a16:creationId xmlns:a16="http://schemas.microsoft.com/office/drawing/2014/main" id="{BF23DF8A-FD01-0D4F-849B-1667D8AE6B1B}"/>
                </a:ext>
              </a:extLst>
            </p:cNvPr>
            <p:cNvSpPr txBox="1">
              <a:spLocks/>
            </p:cNvSpPr>
            <p:nvPr/>
          </p:nvSpPr>
          <p:spPr bwMode="auto">
            <a:xfrm>
              <a:off x="6884759" y="5203112"/>
              <a:ext cx="674865" cy="184666"/>
            </a:xfrm>
            <a:prstGeom prst="rect">
              <a:avLst/>
            </a:prstGeom>
          </p:spPr>
          <p:txBody>
            <a:bodyPr wrap="none" lIns="0" tIns="0" rIns="0" bIns="0" anchor="b">
              <a:spAutoFit/>
            </a:bodyPr>
            <a:lstStyle/>
            <a:p>
              <a:pPr marL="0" marR="0" lvl="0" indent="0" algn="ctr" defTabSz="914400" rtl="0" eaLnBrk="1" fontAlgn="auto" latinLnBrk="0" hangingPunct="1">
                <a:lnSpc>
                  <a:spcPct val="100000"/>
                </a:lnSpc>
                <a:spcBef>
                  <a:spcPts val="600"/>
                </a:spcBef>
                <a:spcAft>
                  <a:spcPts val="0"/>
                </a:spcAft>
                <a:buClr>
                  <a:srgbClr val="A1A1D3"/>
                </a:buClr>
                <a:buSzTx/>
                <a:buFontTx/>
                <a:buNone/>
                <a:tabLst/>
                <a:defRPr/>
              </a:pPr>
              <a:r>
                <a:rPr kumimoji="0" lang="en-US" sz="1200" b="1" i="0" u="none" strike="noStrike" kern="1200" cap="none" spc="0" normalizeH="0" baseline="0" noProof="0" dirty="0" err="1">
                  <a:ln>
                    <a:noFill/>
                  </a:ln>
                  <a:solidFill>
                    <a:srgbClr val="FF0000"/>
                  </a:solidFill>
                  <a:effectLst/>
                  <a:uLnTx/>
                  <a:uFillTx/>
                  <a:latin typeface="Arial" panose="020B0604020202020204" pitchFamily="34" charset="0"/>
                  <a:ea typeface="+mn-ea"/>
                  <a:cs typeface="Arial" panose="020B0604020202020204" pitchFamily="34" charset="0"/>
                </a:rPr>
                <a:t>Normal</a:t>
              </a:r>
              <a:r>
                <a:rPr kumimoji="0" lang="en-US" sz="1200" b="1" i="0" u="none" strike="noStrike" kern="1200" cap="none" spc="0" normalizeH="0" baseline="30000" noProof="0" dirty="0" err="1">
                  <a:ln>
                    <a:noFill/>
                  </a:ln>
                  <a:solidFill>
                    <a:srgbClr val="FF0000"/>
                  </a:solidFill>
                  <a:effectLst/>
                  <a:uLnTx/>
                  <a:uFillTx/>
                  <a:latin typeface="Arial" panose="020B0604020202020204" pitchFamily="34" charset="0"/>
                  <a:ea typeface="+mn-ea"/>
                  <a:cs typeface="Arial" panose="020B0604020202020204" pitchFamily="34" charset="0"/>
                </a:rPr>
                <a:t>b</a:t>
              </a:r>
              <a:r>
                <a:rPr kumimoji="0" lang="en-US" sz="1050" b="1" i="0" u="none" strike="noStrike" kern="1200" cap="none" spc="0" normalizeH="0" baseline="30000" noProof="0" dirty="0" err="1">
                  <a:ln>
                    <a:noFill/>
                  </a:ln>
                  <a:solidFill>
                    <a:srgbClr val="FF0000"/>
                  </a:solidFill>
                  <a:effectLst/>
                  <a:uLnTx/>
                  <a:uFillTx/>
                  <a:latin typeface="Arial" panose="020B0604020202020204" pitchFamily="34" charset="0"/>
                  <a:ea typeface="+mn-ea"/>
                  <a:cs typeface="Arial" panose="020B0604020202020204" pitchFamily="34" charset="0"/>
                </a:rPr>
                <a:t>,</a:t>
              </a:r>
              <a:r>
                <a:rPr kumimoji="0" lang="en-US" sz="1200" b="1" i="0" u="none" strike="noStrike" kern="1200" cap="none" spc="0" normalizeH="0" baseline="30000" noProof="0" dirty="0" err="1">
                  <a:ln>
                    <a:noFill/>
                  </a:ln>
                  <a:solidFill>
                    <a:srgbClr val="FF0000"/>
                  </a:solidFill>
                  <a:effectLst/>
                  <a:uLnTx/>
                  <a:uFillTx/>
                  <a:latin typeface="Arial" panose="020B0604020202020204" pitchFamily="34" charset="0"/>
                  <a:ea typeface="+mn-ea"/>
                  <a:cs typeface="Arial" panose="020B0604020202020204" pitchFamily="34" charset="0"/>
                </a:rPr>
                <a:t>c</a:t>
              </a:r>
              <a:endParaRPr kumimoji="0" lang="en-US" sz="1200" b="1" i="0" u="none" strike="noStrike" kern="1200" cap="none" spc="0" normalizeH="0" baseline="30000" noProof="0" dirty="0">
                <a:ln>
                  <a:noFill/>
                </a:ln>
                <a:solidFill>
                  <a:srgbClr val="FF0000"/>
                </a:solidFill>
                <a:effectLst/>
                <a:uLnTx/>
                <a:uFillTx/>
                <a:latin typeface="Arial" panose="020B0604020202020204" pitchFamily="34" charset="0"/>
                <a:ea typeface="+mn-ea"/>
                <a:cs typeface="Arial" panose="020B0604020202020204" pitchFamily="34" charset="0"/>
              </a:endParaRPr>
            </a:p>
          </p:txBody>
        </p:sp>
        <p:sp>
          <p:nvSpPr>
            <p:cNvPr id="70" name="Rounded Rectangle 69">
              <a:extLst>
                <a:ext uri="{FF2B5EF4-FFF2-40B4-BE49-F238E27FC236}">
                  <a16:creationId xmlns:a16="http://schemas.microsoft.com/office/drawing/2014/main" id="{762E3EA8-4C69-C448-AC79-3313069E806A}"/>
                </a:ext>
              </a:extLst>
            </p:cNvPr>
            <p:cNvSpPr/>
            <p:nvPr/>
          </p:nvSpPr>
          <p:spPr>
            <a:xfrm>
              <a:off x="7784565" y="2624666"/>
              <a:ext cx="1857136" cy="3459636"/>
            </a:xfrm>
            <a:prstGeom prst="roundRect">
              <a:avLst>
                <a:gd name="adj" fmla="val 2211"/>
              </a:avLst>
            </a:prstGeom>
            <a:solidFill>
              <a:schemeClr val="accent4">
                <a:lumMod val="20000"/>
                <a:lumOff val="80000"/>
              </a:schemeClr>
            </a:solidFill>
            <a:ln w="47625" cmpd="dbl">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89DC8">
                      <a:lumMod val="50000"/>
                    </a:srgbClr>
                  </a:solidFill>
                  <a:effectLst/>
                  <a:uLnTx/>
                  <a:uFillTx/>
                  <a:latin typeface="Arial" panose="020B0604020202020204" pitchFamily="34" charset="0"/>
                  <a:ea typeface="+mn-ea"/>
                  <a:cs typeface="Arial" panose="020B0604020202020204" pitchFamily="34" charset="0"/>
                </a:rPr>
                <a:t>Echocardiography</a:t>
              </a:r>
            </a:p>
          </p:txBody>
        </p:sp>
        <p:sp>
          <p:nvSpPr>
            <p:cNvPr id="71" name="Right Arrow 70">
              <a:extLst>
                <a:ext uri="{FF2B5EF4-FFF2-40B4-BE49-F238E27FC236}">
                  <a16:creationId xmlns:a16="http://schemas.microsoft.com/office/drawing/2014/main" id="{E2770546-6007-0141-81D2-8478C33E26F6}"/>
                </a:ext>
              </a:extLst>
            </p:cNvPr>
            <p:cNvSpPr/>
            <p:nvPr/>
          </p:nvSpPr>
          <p:spPr>
            <a:xfrm>
              <a:off x="9696419" y="4200249"/>
              <a:ext cx="381409" cy="308470"/>
            </a:xfrm>
            <a:prstGeom prst="rightArrow">
              <a:avLst/>
            </a:prstGeom>
            <a:gradFill>
              <a:gsLst>
                <a:gs pos="0">
                  <a:schemeClr val="bg1"/>
                </a:gs>
                <a:gs pos="99000">
                  <a:schemeClr val="tx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2" name="Rounded Rectangle 71">
              <a:extLst>
                <a:ext uri="{FF2B5EF4-FFF2-40B4-BE49-F238E27FC236}">
                  <a16:creationId xmlns:a16="http://schemas.microsoft.com/office/drawing/2014/main" id="{C1689EA0-EB58-4C42-B00D-230B10F9AB78}"/>
                </a:ext>
              </a:extLst>
            </p:cNvPr>
            <p:cNvSpPr/>
            <p:nvPr/>
          </p:nvSpPr>
          <p:spPr>
            <a:xfrm>
              <a:off x="10132547" y="3237408"/>
              <a:ext cx="1857136" cy="2234152"/>
            </a:xfrm>
            <a:prstGeom prst="roundRect">
              <a:avLst>
                <a:gd name="adj" fmla="val 2211"/>
              </a:avLst>
            </a:prstGeom>
            <a:solidFill>
              <a:schemeClr val="accent6">
                <a:lumMod val="20000"/>
                <a:lumOff val="80000"/>
                <a:alpha val="35000"/>
              </a:schemeClr>
            </a:solidFill>
            <a:ln w="47625" cmpd="dbl">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4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If HF confirmed (based on all available data):</a:t>
              </a:r>
            </a:p>
            <a:p>
              <a:pPr marL="0" marR="0" lvl="0" indent="0" algn="ctr" defTabSz="914400" rtl="0" eaLnBrk="1" fontAlgn="auto" latinLnBrk="0" hangingPunct="1">
                <a:lnSpc>
                  <a:spcPct val="90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Determine etiology </a:t>
              </a:r>
            </a:p>
            <a:p>
              <a:pPr marL="0" marR="0" lvl="0" indent="0" algn="ctr" defTabSz="914400" rtl="0" eaLnBrk="1" fontAlgn="auto" latinLnBrk="0" hangingPunct="1">
                <a:lnSpc>
                  <a:spcPct val="90000"/>
                </a:lnSpc>
                <a:spcBef>
                  <a:spcPts val="30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and start </a:t>
              </a:r>
              <a:b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appropriate treatment</a:t>
              </a:r>
              <a:endPar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27" name="TextBox 26">
            <a:extLst>
              <a:ext uri="{FF2B5EF4-FFF2-40B4-BE49-F238E27FC236}">
                <a16:creationId xmlns:a16="http://schemas.microsoft.com/office/drawing/2014/main" id="{F3537905-EC45-4B65-B5E1-404D0DDD6C0D}"/>
              </a:ext>
            </a:extLst>
          </p:cNvPr>
          <p:cNvSpPr txBox="1"/>
          <p:nvPr/>
        </p:nvSpPr>
        <p:spPr>
          <a:xfrm>
            <a:off x="0" y="6019971"/>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17291755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Echocardiography: The standard for characterizing structural and functional changes in HF</a:t>
            </a:r>
          </a:p>
        </p:txBody>
      </p:sp>
      <p:sp>
        <p:nvSpPr>
          <p:cNvPr id="2" name="Text Placeholder 1"/>
          <p:cNvSpPr>
            <a:spLocks noGrp="1"/>
          </p:cNvSpPr>
          <p:nvPr>
            <p:ph type="body" sz="quarter" idx="13"/>
          </p:nvPr>
        </p:nvSpPr>
        <p:spPr>
          <a:prstGeom prst="rect">
            <a:avLst/>
          </a:prstGeom>
        </p:spPr>
        <p:txBody>
          <a:bodyPr/>
          <a:lstStyle/>
          <a:p>
            <a:pPr>
              <a:spcBef>
                <a:spcPts val="600"/>
              </a:spcBef>
            </a:pPr>
            <a:r>
              <a:rPr lang="en-US" sz="1600" dirty="0"/>
              <a:t>Assesses cardiac function, including systolic or diastolic dysfunction</a:t>
            </a:r>
            <a:r>
              <a:rPr lang="en-US" sz="1600" baseline="30000" dirty="0"/>
              <a:t>1</a:t>
            </a:r>
            <a:endParaRPr lang="en-US" sz="1600" dirty="0"/>
          </a:p>
          <a:p>
            <a:pPr>
              <a:spcBef>
                <a:spcPts val="600"/>
              </a:spcBef>
            </a:pPr>
            <a:r>
              <a:rPr lang="en-US" sz="1600" dirty="0"/>
              <a:t>Measures LVEF, volumes, and mass, and characterizes structural abnormalities</a:t>
            </a:r>
            <a:r>
              <a:rPr lang="en-US" sz="1600" baseline="30000" dirty="0"/>
              <a:t>1,2</a:t>
            </a:r>
            <a:endParaRPr lang="en-US" sz="1600" dirty="0"/>
          </a:p>
          <a:p>
            <a:pPr>
              <a:spcBef>
                <a:spcPts val="600"/>
              </a:spcBef>
            </a:pPr>
            <a:r>
              <a:rPr lang="en-US" sz="1600" dirty="0"/>
              <a:t>Can reveal subclinical HF disease and predict risk of cardiovascular events</a:t>
            </a:r>
            <a:r>
              <a:rPr lang="en-US" sz="1600" baseline="30000" dirty="0"/>
              <a:t>2</a:t>
            </a:r>
            <a:endParaRPr lang="en-US" sz="1600" dirty="0"/>
          </a:p>
          <a:p>
            <a:pPr>
              <a:spcBef>
                <a:spcPts val="600"/>
              </a:spcBef>
            </a:pPr>
            <a:r>
              <a:rPr lang="en-US" sz="1600" dirty="0"/>
              <a:t>Abnormalities in electrical conduction and heart rhythm, such as arrhythmias or LV hypertrophy, can be detected, </a:t>
            </a:r>
            <a:br>
              <a:rPr lang="en-US" sz="1600" dirty="0"/>
            </a:br>
            <a:r>
              <a:rPr lang="en-US" sz="1600" dirty="0"/>
              <a:t>and appropriate treatment advised</a:t>
            </a:r>
            <a:r>
              <a:rPr lang="en-US" sz="1600" baseline="30000" dirty="0"/>
              <a:t>1</a:t>
            </a:r>
            <a:endParaRPr lang="en-US" sz="1600" b="1" dirty="0"/>
          </a:p>
        </p:txBody>
      </p:sp>
      <p:sp>
        <p:nvSpPr>
          <p:cNvPr id="4" name="Text Placeholder 3"/>
          <p:cNvSpPr>
            <a:spLocks noGrp="1"/>
          </p:cNvSpPr>
          <p:nvPr>
            <p:ph type="body" sz="quarter" idx="10"/>
          </p:nvPr>
        </p:nvSpPr>
        <p:spPr/>
        <p:txBody>
          <a:bodyPr/>
          <a:lstStyle/>
          <a:p>
            <a:r>
              <a:rPr lang="en-US" sz="1000" dirty="0"/>
              <a:t>HF, heart failure, LA, left atrium; LV, left ventricle; LVEF, left ventricular ejection fraction; RA, right atrium; RV, right ventricle</a:t>
            </a:r>
            <a:br>
              <a:rPr lang="en-US" sz="1000" dirty="0"/>
            </a:br>
            <a:r>
              <a:rPr lang="en-US" sz="1000" dirty="0"/>
              <a:t>1. McMurray JJV, et al. </a:t>
            </a:r>
            <a:r>
              <a:rPr lang="en-US" sz="1000" i="1" dirty="0" err="1"/>
              <a:t>Eur</a:t>
            </a:r>
            <a:r>
              <a:rPr lang="en-US" sz="1000" i="1" dirty="0"/>
              <a:t> Heart J</a:t>
            </a:r>
            <a:r>
              <a:rPr lang="en-US" sz="1000" dirty="0"/>
              <a:t> 2012;33:1787–1847; 2. </a:t>
            </a:r>
            <a:r>
              <a:rPr lang="en-US" sz="1000" dirty="0" err="1"/>
              <a:t>Yancy</a:t>
            </a:r>
            <a:r>
              <a:rPr lang="en-US" sz="1000" dirty="0"/>
              <a:t> CW, et al. </a:t>
            </a:r>
            <a:r>
              <a:rPr lang="en-US" sz="1000" i="1" dirty="0"/>
              <a:t>J Am </a:t>
            </a:r>
            <a:r>
              <a:rPr lang="en-US" sz="1000" i="1" dirty="0" err="1"/>
              <a:t>Coll</a:t>
            </a:r>
            <a:r>
              <a:rPr lang="en-US" sz="1000" i="1" dirty="0"/>
              <a:t> </a:t>
            </a:r>
            <a:r>
              <a:rPr lang="en-US" sz="1000" i="1" dirty="0" err="1"/>
              <a:t>Cardiol</a:t>
            </a:r>
            <a:r>
              <a:rPr lang="en-US" sz="1000" dirty="0"/>
              <a:t> 2013;62:e147–e239; 3. Flores AS, et al. </a:t>
            </a:r>
            <a:r>
              <a:rPr lang="en-US" sz="1000" i="1" dirty="0"/>
              <a:t>J </a:t>
            </a:r>
            <a:r>
              <a:rPr lang="en-US" sz="1000" i="1" dirty="0" err="1"/>
              <a:t>Thorac</a:t>
            </a:r>
            <a:r>
              <a:rPr lang="en-US" sz="1000" i="1" dirty="0"/>
              <a:t> Dis </a:t>
            </a:r>
            <a:r>
              <a:rPr lang="en-US" sz="1000" dirty="0"/>
              <a:t>2015;7:2139–2150</a:t>
            </a:r>
          </a:p>
        </p:txBody>
      </p:sp>
      <p:grpSp>
        <p:nvGrpSpPr>
          <p:cNvPr id="8" name="Group 7"/>
          <p:cNvGrpSpPr/>
          <p:nvPr/>
        </p:nvGrpSpPr>
        <p:grpSpPr>
          <a:xfrm>
            <a:off x="3782931" y="2901315"/>
            <a:ext cx="4626138" cy="3464761"/>
            <a:chOff x="4049804" y="2936040"/>
            <a:chExt cx="4626138" cy="3464761"/>
          </a:xfrm>
        </p:grpSpPr>
        <p:pic>
          <p:nvPicPr>
            <p:cNvPr id="6" name="Picture 5">
              <a:extLst>
                <a:ext uri="{FF2B5EF4-FFF2-40B4-BE49-F238E27FC236}">
                  <a16:creationId xmlns:a16="http://schemas.microsoft.com/office/drawing/2014/main" id="{4EB02BD0-720B-4B5A-A1AC-9FF8A7E6E92D}"/>
                </a:ext>
              </a:extLst>
            </p:cNvPr>
            <p:cNvPicPr>
              <a:picLocks noChangeAspect="1"/>
            </p:cNvPicPr>
            <p:nvPr/>
          </p:nvPicPr>
          <p:blipFill>
            <a:blip r:embed="rId3"/>
            <a:stretch>
              <a:fillRect/>
            </a:stretch>
          </p:blipFill>
          <p:spPr>
            <a:xfrm>
              <a:off x="4411318" y="3480439"/>
              <a:ext cx="3903110" cy="2920362"/>
            </a:xfrm>
            <a:prstGeom prst="rect">
              <a:avLst/>
            </a:prstGeom>
          </p:spPr>
        </p:pic>
        <p:sp>
          <p:nvSpPr>
            <p:cNvPr id="7" name="Rectangle 6"/>
            <p:cNvSpPr/>
            <p:nvPr/>
          </p:nvSpPr>
          <p:spPr>
            <a:xfrm>
              <a:off x="4049804" y="2936040"/>
              <a:ext cx="4626138" cy="492443"/>
            </a:xfrm>
            <a:prstGeom prst="rect">
              <a:avLst/>
            </a:prstGeom>
          </p:spPr>
          <p:txBody>
            <a:bodyPr wrap="none"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Arial" panose="020B0604020202020204" pitchFamily="34" charset="0"/>
                  <a:ea typeface="Times New Roman" panose="02020603050405020304" pitchFamily="18" charset="0"/>
                  <a:cs typeface="+mn-cs"/>
                </a:rPr>
                <a:t>Transesophageal</a:t>
              </a: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 echocardiography can reveal </a:t>
              </a:r>
              <a:b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b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rPr>
                <a:t>abnormalities in heart structure and function</a:t>
              </a:r>
              <a:r>
                <a:rPr kumimoji="0" lang="en-US" sz="1600" b="1" i="0" u="none" strike="noStrike" kern="1200" cap="none" spc="0" normalizeH="0" baseline="30000" noProof="0" dirty="0">
                  <a:ln>
                    <a:noFill/>
                  </a:ln>
                  <a:solidFill>
                    <a:srgbClr val="000000"/>
                  </a:solidFill>
                  <a:effectLst/>
                  <a:uLnTx/>
                  <a:uFillTx/>
                  <a:latin typeface="Arial" panose="020B0604020202020204" pitchFamily="34" charset="0"/>
                  <a:ea typeface="Times New Roman" panose="02020603050405020304" pitchFamily="18" charset="0"/>
                  <a:cs typeface="+mn-cs"/>
                </a:rPr>
                <a:t>3</a:t>
              </a:r>
              <a:endPar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Times New Roman" panose="02020603050405020304" pitchFamily="18" charset="0"/>
                <a:cs typeface="+mn-cs"/>
              </a:endParaRPr>
            </a:p>
          </p:txBody>
        </p:sp>
      </p:grpSp>
      <p:sp>
        <p:nvSpPr>
          <p:cNvPr id="9" name="TextBox 8">
            <a:extLst>
              <a:ext uri="{FF2B5EF4-FFF2-40B4-BE49-F238E27FC236}">
                <a16:creationId xmlns:a16="http://schemas.microsoft.com/office/drawing/2014/main" id="{AEA7322C-2E95-40AB-B734-10AD2543D331}"/>
              </a:ext>
            </a:extLst>
          </p:cNvPr>
          <p:cNvSpPr txBox="1"/>
          <p:nvPr/>
        </p:nvSpPr>
        <p:spPr>
          <a:xfrm>
            <a:off x="0" y="6054536"/>
            <a:ext cx="4152568" cy="461665"/>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374612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1C75B-F11E-437B-A5AA-B38A2C4D53C9}"/>
              </a:ext>
            </a:extLst>
          </p:cNvPr>
          <p:cNvSpPr>
            <a:spLocks noGrp="1"/>
          </p:cNvSpPr>
          <p:nvPr>
            <p:ph type="title"/>
          </p:nvPr>
        </p:nvSpPr>
        <p:spPr/>
        <p:txBody>
          <a:bodyPr anchor="t"/>
          <a:lstStyle/>
          <a:p>
            <a:r>
              <a:rPr lang="en-US" noProof="0" dirty="0"/>
              <a:t>Echocardiography provides a framework for key management decisions and impacts overall prognosis and outcomes </a:t>
            </a:r>
          </a:p>
        </p:txBody>
      </p:sp>
      <p:sp>
        <p:nvSpPr>
          <p:cNvPr id="4" name="Text Placeholder 3">
            <a:extLst>
              <a:ext uri="{FF2B5EF4-FFF2-40B4-BE49-F238E27FC236}">
                <a16:creationId xmlns:a16="http://schemas.microsoft.com/office/drawing/2014/main" id="{F64D7302-356C-4F52-8C7F-060218DEE11C}"/>
              </a:ext>
            </a:extLst>
          </p:cNvPr>
          <p:cNvSpPr>
            <a:spLocks noGrp="1"/>
          </p:cNvSpPr>
          <p:nvPr>
            <p:ph type="body" sz="quarter" idx="10"/>
          </p:nvPr>
        </p:nvSpPr>
        <p:spPr>
          <a:xfrm>
            <a:off x="11529" y="6642962"/>
            <a:ext cx="10879078" cy="223833"/>
          </a:xfrm>
        </p:spPr>
        <p:txBody>
          <a:bodyPr/>
          <a:lstStyle/>
          <a:p>
            <a:r>
              <a:rPr lang="en-US" sz="1000" noProof="0" dirty="0"/>
              <a:t>EF, ejection fraction; LA, left atrial; LV, left ventricular; MR, mitral regurgitation; PASP, pulmonary artery systolic pressure</a:t>
            </a:r>
          </a:p>
          <a:p>
            <a:r>
              <a:rPr lang="en-US" sz="1000" noProof="0" dirty="0"/>
              <a:t>Omar AM, et al. </a:t>
            </a:r>
            <a:r>
              <a:rPr lang="en-US" sz="1000" i="1" noProof="0" dirty="0" err="1"/>
              <a:t>Circ</a:t>
            </a:r>
            <a:r>
              <a:rPr lang="en-US" sz="1000" i="1" noProof="0" dirty="0"/>
              <a:t> Res</a:t>
            </a:r>
            <a:r>
              <a:rPr lang="en-US" sz="1000" noProof="0" dirty="0"/>
              <a:t> 2016;119:357–374</a:t>
            </a:r>
          </a:p>
        </p:txBody>
      </p:sp>
      <p:grpSp>
        <p:nvGrpSpPr>
          <p:cNvPr id="53" name="Group 52">
            <a:extLst>
              <a:ext uri="{FF2B5EF4-FFF2-40B4-BE49-F238E27FC236}">
                <a16:creationId xmlns:a16="http://schemas.microsoft.com/office/drawing/2014/main" id="{96CD3169-C959-D84D-BDDC-A6E5049F8AE0}"/>
              </a:ext>
            </a:extLst>
          </p:cNvPr>
          <p:cNvGrpSpPr/>
          <p:nvPr/>
        </p:nvGrpSpPr>
        <p:grpSpPr>
          <a:xfrm>
            <a:off x="3895631" y="1338334"/>
            <a:ext cx="4400738" cy="914664"/>
            <a:chOff x="3814354" y="1516134"/>
            <a:chExt cx="4400738" cy="914664"/>
          </a:xfrm>
        </p:grpSpPr>
        <p:pic>
          <p:nvPicPr>
            <p:cNvPr id="54" name="Picture 53">
              <a:extLst>
                <a:ext uri="{FF2B5EF4-FFF2-40B4-BE49-F238E27FC236}">
                  <a16:creationId xmlns:a16="http://schemas.microsoft.com/office/drawing/2014/main" id="{068FF54E-5F3F-5647-B8E9-03E3AD9B55CD}"/>
                </a:ext>
              </a:extLst>
            </p:cNvPr>
            <p:cNvPicPr/>
            <p:nvPr/>
          </p:nvPicPr>
          <p:blipFill rotWithShape="1">
            <a:blip r:embed="rId3"/>
            <a:srcRect l="24068" t="2877" r="61385" b="78202"/>
            <a:stretch/>
          </p:blipFill>
          <p:spPr>
            <a:xfrm>
              <a:off x="3814354" y="1526794"/>
              <a:ext cx="1150967" cy="903563"/>
            </a:xfrm>
            <a:prstGeom prst="rect">
              <a:avLst/>
            </a:prstGeom>
          </p:spPr>
        </p:pic>
        <p:pic>
          <p:nvPicPr>
            <p:cNvPr id="55" name="Picture 54">
              <a:extLst>
                <a:ext uri="{FF2B5EF4-FFF2-40B4-BE49-F238E27FC236}">
                  <a16:creationId xmlns:a16="http://schemas.microsoft.com/office/drawing/2014/main" id="{7F7D8329-769A-9049-93CA-D35B253C467A}"/>
                </a:ext>
              </a:extLst>
            </p:cNvPr>
            <p:cNvPicPr/>
            <p:nvPr/>
          </p:nvPicPr>
          <p:blipFill rotWithShape="1">
            <a:blip r:embed="rId3"/>
            <a:srcRect l="42258" t="2877" r="35581" b="78202"/>
            <a:stretch/>
          </p:blipFill>
          <p:spPr>
            <a:xfrm>
              <a:off x="5125350" y="1516134"/>
              <a:ext cx="1762152" cy="908103"/>
            </a:xfrm>
            <a:prstGeom prst="rect">
              <a:avLst/>
            </a:prstGeom>
          </p:spPr>
        </p:pic>
        <p:pic>
          <p:nvPicPr>
            <p:cNvPr id="57" name="Picture 56">
              <a:extLst>
                <a:ext uri="{FF2B5EF4-FFF2-40B4-BE49-F238E27FC236}">
                  <a16:creationId xmlns:a16="http://schemas.microsoft.com/office/drawing/2014/main" id="{86AC7E54-46A7-0948-BD67-B78D342304FF}"/>
                </a:ext>
              </a:extLst>
            </p:cNvPr>
            <p:cNvPicPr/>
            <p:nvPr/>
          </p:nvPicPr>
          <p:blipFill rotWithShape="1">
            <a:blip r:embed="rId3"/>
            <a:srcRect l="69177" t="2877" r="16140" b="78202"/>
            <a:stretch/>
          </p:blipFill>
          <p:spPr>
            <a:xfrm>
              <a:off x="7047531" y="1522695"/>
              <a:ext cx="1167561" cy="908103"/>
            </a:xfrm>
            <a:prstGeom prst="rect">
              <a:avLst/>
            </a:prstGeom>
          </p:spPr>
        </p:pic>
      </p:grpSp>
      <p:pic>
        <p:nvPicPr>
          <p:cNvPr id="58" name="Picture 57">
            <a:extLst>
              <a:ext uri="{FF2B5EF4-FFF2-40B4-BE49-F238E27FC236}">
                <a16:creationId xmlns:a16="http://schemas.microsoft.com/office/drawing/2014/main" id="{96D71148-D42F-3548-AA73-35ABB3A4EB78}"/>
              </a:ext>
            </a:extLst>
          </p:cNvPr>
          <p:cNvPicPr/>
          <p:nvPr/>
        </p:nvPicPr>
        <p:blipFill rotWithShape="1">
          <a:blip r:embed="rId3"/>
          <a:srcRect l="2532" t="24952" r="80609" b="55570"/>
          <a:stretch/>
        </p:blipFill>
        <p:spPr>
          <a:xfrm>
            <a:off x="1899445" y="2550173"/>
            <a:ext cx="1298500" cy="905515"/>
          </a:xfrm>
          <a:prstGeom prst="rect">
            <a:avLst/>
          </a:prstGeom>
        </p:spPr>
      </p:pic>
      <p:pic>
        <p:nvPicPr>
          <p:cNvPr id="61" name="Picture 60">
            <a:extLst>
              <a:ext uri="{FF2B5EF4-FFF2-40B4-BE49-F238E27FC236}">
                <a16:creationId xmlns:a16="http://schemas.microsoft.com/office/drawing/2014/main" id="{99BDD736-1177-4C43-A73C-A36956680816}"/>
              </a:ext>
            </a:extLst>
          </p:cNvPr>
          <p:cNvPicPr/>
          <p:nvPr/>
        </p:nvPicPr>
        <p:blipFill rotWithShape="1">
          <a:blip r:embed="rId3"/>
          <a:srcRect l="2668" t="52658" r="80677" b="27864"/>
          <a:stretch/>
        </p:blipFill>
        <p:spPr>
          <a:xfrm>
            <a:off x="1904840" y="3896407"/>
            <a:ext cx="1293105" cy="912795"/>
          </a:xfrm>
          <a:prstGeom prst="rect">
            <a:avLst/>
          </a:prstGeom>
        </p:spPr>
      </p:pic>
      <p:pic>
        <p:nvPicPr>
          <p:cNvPr id="62" name="Picture 61">
            <a:extLst>
              <a:ext uri="{FF2B5EF4-FFF2-40B4-BE49-F238E27FC236}">
                <a16:creationId xmlns:a16="http://schemas.microsoft.com/office/drawing/2014/main" id="{FFD08D28-C5DC-C44A-A67F-CE953478399C}"/>
              </a:ext>
            </a:extLst>
          </p:cNvPr>
          <p:cNvPicPr/>
          <p:nvPr/>
        </p:nvPicPr>
        <p:blipFill rotWithShape="1">
          <a:blip r:embed="rId3"/>
          <a:srcRect l="83537" t="51595" r="2052" b="28949"/>
          <a:stretch/>
        </p:blipFill>
        <p:spPr>
          <a:xfrm>
            <a:off x="8988658" y="3896407"/>
            <a:ext cx="1106135" cy="901291"/>
          </a:xfrm>
          <a:prstGeom prst="rect">
            <a:avLst/>
          </a:prstGeom>
        </p:spPr>
      </p:pic>
      <p:pic>
        <p:nvPicPr>
          <p:cNvPr id="63" name="Picture 62">
            <a:extLst>
              <a:ext uri="{FF2B5EF4-FFF2-40B4-BE49-F238E27FC236}">
                <a16:creationId xmlns:a16="http://schemas.microsoft.com/office/drawing/2014/main" id="{6D9A023C-9673-AD47-94BB-20C38493E498}"/>
              </a:ext>
            </a:extLst>
          </p:cNvPr>
          <p:cNvPicPr/>
          <p:nvPr/>
        </p:nvPicPr>
        <p:blipFill rotWithShape="1">
          <a:blip r:embed="rId3"/>
          <a:srcRect l="83305" t="24352" r="2284" b="56192"/>
          <a:stretch/>
        </p:blipFill>
        <p:spPr>
          <a:xfrm>
            <a:off x="8988659" y="2550173"/>
            <a:ext cx="1106135" cy="901291"/>
          </a:xfrm>
          <a:prstGeom prst="rect">
            <a:avLst/>
          </a:prstGeom>
        </p:spPr>
      </p:pic>
      <p:sp>
        <p:nvSpPr>
          <p:cNvPr id="68" name="Rectangle 67">
            <a:extLst>
              <a:ext uri="{FF2B5EF4-FFF2-40B4-BE49-F238E27FC236}">
                <a16:creationId xmlns:a16="http://schemas.microsoft.com/office/drawing/2014/main" id="{37C4024E-C926-F044-AF2B-B4B7C54768D2}"/>
              </a:ext>
            </a:extLst>
          </p:cNvPr>
          <p:cNvSpPr/>
          <p:nvPr/>
        </p:nvSpPr>
        <p:spPr>
          <a:xfrm>
            <a:off x="4855907" y="2815973"/>
            <a:ext cx="2480187" cy="50359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Phenotyping and </a:t>
            </a:r>
            <a:br>
              <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prognostic assessment</a:t>
            </a:r>
          </a:p>
        </p:txBody>
      </p:sp>
      <p:sp>
        <p:nvSpPr>
          <p:cNvPr id="69" name="Rectangle 68">
            <a:extLst>
              <a:ext uri="{FF2B5EF4-FFF2-40B4-BE49-F238E27FC236}">
                <a16:creationId xmlns:a16="http://schemas.microsoft.com/office/drawing/2014/main" id="{40BC5A8A-C9D7-0A44-A67E-1F597BF5E115}"/>
              </a:ext>
            </a:extLst>
          </p:cNvPr>
          <p:cNvSpPr/>
          <p:nvPr/>
        </p:nvSpPr>
        <p:spPr>
          <a:xfrm>
            <a:off x="4587902" y="3372620"/>
            <a:ext cx="3016197" cy="811367"/>
          </a:xfrm>
          <a:prstGeom prst="rect">
            <a:avLst/>
          </a:prstGeom>
          <a:gradFill>
            <a:gsLst>
              <a:gs pos="21808">
                <a:srgbClr val="EEE0E8"/>
              </a:gs>
              <a:gs pos="0">
                <a:schemeClr val="accent1">
                  <a:lumMod val="5000"/>
                  <a:lumOff val="95000"/>
                </a:schemeClr>
              </a:gs>
              <a:gs pos="100000">
                <a:schemeClr val="accent3">
                  <a:lumMod val="60000"/>
                  <a:lumOff val="4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Role of echocardiography </a:t>
            </a:r>
            <a:b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 the evaluation of patients</a:t>
            </a:r>
            <a:b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with heart failure</a:t>
            </a:r>
            <a:r>
              <a:rPr kumimoji="0" lang="en-US" sz="1600"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a:t>
            </a:r>
            <a:endParaRPr kumimoji="0" lang="en-US" sz="16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D3DE90DD-0930-FF4C-A8B1-7FF8B6F6CEA3}"/>
              </a:ext>
            </a:extLst>
          </p:cNvPr>
          <p:cNvSpPr/>
          <p:nvPr/>
        </p:nvSpPr>
        <p:spPr>
          <a:xfrm>
            <a:off x="4855907" y="4237042"/>
            <a:ext cx="2480186" cy="5035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Additional </a:t>
            </a:r>
            <a:r>
              <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markers </a:t>
            </a:r>
            <a:br>
              <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Arial" panose="020B0604020202020204" pitchFamily="34" charset="0"/>
              </a:rPr>
              <a:t>of </a:t>
            </a:r>
            <a:r>
              <a:rPr kumimoji="0" lang="en-US" sz="1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prognosis</a:t>
            </a:r>
          </a:p>
        </p:txBody>
      </p:sp>
      <p:grpSp>
        <p:nvGrpSpPr>
          <p:cNvPr id="72" name="Group 71">
            <a:extLst>
              <a:ext uri="{FF2B5EF4-FFF2-40B4-BE49-F238E27FC236}">
                <a16:creationId xmlns:a16="http://schemas.microsoft.com/office/drawing/2014/main" id="{F976AC18-201A-CE43-89C0-7762C4321068}"/>
              </a:ext>
            </a:extLst>
          </p:cNvPr>
          <p:cNvGrpSpPr/>
          <p:nvPr/>
        </p:nvGrpSpPr>
        <p:grpSpPr>
          <a:xfrm>
            <a:off x="2453355" y="5214219"/>
            <a:ext cx="7285291" cy="909340"/>
            <a:chOff x="2498903" y="5138019"/>
            <a:chExt cx="7285291" cy="909340"/>
          </a:xfrm>
        </p:grpSpPr>
        <p:pic>
          <p:nvPicPr>
            <p:cNvPr id="73" name="Picture 72">
              <a:extLst>
                <a:ext uri="{FF2B5EF4-FFF2-40B4-BE49-F238E27FC236}">
                  <a16:creationId xmlns:a16="http://schemas.microsoft.com/office/drawing/2014/main" id="{EBF8202E-A835-7B4A-8F1A-34FF5E11D6B8}"/>
                </a:ext>
              </a:extLst>
            </p:cNvPr>
            <p:cNvPicPr/>
            <p:nvPr/>
          </p:nvPicPr>
          <p:blipFill rotWithShape="1">
            <a:blip r:embed="rId3"/>
            <a:srcRect l="75685" t="76711" r="1576" b="4960"/>
            <a:stretch/>
          </p:blipFill>
          <p:spPr>
            <a:xfrm>
              <a:off x="7917652" y="5138019"/>
              <a:ext cx="1866542" cy="908103"/>
            </a:xfrm>
            <a:prstGeom prst="rect">
              <a:avLst/>
            </a:prstGeom>
          </p:spPr>
        </p:pic>
        <p:pic>
          <p:nvPicPr>
            <p:cNvPr id="74" name="Picture 73">
              <a:extLst>
                <a:ext uri="{FF2B5EF4-FFF2-40B4-BE49-F238E27FC236}">
                  <a16:creationId xmlns:a16="http://schemas.microsoft.com/office/drawing/2014/main" id="{8451C559-E966-FF44-AFF5-993CCB7AE8EC}"/>
                </a:ext>
              </a:extLst>
            </p:cNvPr>
            <p:cNvPicPr/>
            <p:nvPr/>
          </p:nvPicPr>
          <p:blipFill rotWithShape="1">
            <a:blip r:embed="rId3"/>
            <a:srcRect l="7291" t="76023" r="60453" b="4499"/>
            <a:stretch/>
          </p:blipFill>
          <p:spPr>
            <a:xfrm>
              <a:off x="2498903" y="5138019"/>
              <a:ext cx="2466418" cy="898950"/>
            </a:xfrm>
            <a:prstGeom prst="rect">
              <a:avLst/>
            </a:prstGeom>
          </p:spPr>
        </p:pic>
        <p:pic>
          <p:nvPicPr>
            <p:cNvPr id="75" name="Picture 74">
              <a:extLst>
                <a:ext uri="{FF2B5EF4-FFF2-40B4-BE49-F238E27FC236}">
                  <a16:creationId xmlns:a16="http://schemas.microsoft.com/office/drawing/2014/main" id="{81A2AD57-3551-2042-A660-3154FDF31BF0}"/>
                </a:ext>
              </a:extLst>
            </p:cNvPr>
            <p:cNvPicPr/>
            <p:nvPr/>
          </p:nvPicPr>
          <p:blipFill rotWithShape="1">
            <a:blip r:embed="rId3"/>
            <a:srcRect l="42443" t="75785" r="44539" b="4737"/>
            <a:stretch/>
          </p:blipFill>
          <p:spPr>
            <a:xfrm>
              <a:off x="5155305" y="5143897"/>
              <a:ext cx="995402" cy="898950"/>
            </a:xfrm>
            <a:prstGeom prst="rect">
              <a:avLst/>
            </a:prstGeom>
          </p:spPr>
        </p:pic>
        <p:pic>
          <p:nvPicPr>
            <p:cNvPr id="76" name="Picture 75">
              <a:extLst>
                <a:ext uri="{FF2B5EF4-FFF2-40B4-BE49-F238E27FC236}">
                  <a16:creationId xmlns:a16="http://schemas.microsoft.com/office/drawing/2014/main" id="{817D3E08-82F9-F74D-B89C-5E38ADBBE724}"/>
                </a:ext>
              </a:extLst>
            </p:cNvPr>
            <p:cNvPicPr/>
            <p:nvPr/>
          </p:nvPicPr>
          <p:blipFill rotWithShape="1">
            <a:blip r:embed="rId3"/>
            <a:srcRect l="56515" t="76148" r="25437" b="4374"/>
            <a:stretch/>
          </p:blipFill>
          <p:spPr>
            <a:xfrm>
              <a:off x="6340691" y="5143897"/>
              <a:ext cx="1386977" cy="903462"/>
            </a:xfrm>
            <a:prstGeom prst="rect">
              <a:avLst/>
            </a:prstGeom>
          </p:spPr>
        </p:pic>
      </p:grpSp>
      <p:sp>
        <p:nvSpPr>
          <p:cNvPr id="77" name="TextBox 76">
            <a:extLst>
              <a:ext uri="{FF2B5EF4-FFF2-40B4-BE49-F238E27FC236}">
                <a16:creationId xmlns:a16="http://schemas.microsoft.com/office/drawing/2014/main" id="{782E1002-EB8A-FF4A-89F3-418B601B1399}"/>
              </a:ext>
            </a:extLst>
          </p:cNvPr>
          <p:cNvSpPr txBox="1"/>
          <p:nvPr/>
        </p:nvSpPr>
        <p:spPr>
          <a:xfrm>
            <a:off x="3861818" y="2268462"/>
            <a:ext cx="1178208"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LV volumes </a:t>
            </a:r>
            <a:b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and EF</a:t>
            </a:r>
          </a:p>
        </p:txBody>
      </p:sp>
      <p:sp>
        <p:nvSpPr>
          <p:cNvPr id="78" name="TextBox 77">
            <a:extLst>
              <a:ext uri="{FF2B5EF4-FFF2-40B4-BE49-F238E27FC236}">
                <a16:creationId xmlns:a16="http://schemas.microsoft.com/office/drawing/2014/main" id="{0BA4EF13-FC61-2045-9481-693A513B9387}"/>
              </a:ext>
            </a:extLst>
          </p:cNvPr>
          <p:cNvSpPr txBox="1"/>
          <p:nvPr/>
        </p:nvSpPr>
        <p:spPr>
          <a:xfrm>
            <a:off x="5785914" y="2268462"/>
            <a:ext cx="620171" cy="184666"/>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LV mass</a:t>
            </a:r>
          </a:p>
        </p:txBody>
      </p:sp>
      <p:sp>
        <p:nvSpPr>
          <p:cNvPr id="80" name="TextBox 79">
            <a:extLst>
              <a:ext uri="{FF2B5EF4-FFF2-40B4-BE49-F238E27FC236}">
                <a16:creationId xmlns:a16="http://schemas.microsoft.com/office/drawing/2014/main" id="{D5D82C74-34CC-5846-B0E6-121F251B30D1}"/>
              </a:ext>
            </a:extLst>
          </p:cNvPr>
          <p:cNvSpPr txBox="1"/>
          <p:nvPr/>
        </p:nvSpPr>
        <p:spPr>
          <a:xfrm>
            <a:off x="7024097" y="2268439"/>
            <a:ext cx="1376980"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3D LV volumes and EF</a:t>
            </a:r>
          </a:p>
        </p:txBody>
      </p:sp>
      <p:sp>
        <p:nvSpPr>
          <p:cNvPr id="81" name="TextBox 80">
            <a:extLst>
              <a:ext uri="{FF2B5EF4-FFF2-40B4-BE49-F238E27FC236}">
                <a16:creationId xmlns:a16="http://schemas.microsoft.com/office/drawing/2014/main" id="{D88F3090-9FD4-E747-A366-7877B944516D}"/>
              </a:ext>
            </a:extLst>
          </p:cNvPr>
          <p:cNvSpPr txBox="1"/>
          <p:nvPr/>
        </p:nvSpPr>
        <p:spPr>
          <a:xfrm>
            <a:off x="8717781" y="3468439"/>
            <a:ext cx="1647888"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LV myocardial deformation</a:t>
            </a:r>
          </a:p>
        </p:txBody>
      </p:sp>
      <p:sp>
        <p:nvSpPr>
          <p:cNvPr id="82" name="TextBox 81">
            <a:extLst>
              <a:ext uri="{FF2B5EF4-FFF2-40B4-BE49-F238E27FC236}">
                <a16:creationId xmlns:a16="http://schemas.microsoft.com/office/drawing/2014/main" id="{B187C018-B608-E447-B1CB-6036F5424445}"/>
              </a:ext>
            </a:extLst>
          </p:cNvPr>
          <p:cNvSpPr txBox="1"/>
          <p:nvPr/>
        </p:nvSpPr>
        <p:spPr>
          <a:xfrm>
            <a:off x="8687762" y="4811911"/>
            <a:ext cx="1583767"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Intracardiac flow mapping</a:t>
            </a:r>
          </a:p>
        </p:txBody>
      </p:sp>
      <p:sp>
        <p:nvSpPr>
          <p:cNvPr id="83" name="TextBox 82">
            <a:extLst>
              <a:ext uri="{FF2B5EF4-FFF2-40B4-BE49-F238E27FC236}">
                <a16:creationId xmlns:a16="http://schemas.microsoft.com/office/drawing/2014/main" id="{77D4D890-E39A-294E-93E3-8028D101A2FC}"/>
              </a:ext>
            </a:extLst>
          </p:cNvPr>
          <p:cNvSpPr txBox="1"/>
          <p:nvPr/>
        </p:nvSpPr>
        <p:spPr>
          <a:xfrm>
            <a:off x="1723148" y="3468439"/>
            <a:ext cx="1651093"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LV wall thickness, volumes</a:t>
            </a:r>
          </a:p>
        </p:txBody>
      </p:sp>
      <p:sp>
        <p:nvSpPr>
          <p:cNvPr id="84" name="TextBox 83">
            <a:extLst>
              <a:ext uri="{FF2B5EF4-FFF2-40B4-BE49-F238E27FC236}">
                <a16:creationId xmlns:a16="http://schemas.microsoft.com/office/drawing/2014/main" id="{7FE263F8-1D4F-1D48-AA6D-DEB0D5D44B21}"/>
              </a:ext>
            </a:extLst>
          </p:cNvPr>
          <p:cNvSpPr txBox="1"/>
          <p:nvPr/>
        </p:nvSpPr>
        <p:spPr>
          <a:xfrm>
            <a:off x="2345209" y="4811911"/>
            <a:ext cx="406971" cy="184666"/>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PASP</a:t>
            </a:r>
          </a:p>
        </p:txBody>
      </p:sp>
      <p:sp>
        <p:nvSpPr>
          <p:cNvPr id="85" name="TextBox 84">
            <a:extLst>
              <a:ext uri="{FF2B5EF4-FFF2-40B4-BE49-F238E27FC236}">
                <a16:creationId xmlns:a16="http://schemas.microsoft.com/office/drawing/2014/main" id="{4D916A1B-EF3F-5041-9773-1EBF7BB1E248}"/>
              </a:ext>
            </a:extLst>
          </p:cNvPr>
          <p:cNvSpPr txBox="1"/>
          <p:nvPr/>
        </p:nvSpPr>
        <p:spPr>
          <a:xfrm>
            <a:off x="2427827" y="6142480"/>
            <a:ext cx="2542363"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LV diastolic function and filling pressures</a:t>
            </a:r>
          </a:p>
        </p:txBody>
      </p:sp>
      <p:sp>
        <p:nvSpPr>
          <p:cNvPr id="86" name="TextBox 85">
            <a:extLst>
              <a:ext uri="{FF2B5EF4-FFF2-40B4-BE49-F238E27FC236}">
                <a16:creationId xmlns:a16="http://schemas.microsoft.com/office/drawing/2014/main" id="{66DE444C-F9DE-D346-A927-737A0AD17396}"/>
              </a:ext>
            </a:extLst>
          </p:cNvPr>
          <p:cNvSpPr txBox="1"/>
          <p:nvPr/>
        </p:nvSpPr>
        <p:spPr>
          <a:xfrm>
            <a:off x="5280444" y="6142480"/>
            <a:ext cx="654025"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LA volume</a:t>
            </a:r>
          </a:p>
        </p:txBody>
      </p:sp>
      <p:sp>
        <p:nvSpPr>
          <p:cNvPr id="87" name="TextBox 86">
            <a:extLst>
              <a:ext uri="{FF2B5EF4-FFF2-40B4-BE49-F238E27FC236}">
                <a16:creationId xmlns:a16="http://schemas.microsoft.com/office/drawing/2014/main" id="{EC2CEA44-AC44-8245-BA7D-7C729380A9CC}"/>
              </a:ext>
            </a:extLst>
          </p:cNvPr>
          <p:cNvSpPr txBox="1"/>
          <p:nvPr/>
        </p:nvSpPr>
        <p:spPr>
          <a:xfrm>
            <a:off x="6547003" y="6142480"/>
            <a:ext cx="883255"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Functional MR</a:t>
            </a:r>
          </a:p>
        </p:txBody>
      </p:sp>
      <p:sp>
        <p:nvSpPr>
          <p:cNvPr id="88" name="TextBox 87">
            <a:extLst>
              <a:ext uri="{FF2B5EF4-FFF2-40B4-BE49-F238E27FC236}">
                <a16:creationId xmlns:a16="http://schemas.microsoft.com/office/drawing/2014/main" id="{47CDE41C-C62D-D747-800E-63BFB477E2CE}"/>
              </a:ext>
            </a:extLst>
          </p:cNvPr>
          <p:cNvSpPr txBox="1"/>
          <p:nvPr/>
        </p:nvSpPr>
        <p:spPr>
          <a:xfrm>
            <a:off x="8273177" y="6142480"/>
            <a:ext cx="1064395" cy="36933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LV dyssynchrony</a:t>
            </a:r>
          </a:p>
        </p:txBody>
      </p:sp>
      <p:cxnSp>
        <p:nvCxnSpPr>
          <p:cNvPr id="89" name="Straight Arrow Connector 88">
            <a:extLst>
              <a:ext uri="{FF2B5EF4-FFF2-40B4-BE49-F238E27FC236}">
                <a16:creationId xmlns:a16="http://schemas.microsoft.com/office/drawing/2014/main" id="{0A5A5336-0731-C64A-97B9-5E4CE4C31E95}"/>
              </a:ext>
            </a:extLst>
          </p:cNvPr>
          <p:cNvCxnSpPr>
            <a:cxnSpLocks/>
            <a:stCxn id="68" idx="0"/>
            <a:endCxn id="78" idx="2"/>
          </p:cNvCxnSpPr>
          <p:nvPr/>
        </p:nvCxnSpPr>
        <p:spPr>
          <a:xfrm flipH="1" flipV="1">
            <a:off x="6096000" y="2453128"/>
            <a:ext cx="1" cy="362845"/>
          </a:xfrm>
          <a:prstGeom prst="straightConnector1">
            <a:avLst/>
          </a:prstGeom>
          <a:ln w="19050">
            <a:solidFill>
              <a:schemeClr val="accent1"/>
            </a:solidFill>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91" name="Straight Arrow Connector 90">
            <a:extLst>
              <a:ext uri="{FF2B5EF4-FFF2-40B4-BE49-F238E27FC236}">
                <a16:creationId xmlns:a16="http://schemas.microsoft.com/office/drawing/2014/main" id="{6DE1177E-50E5-3247-BD04-422B1BC544CD}"/>
              </a:ext>
            </a:extLst>
          </p:cNvPr>
          <p:cNvCxnSpPr>
            <a:cxnSpLocks/>
            <a:stCxn id="68" idx="3"/>
          </p:cNvCxnSpPr>
          <p:nvPr/>
        </p:nvCxnSpPr>
        <p:spPr>
          <a:xfrm>
            <a:off x="7336094" y="3067768"/>
            <a:ext cx="1520191" cy="0"/>
          </a:xfrm>
          <a:prstGeom prst="straightConnector1">
            <a:avLst/>
          </a:prstGeom>
          <a:ln w="19050">
            <a:solidFill>
              <a:schemeClr val="accent1"/>
            </a:solidFill>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92" name="Straight Arrow Connector 91">
            <a:extLst>
              <a:ext uri="{FF2B5EF4-FFF2-40B4-BE49-F238E27FC236}">
                <a16:creationId xmlns:a16="http://schemas.microsoft.com/office/drawing/2014/main" id="{57090F02-DFB7-E54B-91DE-978C3A602BC1}"/>
              </a:ext>
            </a:extLst>
          </p:cNvPr>
          <p:cNvCxnSpPr>
            <a:cxnSpLocks/>
          </p:cNvCxnSpPr>
          <p:nvPr/>
        </p:nvCxnSpPr>
        <p:spPr>
          <a:xfrm flipH="1" flipV="1">
            <a:off x="4491443" y="2652505"/>
            <a:ext cx="371070" cy="171658"/>
          </a:xfrm>
          <a:prstGeom prst="straightConnector1">
            <a:avLst/>
          </a:prstGeom>
          <a:ln w="19050">
            <a:solidFill>
              <a:schemeClr val="accent1"/>
            </a:solidFill>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93" name="Straight Arrow Connector 92">
            <a:extLst>
              <a:ext uri="{FF2B5EF4-FFF2-40B4-BE49-F238E27FC236}">
                <a16:creationId xmlns:a16="http://schemas.microsoft.com/office/drawing/2014/main" id="{5B930AB8-B436-EB45-9379-4C71141155C6}"/>
              </a:ext>
            </a:extLst>
          </p:cNvPr>
          <p:cNvCxnSpPr>
            <a:cxnSpLocks/>
          </p:cNvCxnSpPr>
          <p:nvPr/>
        </p:nvCxnSpPr>
        <p:spPr>
          <a:xfrm flipH="1" flipV="1">
            <a:off x="3333070" y="3069521"/>
            <a:ext cx="1520191" cy="1"/>
          </a:xfrm>
          <a:prstGeom prst="straightConnector1">
            <a:avLst/>
          </a:prstGeom>
          <a:ln w="19050">
            <a:solidFill>
              <a:schemeClr val="accent1"/>
            </a:solidFill>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E43899A1-AA1F-3642-8640-3AAC94B690CC}"/>
              </a:ext>
            </a:extLst>
          </p:cNvPr>
          <p:cNvCxnSpPr>
            <a:cxnSpLocks/>
          </p:cNvCxnSpPr>
          <p:nvPr/>
        </p:nvCxnSpPr>
        <p:spPr>
          <a:xfrm>
            <a:off x="7209012" y="4644505"/>
            <a:ext cx="727673" cy="381080"/>
          </a:xfrm>
          <a:prstGeom prst="straightConnector1">
            <a:avLst/>
          </a:prstGeom>
          <a:ln w="19050">
            <a:solidFill>
              <a:schemeClr val="accent1"/>
            </a:solidFill>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B9394B6E-7AC1-0249-A55A-0762386225C5}"/>
              </a:ext>
            </a:extLst>
          </p:cNvPr>
          <p:cNvCxnSpPr>
            <a:cxnSpLocks/>
          </p:cNvCxnSpPr>
          <p:nvPr/>
        </p:nvCxnSpPr>
        <p:spPr>
          <a:xfrm>
            <a:off x="7336094" y="4497257"/>
            <a:ext cx="1520191" cy="1"/>
          </a:xfrm>
          <a:prstGeom prst="straightConnector1">
            <a:avLst/>
          </a:prstGeom>
          <a:ln w="19050">
            <a:solidFill>
              <a:schemeClr val="accent1"/>
            </a:solidFill>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8FD03836-DD71-9943-AAEC-D3BD283B7BFE}"/>
              </a:ext>
            </a:extLst>
          </p:cNvPr>
          <p:cNvCxnSpPr>
            <a:cxnSpLocks/>
          </p:cNvCxnSpPr>
          <p:nvPr/>
        </p:nvCxnSpPr>
        <p:spPr>
          <a:xfrm flipH="1">
            <a:off x="4219411" y="4640484"/>
            <a:ext cx="766924" cy="401635"/>
          </a:xfrm>
          <a:prstGeom prst="straightConnector1">
            <a:avLst/>
          </a:prstGeom>
          <a:ln w="19050">
            <a:solidFill>
              <a:schemeClr val="accent1"/>
            </a:solidFill>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8B409D50-A092-ED42-82E0-FD9444DA0DEE}"/>
              </a:ext>
            </a:extLst>
          </p:cNvPr>
          <p:cNvCxnSpPr>
            <a:cxnSpLocks/>
          </p:cNvCxnSpPr>
          <p:nvPr/>
        </p:nvCxnSpPr>
        <p:spPr>
          <a:xfrm flipH="1">
            <a:off x="3333070" y="4499011"/>
            <a:ext cx="1520191" cy="1"/>
          </a:xfrm>
          <a:prstGeom prst="straightConnector1">
            <a:avLst/>
          </a:prstGeom>
          <a:ln w="19050">
            <a:solidFill>
              <a:schemeClr val="accent1"/>
            </a:solidFill>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56F56836-B7E8-9446-B9E0-B5FA87862BA1}"/>
              </a:ext>
            </a:extLst>
          </p:cNvPr>
          <p:cNvCxnSpPr>
            <a:cxnSpLocks/>
          </p:cNvCxnSpPr>
          <p:nvPr/>
        </p:nvCxnSpPr>
        <p:spPr>
          <a:xfrm>
            <a:off x="6659430" y="4703219"/>
            <a:ext cx="129014" cy="331901"/>
          </a:xfrm>
          <a:prstGeom prst="straightConnector1">
            <a:avLst/>
          </a:prstGeom>
          <a:ln w="19050">
            <a:solidFill>
              <a:schemeClr val="accent1"/>
            </a:solidFill>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B2ED3EBD-78A9-A840-A657-24CDC3F1EBFD}"/>
              </a:ext>
            </a:extLst>
          </p:cNvPr>
          <p:cNvCxnSpPr>
            <a:cxnSpLocks/>
          </p:cNvCxnSpPr>
          <p:nvPr/>
        </p:nvCxnSpPr>
        <p:spPr>
          <a:xfrm flipH="1">
            <a:off x="5478443" y="4710218"/>
            <a:ext cx="129014" cy="331901"/>
          </a:xfrm>
          <a:prstGeom prst="straightConnector1">
            <a:avLst/>
          </a:prstGeom>
          <a:ln w="19050">
            <a:solidFill>
              <a:schemeClr val="accent1"/>
            </a:solidFill>
            <a:headEnd w="sm" len="sm"/>
            <a:tailEnd type="arrow" w="sm" len="sm"/>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57090F02-DFB7-E54B-91DE-978C3A602BC1}"/>
              </a:ext>
            </a:extLst>
          </p:cNvPr>
          <p:cNvCxnSpPr>
            <a:cxnSpLocks/>
          </p:cNvCxnSpPr>
          <p:nvPr/>
        </p:nvCxnSpPr>
        <p:spPr>
          <a:xfrm flipV="1">
            <a:off x="7318038" y="2652505"/>
            <a:ext cx="371070" cy="171658"/>
          </a:xfrm>
          <a:prstGeom prst="straightConnector1">
            <a:avLst/>
          </a:prstGeom>
          <a:ln w="19050">
            <a:solidFill>
              <a:schemeClr val="accent1"/>
            </a:solidFill>
            <a:headEnd w="sm" len="sm"/>
            <a:tailEnd type="arrow" w="sm" len="sm"/>
          </a:ln>
        </p:spPr>
        <p:style>
          <a:lnRef idx="1">
            <a:schemeClr val="accent1"/>
          </a:lnRef>
          <a:fillRef idx="0">
            <a:schemeClr val="accent1"/>
          </a:fillRef>
          <a:effectRef idx="0">
            <a:schemeClr val="accent1"/>
          </a:effectRef>
          <a:fontRef idx="minor">
            <a:schemeClr val="tx1"/>
          </a:fontRef>
        </p:style>
      </p:cxnSp>
      <p:sp>
        <p:nvSpPr>
          <p:cNvPr id="42" name="TextBox 41">
            <a:extLst>
              <a:ext uri="{FF2B5EF4-FFF2-40B4-BE49-F238E27FC236}">
                <a16:creationId xmlns:a16="http://schemas.microsoft.com/office/drawing/2014/main" id="{6D621A49-1303-4F95-B165-C68CC51DE821}"/>
              </a:ext>
            </a:extLst>
          </p:cNvPr>
          <p:cNvSpPr txBox="1"/>
          <p:nvPr/>
        </p:nvSpPr>
        <p:spPr>
          <a:xfrm>
            <a:off x="2566464" y="6635466"/>
            <a:ext cx="752832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18178301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a:t>The diagnostic criteria for the diagnosis of HF using echocardiography</a:t>
            </a:r>
            <a:br>
              <a:rPr lang="en-GB" dirty="0"/>
            </a:br>
            <a:endParaRPr lang="en-GB" dirty="0"/>
          </a:p>
        </p:txBody>
      </p:sp>
      <p:sp>
        <p:nvSpPr>
          <p:cNvPr id="3" name="Text Placeholder 2"/>
          <p:cNvSpPr>
            <a:spLocks noGrp="1"/>
          </p:cNvSpPr>
          <p:nvPr>
            <p:ph type="body" sz="quarter" idx="13"/>
          </p:nvPr>
        </p:nvSpPr>
        <p:spPr/>
        <p:txBody>
          <a:bodyPr/>
          <a:lstStyle/>
          <a:p>
            <a:pPr marL="0" indent="0">
              <a:buNone/>
            </a:pPr>
            <a:endParaRPr lang="en-GB" dirty="0"/>
          </a:p>
          <a:p>
            <a:endParaRPr lang="en-GB" dirty="0"/>
          </a:p>
        </p:txBody>
      </p:sp>
      <p:sp>
        <p:nvSpPr>
          <p:cNvPr id="4" name="Text Placeholder 3"/>
          <p:cNvSpPr>
            <a:spLocks noGrp="1"/>
          </p:cNvSpPr>
          <p:nvPr>
            <p:ph type="body" sz="quarter" idx="10"/>
          </p:nvPr>
        </p:nvSpPr>
        <p:spPr>
          <a:xfrm>
            <a:off x="412752" y="6581558"/>
            <a:ext cx="10341684" cy="393405"/>
          </a:xfrm>
        </p:spPr>
        <p:txBody>
          <a:bodyPr/>
          <a:lstStyle/>
          <a:p>
            <a:r>
              <a:rPr lang="en-GB" sz="800" dirty="0"/>
              <a:t>AR, aortic regurgitation; AS, aortic stenosis; AVR, aortic valve replacement; CRT, cardiac resynchronization therapy; e’, mitral annular early diastolic velocity; E, mitral inflow early diastolic velocity; EF, ejection fraction; </a:t>
            </a:r>
          </a:p>
          <a:p>
            <a:r>
              <a:rPr lang="en-GB" sz="800" dirty="0"/>
              <a:t>ICD, implantable cardioverter defibrillator; LA, left atrial; LV, left ventricular;  LVEF, left ventricular ejection fraction; MR, mitral regurgitation; MS, mitral stenosis; PASP, pulmonary artery systolic pressure</a:t>
            </a:r>
          </a:p>
          <a:p>
            <a:r>
              <a:rPr lang="en-GB" sz="800" dirty="0"/>
              <a:t>1. Bansal M</a:t>
            </a:r>
            <a:r>
              <a:rPr lang="en-GB" sz="800"/>
              <a:t>, Sengupta </a:t>
            </a:r>
            <a:r>
              <a:rPr lang="en-GB" sz="800" dirty="0"/>
              <a:t>P. </a:t>
            </a:r>
            <a:r>
              <a:rPr lang="en-GB" sz="800" i="1" dirty="0"/>
              <a:t>Heart</a:t>
            </a:r>
            <a:r>
              <a:rPr lang="en-GB" sz="800" dirty="0"/>
              <a:t> 2017;103:1733–1744; 2. The American Society of Echocardiography. The ASE workflow and lab management task force. Available at: </a:t>
            </a:r>
            <a:r>
              <a:rPr lang="en-GB" sz="800" dirty="0">
                <a:hlinkClick r:id="rId2"/>
              </a:rPr>
              <a:t>https://asecho.org/wp-content/uploads/2018/08/WFTF-Chamber-Quantification-Summary-Doc-Final-July-18.pdf</a:t>
            </a:r>
            <a:r>
              <a:rPr lang="en-GB" sz="800" dirty="0"/>
              <a:t> (Accessed April 2021)</a:t>
            </a:r>
          </a:p>
          <a:p>
            <a:endParaRPr lang="en-GB" sz="800" dirty="0"/>
          </a:p>
        </p:txBody>
      </p:sp>
      <p:graphicFrame>
        <p:nvGraphicFramePr>
          <p:cNvPr id="5" name="Table 4"/>
          <p:cNvGraphicFramePr>
            <a:graphicFrameLocks noGrp="1"/>
          </p:cNvGraphicFramePr>
          <p:nvPr>
            <p:extLst>
              <p:ext uri="{D42A27DB-BD31-4B8C-83A1-F6EECF244321}">
                <p14:modId xmlns:p14="http://schemas.microsoft.com/office/powerpoint/2010/main" val="3290376363"/>
              </p:ext>
            </p:extLst>
          </p:nvPr>
        </p:nvGraphicFramePr>
        <p:xfrm>
          <a:off x="412752" y="626905"/>
          <a:ext cx="10833003" cy="5551203"/>
        </p:xfrm>
        <a:graphic>
          <a:graphicData uri="http://schemas.openxmlformats.org/drawingml/2006/table">
            <a:tbl>
              <a:tblPr firstRow="1" bandRow="1">
                <a:tableStyleId>{5C22544A-7EE6-4342-B048-85BDC9FD1C3A}</a:tableStyleId>
              </a:tblPr>
              <a:tblGrid>
                <a:gridCol w="1370896">
                  <a:extLst>
                    <a:ext uri="{9D8B030D-6E8A-4147-A177-3AD203B41FA5}">
                      <a16:colId xmlns:a16="http://schemas.microsoft.com/office/drawing/2014/main" val="3156010854"/>
                    </a:ext>
                  </a:extLst>
                </a:gridCol>
                <a:gridCol w="1696531">
                  <a:extLst>
                    <a:ext uri="{9D8B030D-6E8A-4147-A177-3AD203B41FA5}">
                      <a16:colId xmlns:a16="http://schemas.microsoft.com/office/drawing/2014/main" val="218601653"/>
                    </a:ext>
                  </a:extLst>
                </a:gridCol>
                <a:gridCol w="7765576">
                  <a:extLst>
                    <a:ext uri="{9D8B030D-6E8A-4147-A177-3AD203B41FA5}">
                      <a16:colId xmlns:a16="http://schemas.microsoft.com/office/drawing/2014/main" val="1895239135"/>
                    </a:ext>
                  </a:extLst>
                </a:gridCol>
              </a:tblGrid>
              <a:tr h="233801">
                <a:tc gridSpan="3">
                  <a:txBody>
                    <a:bodyPr/>
                    <a:lstStyle/>
                    <a:p>
                      <a:r>
                        <a:rPr lang="en-GB" sz="1200" b="1" dirty="0">
                          <a:latin typeface="+mn-lt"/>
                        </a:rPr>
                        <a:t>Clinical relevant</a:t>
                      </a:r>
                      <a:r>
                        <a:rPr lang="en-GB" sz="1200" b="1" baseline="0" dirty="0">
                          <a:latin typeface="+mn-lt"/>
                        </a:rPr>
                        <a:t> threshold values for echocardiographic measurements</a:t>
                      </a:r>
                      <a:r>
                        <a:rPr lang="en-GB" sz="1200" b="1" baseline="30000" dirty="0">
                          <a:latin typeface="+mn-lt"/>
                        </a:rPr>
                        <a:t>1,2</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072624667"/>
                  </a:ext>
                </a:extLst>
              </a:tr>
              <a:tr h="233801">
                <a:tc rowSpan="6">
                  <a:txBody>
                    <a:bodyPr/>
                    <a:lstStyle/>
                    <a:p>
                      <a:r>
                        <a:rPr lang="en-GB" sz="1000" dirty="0">
                          <a:latin typeface="+mn-lt"/>
                        </a:rPr>
                        <a:t>LVEF</a:t>
                      </a:r>
                    </a:p>
                  </a:txBody>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1000" dirty="0">
                          <a:latin typeface="+mn-lt"/>
                        </a:rPr>
                        <a:t>&lt;60%</a:t>
                      </a:r>
                    </a:p>
                  </a:txBody>
                  <a:tcPr/>
                </a:tc>
                <a:tc>
                  <a:txBody>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lang="en-GB" sz="1000" dirty="0">
                          <a:latin typeface="+mn-lt"/>
                        </a:rPr>
                        <a:t>Threshold for intervention in chronic severe MR</a:t>
                      </a:r>
                    </a:p>
                  </a:txBody>
                  <a:tcPr/>
                </a:tc>
                <a:extLst>
                  <a:ext uri="{0D108BD9-81ED-4DB2-BD59-A6C34878D82A}">
                    <a16:rowId xmlns:a16="http://schemas.microsoft.com/office/drawing/2014/main" val="2886866384"/>
                  </a:ext>
                </a:extLst>
              </a:tr>
              <a:tr h="379926">
                <a:tc vMerge="1">
                  <a:txBody>
                    <a:bodyPr/>
                    <a:lstStyle/>
                    <a:p>
                      <a:endParaRPr lang="en-GB" dirty="0"/>
                    </a:p>
                  </a:txBody>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1000" dirty="0">
                          <a:latin typeface="+mn-lt"/>
                        </a:rPr>
                        <a:t>&lt;50%</a:t>
                      </a:r>
                    </a:p>
                  </a:txBody>
                  <a:tcPr/>
                </a:tc>
                <a:tc>
                  <a:txBody>
                    <a:bodyPr/>
                    <a:lstStyle/>
                    <a:p>
                      <a:pPr marL="0" indent="0">
                        <a:buFont typeface="Arial" panose="020B0604020202020204" pitchFamily="34" charset="0"/>
                        <a:buNone/>
                      </a:pPr>
                      <a:r>
                        <a:rPr lang="en-GB" sz="1000" dirty="0">
                          <a:latin typeface="+mn-lt"/>
                        </a:rPr>
                        <a:t>(1) Indication for AVR in severe AS, severe AR</a:t>
                      </a:r>
                      <a:r>
                        <a:rPr lang="en-GB" sz="1000" baseline="0" dirty="0">
                          <a:latin typeface="+mn-lt"/>
                        </a:rPr>
                        <a:t> (2) </a:t>
                      </a:r>
                      <a:r>
                        <a:rPr lang="en-GB" sz="1000" dirty="0">
                          <a:latin typeface="+mn-lt"/>
                        </a:rPr>
                        <a:t>Threshold above which</a:t>
                      </a:r>
                      <a:r>
                        <a:rPr lang="en-GB" sz="1000" baseline="0" dirty="0">
                          <a:latin typeface="+mn-lt"/>
                        </a:rPr>
                        <a:t> heart failure is classified as ‘heart failure with preserved EF’</a:t>
                      </a:r>
                      <a:endParaRPr lang="en-GB" sz="1000" dirty="0">
                        <a:latin typeface="+mn-lt"/>
                      </a:endParaRPr>
                    </a:p>
                  </a:txBody>
                  <a:tcPr/>
                </a:tc>
                <a:extLst>
                  <a:ext uri="{0D108BD9-81ED-4DB2-BD59-A6C34878D82A}">
                    <a16:rowId xmlns:a16="http://schemas.microsoft.com/office/drawing/2014/main" val="3941744422"/>
                  </a:ext>
                </a:extLst>
              </a:tr>
              <a:tr h="234915">
                <a:tc vMerge="1">
                  <a:txBody>
                    <a:bodyPr/>
                    <a:lstStyle/>
                    <a:p>
                      <a:endParaRPr lang="en-GB" dirty="0"/>
                    </a:p>
                  </a:txBody>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1000" dirty="0">
                          <a:latin typeface="+mn-lt"/>
                        </a:rPr>
                        <a:t>&lt;40%</a:t>
                      </a:r>
                    </a:p>
                  </a:txBody>
                  <a:tcPr/>
                </a:tc>
                <a:tc>
                  <a:txBody>
                    <a:bodyPr/>
                    <a:lstStyle/>
                    <a:p>
                      <a:r>
                        <a:rPr lang="en-GB" sz="1000" b="0" i="0" u="none" strike="noStrike" kern="1200" baseline="0" dirty="0">
                          <a:solidFill>
                            <a:schemeClr val="dk1"/>
                          </a:solidFill>
                          <a:latin typeface="+mn-lt"/>
                          <a:ea typeface="+mn-ea"/>
                          <a:cs typeface="+mn-cs"/>
                        </a:rPr>
                        <a:t>Used for diagnosing ‘heart failure with reduced EF’</a:t>
                      </a:r>
                      <a:endParaRPr lang="en-GB" sz="1000" dirty="0">
                        <a:latin typeface="+mn-lt"/>
                      </a:endParaRPr>
                    </a:p>
                  </a:txBody>
                  <a:tcPr/>
                </a:tc>
                <a:extLst>
                  <a:ext uri="{0D108BD9-81ED-4DB2-BD59-A6C34878D82A}">
                    <a16:rowId xmlns:a16="http://schemas.microsoft.com/office/drawing/2014/main" val="2048073395"/>
                  </a:ext>
                </a:extLst>
              </a:tr>
              <a:tr h="257140">
                <a:tc vMerge="1">
                  <a:txBody>
                    <a:bodyPr/>
                    <a:lstStyle/>
                    <a:p>
                      <a:endParaRPr lang="en-GB" dirty="0"/>
                    </a:p>
                  </a:txBody>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1000" dirty="0">
                          <a:latin typeface="+mn-lt"/>
                          <a:cs typeface="Times New Roman" panose="02020603050405020304" pitchFamily="18" charset="0"/>
                        </a:rPr>
                        <a:t>≤</a:t>
                      </a:r>
                      <a:r>
                        <a:rPr lang="en-GB" sz="1000" dirty="0">
                          <a:latin typeface="+mn-lt"/>
                          <a:cs typeface="+mn-cs"/>
                        </a:rPr>
                        <a:t>35</a:t>
                      </a:r>
                      <a:r>
                        <a:rPr lang="en-GB" sz="1000" dirty="0">
                          <a:latin typeface="+mn-lt"/>
                        </a:rPr>
                        <a:t>%</a:t>
                      </a:r>
                    </a:p>
                  </a:txBody>
                  <a:tcPr/>
                </a:tc>
                <a:tc>
                  <a:txBody>
                    <a:bodyPr/>
                    <a:lstStyle/>
                    <a:p>
                      <a:r>
                        <a:rPr lang="en-GB" sz="1000" b="0" i="0" u="none" strike="noStrike" kern="1200" baseline="0" dirty="0">
                          <a:solidFill>
                            <a:schemeClr val="dk1"/>
                          </a:solidFill>
                          <a:latin typeface="+mn-lt"/>
                          <a:ea typeface="+mn-ea"/>
                          <a:cs typeface="+mn-cs"/>
                        </a:rPr>
                        <a:t>Indication for CRT in appropriately selected patients</a:t>
                      </a:r>
                      <a:endParaRPr lang="en-GB" sz="1000" dirty="0">
                        <a:latin typeface="+mn-lt"/>
                      </a:endParaRPr>
                    </a:p>
                  </a:txBody>
                  <a:tcPr/>
                </a:tc>
                <a:extLst>
                  <a:ext uri="{0D108BD9-81ED-4DB2-BD59-A6C34878D82A}">
                    <a16:rowId xmlns:a16="http://schemas.microsoft.com/office/drawing/2014/main" val="538623538"/>
                  </a:ext>
                </a:extLst>
              </a:tr>
              <a:tr h="379926">
                <a:tc vMerge="1">
                  <a:txBody>
                    <a:bodyPr/>
                    <a:lstStyle/>
                    <a:p>
                      <a:endParaRPr lang="en-GB" dirty="0"/>
                    </a:p>
                  </a:txBody>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1000" dirty="0">
                          <a:latin typeface="+mn-lt"/>
                          <a:cs typeface="Times New Roman" panose="02020603050405020304" pitchFamily="18" charset="0"/>
                        </a:rPr>
                        <a:t>≤</a:t>
                      </a:r>
                      <a:r>
                        <a:rPr lang="en-GB" sz="1000" dirty="0">
                          <a:latin typeface="+mn-lt"/>
                          <a:cs typeface="+mn-cs"/>
                        </a:rPr>
                        <a:t>30–35%</a:t>
                      </a:r>
                      <a:endParaRPr lang="en-GB" sz="1000" dirty="0">
                        <a:latin typeface="+mn-lt"/>
                      </a:endParaRPr>
                    </a:p>
                    <a:p>
                      <a:pPr algn="ctr"/>
                      <a:endParaRPr lang="en-GB" sz="1000" dirty="0">
                        <a:latin typeface="+mn-lt"/>
                      </a:endParaRPr>
                    </a:p>
                  </a:txBody>
                  <a:tcPr/>
                </a:tc>
                <a:tc>
                  <a:txBody>
                    <a:bodyPr/>
                    <a:lstStyle/>
                    <a:p>
                      <a:r>
                        <a:rPr lang="en-GB" sz="1000" b="0" i="0" u="none" strike="noStrike" kern="1200" baseline="0" dirty="0">
                          <a:solidFill>
                            <a:schemeClr val="dk1"/>
                          </a:solidFill>
                          <a:latin typeface="+mn-lt"/>
                          <a:ea typeface="+mn-ea"/>
                          <a:cs typeface="+mn-cs"/>
                        </a:rPr>
                        <a:t>Indication for ICD implantation for primary prevention of sudden cardiac death, depending on functional class and underlying</a:t>
                      </a:r>
                    </a:p>
                    <a:p>
                      <a:r>
                        <a:rPr lang="en-GB" sz="1000" b="0" i="0" u="none" strike="noStrike" kern="1200" baseline="0" dirty="0">
                          <a:solidFill>
                            <a:schemeClr val="dk1"/>
                          </a:solidFill>
                          <a:latin typeface="+mn-lt"/>
                          <a:ea typeface="+mn-ea"/>
                          <a:cs typeface="+mn-cs"/>
                        </a:rPr>
                        <a:t>aetiology</a:t>
                      </a:r>
                      <a:endParaRPr lang="en-GB" sz="1000" dirty="0">
                        <a:latin typeface="+mn-lt"/>
                      </a:endParaRPr>
                    </a:p>
                  </a:txBody>
                  <a:tcPr/>
                </a:tc>
                <a:extLst>
                  <a:ext uri="{0D108BD9-81ED-4DB2-BD59-A6C34878D82A}">
                    <a16:rowId xmlns:a16="http://schemas.microsoft.com/office/drawing/2014/main" val="1992987359"/>
                  </a:ext>
                </a:extLst>
              </a:tr>
              <a:tr h="233801">
                <a:tc vMerge="1">
                  <a:txBody>
                    <a:bodyPr/>
                    <a:lstStyle/>
                    <a:p>
                      <a:endParaRPr lang="en-GB" dirty="0"/>
                    </a:p>
                  </a:txBody>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1000" dirty="0">
                          <a:latin typeface="+mn-lt"/>
                        </a:rPr>
                        <a:t>&lt;30%</a:t>
                      </a:r>
                    </a:p>
                  </a:txBody>
                  <a:tcPr/>
                </a:tc>
                <a:tc>
                  <a:txBody>
                    <a:bodyPr/>
                    <a:lstStyle/>
                    <a:p>
                      <a:r>
                        <a:rPr lang="en-GB" sz="1000" b="0" i="0" u="none" strike="noStrike" kern="1200" baseline="0" dirty="0">
                          <a:solidFill>
                            <a:schemeClr val="dk1"/>
                          </a:solidFill>
                          <a:latin typeface="+mn-lt"/>
                          <a:ea typeface="+mn-ea"/>
                          <a:cs typeface="+mn-cs"/>
                        </a:rPr>
                        <a:t>Only a class </a:t>
                      </a:r>
                      <a:r>
                        <a:rPr lang="en-GB" sz="1000" b="0" i="0" u="none" strike="noStrike" kern="1200" baseline="0" dirty="0" err="1">
                          <a:solidFill>
                            <a:schemeClr val="dk1"/>
                          </a:solidFill>
                          <a:latin typeface="+mn-lt"/>
                          <a:ea typeface="+mn-ea"/>
                          <a:cs typeface="+mn-cs"/>
                        </a:rPr>
                        <a:t>IIb</a:t>
                      </a:r>
                      <a:r>
                        <a:rPr lang="en-GB" sz="1000" b="0" i="0" u="none" strike="noStrike" kern="1200" baseline="0" dirty="0">
                          <a:solidFill>
                            <a:schemeClr val="dk1"/>
                          </a:solidFill>
                          <a:latin typeface="+mn-lt"/>
                          <a:ea typeface="+mn-ea"/>
                          <a:cs typeface="+mn-cs"/>
                        </a:rPr>
                        <a:t> indication for surgery in chronic severe MR</a:t>
                      </a:r>
                      <a:endParaRPr lang="en-GB" sz="1000" dirty="0">
                        <a:latin typeface="+mn-lt"/>
                      </a:endParaRPr>
                    </a:p>
                  </a:txBody>
                  <a:tcPr/>
                </a:tc>
                <a:extLst>
                  <a:ext uri="{0D108BD9-81ED-4DB2-BD59-A6C34878D82A}">
                    <a16:rowId xmlns:a16="http://schemas.microsoft.com/office/drawing/2014/main" val="608145517"/>
                  </a:ext>
                </a:extLst>
              </a:tr>
              <a:tr h="818303">
                <a:tc>
                  <a:txBody>
                    <a:bodyPr/>
                    <a:lstStyle/>
                    <a:p>
                      <a:r>
                        <a:rPr lang="en-GB" sz="1000" baseline="0" dirty="0">
                          <a:latin typeface="+mn-lt"/>
                        </a:rPr>
                        <a:t>LV wall thickness and mass</a:t>
                      </a:r>
                    </a:p>
                  </a:txBody>
                  <a:tcPr/>
                </a:tc>
                <a:tc>
                  <a:txBody>
                    <a:bodyPr/>
                    <a:lstStyle/>
                    <a:p>
                      <a:pPr algn="ctr"/>
                      <a:r>
                        <a:rPr lang="en-GB" sz="1000" baseline="0" dirty="0">
                          <a:latin typeface="+mn-lt"/>
                        </a:rPr>
                        <a:t>Septal wall thickness (cm)</a:t>
                      </a:r>
                    </a:p>
                    <a:p>
                      <a:pPr algn="ctr"/>
                      <a:endParaRPr lang="en-GB" sz="1000" baseline="0" dirty="0">
                        <a:latin typeface="+mn-lt"/>
                      </a:endParaRPr>
                    </a:p>
                    <a:p>
                      <a:pPr algn="ctr"/>
                      <a:r>
                        <a:rPr lang="en-GB" sz="1000" baseline="0" dirty="0">
                          <a:latin typeface="+mn-lt"/>
                        </a:rPr>
                        <a:t>Posterior wall thickness (cm)</a:t>
                      </a:r>
                    </a:p>
                  </a:txBody>
                  <a:tcPr/>
                </a:tc>
                <a:tc>
                  <a:txBody>
                    <a:bodyPr/>
                    <a:lstStyle/>
                    <a:p>
                      <a:r>
                        <a:rPr lang="en-GB" sz="1000" dirty="0">
                          <a:latin typeface="+mn-lt"/>
                        </a:rPr>
                        <a:t>Normal range</a:t>
                      </a:r>
                      <a:r>
                        <a:rPr lang="en-GB" sz="1000" baseline="0" dirty="0">
                          <a:latin typeface="+mn-lt"/>
                        </a:rPr>
                        <a:t> (M): 0.6–1.0 [mildly abnormal: 1.1–1.3; moderately abnormal: 1.4–1.6; severely abnormal: &gt;1.6]</a:t>
                      </a:r>
                    </a:p>
                    <a:p>
                      <a:r>
                        <a:rPr lang="en-GB" sz="1000" baseline="0" dirty="0">
                          <a:latin typeface="+mn-lt"/>
                        </a:rPr>
                        <a:t>Normal range (F): 0.6–0.9 [mildly abnormal: 1.0–1.2; moderately abnormal: 1.3–1.5; severely abnormal: &gt;1.5]</a:t>
                      </a:r>
                    </a:p>
                    <a:p>
                      <a:endParaRPr lang="en-GB" sz="1000" baseline="0" dirty="0">
                        <a:latin typeface="+mn-lt"/>
                      </a:endParaRPr>
                    </a:p>
                    <a:p>
                      <a:r>
                        <a:rPr lang="en-GB" sz="1000" dirty="0">
                          <a:latin typeface="+mn-lt"/>
                        </a:rPr>
                        <a:t>Normal range</a:t>
                      </a:r>
                      <a:r>
                        <a:rPr lang="en-GB" sz="1000" baseline="0" dirty="0">
                          <a:latin typeface="+mn-lt"/>
                        </a:rPr>
                        <a:t> (M): 0.6–1.0 [mildly abnormal: 1.1–1.3; moderately abnormal: 1.4–1.6; severely abnormal: &gt;1.6]</a:t>
                      </a:r>
                    </a:p>
                    <a:p>
                      <a:r>
                        <a:rPr lang="en-GB" sz="1000" baseline="0" dirty="0">
                          <a:latin typeface="+mn-lt"/>
                        </a:rPr>
                        <a:t>Normal range (F): 0.6–0.9 [mildly abnormal: 1.0–1.2; moderately abnormal: 1.3–1.5; severely abnormal: &gt;1.5]</a:t>
                      </a:r>
                      <a:endParaRPr lang="en-GB" sz="1000" dirty="0">
                        <a:latin typeface="+mn-lt"/>
                      </a:endParaRPr>
                    </a:p>
                  </a:txBody>
                  <a:tcPr/>
                </a:tc>
                <a:extLst>
                  <a:ext uri="{0D108BD9-81ED-4DB2-BD59-A6C34878D82A}">
                    <a16:rowId xmlns:a16="http://schemas.microsoft.com/office/drawing/2014/main" val="2683541289"/>
                  </a:ext>
                </a:extLst>
              </a:tr>
              <a:tr h="379926">
                <a:tc>
                  <a:txBody>
                    <a:bodyPr/>
                    <a:lstStyle/>
                    <a:p>
                      <a:endParaRPr lang="en-GB" sz="1000" baseline="0" dirty="0">
                        <a:latin typeface="+mn-lt"/>
                      </a:endParaRPr>
                    </a:p>
                  </a:txBody>
                  <a:tcPr/>
                </a:tc>
                <a:tc>
                  <a:txBody>
                    <a:bodyPr/>
                    <a:lstStyle/>
                    <a:p>
                      <a:pPr algn="ctr"/>
                      <a:r>
                        <a:rPr lang="en-GB" sz="1000" baseline="0" dirty="0">
                          <a:latin typeface="+mn-lt"/>
                        </a:rPr>
                        <a:t>Normal range and severity cut off (g)</a:t>
                      </a:r>
                    </a:p>
                  </a:txBody>
                  <a:tcPr/>
                </a:tc>
                <a:tc>
                  <a:txBody>
                    <a:bodyPr/>
                    <a:lstStyle/>
                    <a:p>
                      <a:r>
                        <a:rPr lang="en-GB" sz="1000" dirty="0">
                          <a:latin typeface="+mn-lt"/>
                        </a:rPr>
                        <a:t>Normal range</a:t>
                      </a:r>
                      <a:r>
                        <a:rPr lang="en-GB" sz="1000" baseline="0" dirty="0">
                          <a:latin typeface="+mn-lt"/>
                        </a:rPr>
                        <a:t> (M): 88–224 [mildly abnormal: 225–258; moderately abnormal: 259–292; severely abnormal: &gt;292]</a:t>
                      </a:r>
                    </a:p>
                    <a:p>
                      <a:r>
                        <a:rPr lang="en-GB" sz="1000" baseline="0" dirty="0">
                          <a:latin typeface="+mn-lt"/>
                        </a:rPr>
                        <a:t>Normal range (F): 67–162 [mildly abnormal: 163–186; moderately abnormal: 187–210; severely abnormal: &gt;210]</a:t>
                      </a:r>
                      <a:endParaRPr lang="en-GB" sz="1000" dirty="0">
                        <a:latin typeface="+mn-lt"/>
                      </a:endParaRPr>
                    </a:p>
                  </a:txBody>
                  <a:tcPr/>
                </a:tc>
                <a:extLst>
                  <a:ext uri="{0D108BD9-81ED-4DB2-BD59-A6C34878D82A}">
                    <a16:rowId xmlns:a16="http://schemas.microsoft.com/office/drawing/2014/main" val="1022466117"/>
                  </a:ext>
                </a:extLst>
              </a:tr>
              <a:tr h="250697">
                <a:tc>
                  <a:txBody>
                    <a:bodyPr/>
                    <a:lstStyle/>
                    <a:p>
                      <a:r>
                        <a:rPr lang="en-GB" sz="1000" dirty="0">
                          <a:latin typeface="+mn-lt"/>
                        </a:rPr>
                        <a:t>LA</a:t>
                      </a:r>
                      <a:r>
                        <a:rPr lang="en-GB" sz="1000" baseline="0" dirty="0">
                          <a:latin typeface="+mn-lt"/>
                        </a:rPr>
                        <a:t> </a:t>
                      </a:r>
                      <a:r>
                        <a:rPr lang="en-GB" sz="1000" dirty="0">
                          <a:latin typeface="+mn-lt"/>
                        </a:rPr>
                        <a:t>volume</a:t>
                      </a:r>
                    </a:p>
                  </a:txBody>
                  <a:tcPr/>
                </a:tc>
                <a:tc>
                  <a:txBody>
                    <a:bodyPr/>
                    <a:lstStyle/>
                    <a:p>
                      <a:pPr algn="ctr"/>
                      <a:r>
                        <a:rPr lang="en-GB" sz="1000" dirty="0">
                          <a:latin typeface="+mn-lt"/>
                        </a:rPr>
                        <a:t>&gt;34 mL/m</a:t>
                      </a:r>
                      <a:r>
                        <a:rPr lang="en-GB" sz="1000" baseline="30000" dirty="0">
                          <a:latin typeface="+mn-lt"/>
                        </a:rPr>
                        <a:t>2</a:t>
                      </a:r>
                    </a:p>
                  </a:txBody>
                  <a:tcPr/>
                </a:tc>
                <a:tc>
                  <a:txBody>
                    <a:bodyPr/>
                    <a:lstStyle/>
                    <a:p>
                      <a:r>
                        <a:rPr lang="en-GB" sz="1000" dirty="0">
                          <a:latin typeface="+mn-lt"/>
                        </a:rPr>
                        <a:t>Threshold for defining as increased left atrial volume</a:t>
                      </a:r>
                      <a:r>
                        <a:rPr lang="en-GB" sz="1000" baseline="0" dirty="0">
                          <a:latin typeface="+mn-lt"/>
                        </a:rPr>
                        <a:t> </a:t>
                      </a:r>
                      <a:r>
                        <a:rPr lang="en-GB" sz="1000" dirty="0">
                          <a:latin typeface="+mn-lt"/>
                        </a:rPr>
                        <a:t>[mildly enlarged: 35–41; </a:t>
                      </a:r>
                      <a:r>
                        <a:rPr lang="en-GB" sz="1000" baseline="0" dirty="0">
                          <a:latin typeface="+mn-lt"/>
                        </a:rPr>
                        <a:t>moderately enlarged: 42–48; severely enlarged: &gt;48]</a:t>
                      </a:r>
                      <a:endParaRPr lang="en-GB" sz="1000" dirty="0">
                        <a:latin typeface="+mn-lt"/>
                      </a:endParaRPr>
                    </a:p>
                  </a:txBody>
                  <a:tcPr/>
                </a:tc>
                <a:extLst>
                  <a:ext uri="{0D108BD9-81ED-4DB2-BD59-A6C34878D82A}">
                    <a16:rowId xmlns:a16="http://schemas.microsoft.com/office/drawing/2014/main" val="2504512469"/>
                  </a:ext>
                </a:extLst>
              </a:tr>
              <a:tr h="233801">
                <a:tc gridSpan="3">
                  <a:txBody>
                    <a:bodyPr/>
                    <a:lstStyle/>
                    <a:p>
                      <a:pPr algn="l"/>
                      <a:r>
                        <a:rPr lang="en-GB" sz="1000" dirty="0">
                          <a:latin typeface="+mn-lt"/>
                        </a:rPr>
                        <a:t>Mitral stenosis</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2555565119"/>
                  </a:ext>
                </a:extLst>
              </a:tr>
              <a:tr h="508030">
                <a:tc>
                  <a:txBody>
                    <a:bodyPr/>
                    <a:lstStyle/>
                    <a:p>
                      <a:pPr marL="285750" indent="-285750">
                        <a:buFont typeface="Arial" panose="020B0604020202020204" pitchFamily="34" charset="0"/>
                        <a:buChar char="•"/>
                      </a:pPr>
                      <a:r>
                        <a:rPr lang="en-GB" sz="1000" dirty="0">
                          <a:latin typeface="+mn-lt"/>
                        </a:rPr>
                        <a:t>Mitral valve area</a:t>
                      </a:r>
                    </a:p>
                    <a:p>
                      <a:pPr marL="285750" indent="-285750">
                        <a:buFont typeface="Arial" panose="020B0604020202020204" pitchFamily="34" charset="0"/>
                        <a:buChar char="•"/>
                      </a:pPr>
                      <a:r>
                        <a:rPr lang="en-GB" sz="1000" dirty="0">
                          <a:latin typeface="+mn-lt"/>
                        </a:rPr>
                        <a:t>PASP</a:t>
                      </a:r>
                      <a:r>
                        <a:rPr lang="en-GB" sz="1000" baseline="0" dirty="0">
                          <a:latin typeface="+mn-lt"/>
                        </a:rPr>
                        <a:t> (mm Hg)</a:t>
                      </a:r>
                      <a:endParaRPr lang="en-GB" sz="1000" dirty="0">
                        <a:latin typeface="+mn-lt"/>
                      </a:endParaRPr>
                    </a:p>
                  </a:txBody>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1000" dirty="0">
                          <a:latin typeface="+mn-lt"/>
                          <a:cs typeface="Times New Roman" panose="02020603050405020304" pitchFamily="18" charset="0"/>
                        </a:rPr>
                        <a:t>≤</a:t>
                      </a:r>
                      <a:r>
                        <a:rPr lang="en-GB" sz="1000" dirty="0">
                          <a:latin typeface="+mn-lt"/>
                          <a:cs typeface="+mn-cs"/>
                        </a:rPr>
                        <a:t>1.5 cm</a:t>
                      </a:r>
                      <a:r>
                        <a:rPr lang="en-GB" sz="1000" baseline="30000" dirty="0">
                          <a:latin typeface="+mn-lt"/>
                          <a:cs typeface="+mn-cs"/>
                        </a:rPr>
                        <a:t>2</a:t>
                      </a:r>
                      <a:endParaRPr lang="en-GB" sz="1000" baseline="30000" dirty="0">
                        <a:latin typeface="+mn-lt"/>
                      </a:endParaRPr>
                    </a:p>
                    <a:p>
                      <a:pPr algn="l"/>
                      <a:endParaRPr lang="en-GB" sz="1000" baseline="30000" dirty="0">
                        <a:latin typeface="+mn-lt"/>
                      </a:endParaRPr>
                    </a:p>
                    <a:p>
                      <a:pPr algn="ctr"/>
                      <a:r>
                        <a:rPr lang="en-GB" sz="1000" baseline="0" dirty="0">
                          <a:latin typeface="+mn-lt"/>
                        </a:rPr>
                        <a:t>Grading based on severity </a:t>
                      </a:r>
                    </a:p>
                  </a:txBody>
                  <a:tcPr/>
                </a:tc>
                <a:tc>
                  <a:txBody>
                    <a:bodyPr/>
                    <a:lstStyle/>
                    <a:p>
                      <a:r>
                        <a:rPr lang="en-GB" sz="1000" dirty="0">
                          <a:latin typeface="+mn-lt"/>
                        </a:rPr>
                        <a:t>Indicates</a:t>
                      </a:r>
                      <a:r>
                        <a:rPr lang="en-GB" sz="1000" baseline="0" dirty="0">
                          <a:latin typeface="+mn-lt"/>
                        </a:rPr>
                        <a:t> significant MS; is a threshold for intervention in appropriately selected patients</a:t>
                      </a:r>
                    </a:p>
                    <a:p>
                      <a:endParaRPr lang="en-GB" sz="1000" baseline="0" dirty="0">
                        <a:latin typeface="+mn-lt"/>
                      </a:endParaRPr>
                    </a:p>
                    <a:p>
                      <a:r>
                        <a:rPr lang="en-GB" sz="1000" baseline="0" dirty="0">
                          <a:latin typeface="+mn-lt"/>
                        </a:rPr>
                        <a:t>Mild: &lt;30; moderate: 30–50; severe: &gt;50</a:t>
                      </a:r>
                      <a:endParaRPr lang="en-GB" sz="1000" dirty="0">
                        <a:latin typeface="+mn-lt"/>
                      </a:endParaRPr>
                    </a:p>
                  </a:txBody>
                  <a:tcPr/>
                </a:tc>
                <a:extLst>
                  <a:ext uri="{0D108BD9-81ED-4DB2-BD59-A6C34878D82A}">
                    <a16:rowId xmlns:a16="http://schemas.microsoft.com/office/drawing/2014/main" val="290779537"/>
                  </a:ext>
                </a:extLst>
              </a:tr>
              <a:tr h="233801">
                <a:tc gridSpan="3">
                  <a:txBody>
                    <a:bodyPr/>
                    <a:lstStyle/>
                    <a:p>
                      <a:pPr algn="l"/>
                      <a:r>
                        <a:rPr lang="en-GB" sz="1000" dirty="0">
                          <a:latin typeface="+mn-lt"/>
                        </a:rPr>
                        <a:t>Aortic stenosis</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931090375"/>
                  </a:ext>
                </a:extLst>
              </a:tr>
              <a:tr h="233801">
                <a:tc>
                  <a:txBody>
                    <a:bodyPr/>
                    <a:lstStyle/>
                    <a:p>
                      <a:r>
                        <a:rPr lang="en-GB" sz="1000" dirty="0">
                          <a:latin typeface="+mn-lt"/>
                        </a:rPr>
                        <a:t>Aortic valve area</a:t>
                      </a:r>
                    </a:p>
                  </a:txBody>
                  <a:tcPr/>
                </a:tc>
                <a:tc>
                  <a:txBody>
                    <a:bodyPr/>
                    <a:lstStyle/>
                    <a:p>
                      <a:pPr marL="0" marR="0" lvl="0" indent="0" algn="ctr" defTabSz="914354" rtl="0" eaLnBrk="1" fontAlgn="auto" latinLnBrk="0" hangingPunct="1">
                        <a:lnSpc>
                          <a:spcPct val="100000"/>
                        </a:lnSpc>
                        <a:spcBef>
                          <a:spcPts val="0"/>
                        </a:spcBef>
                        <a:spcAft>
                          <a:spcPts val="0"/>
                        </a:spcAft>
                        <a:buClrTx/>
                        <a:buSzTx/>
                        <a:buFontTx/>
                        <a:buNone/>
                        <a:tabLst/>
                        <a:defRPr/>
                      </a:pPr>
                      <a:r>
                        <a:rPr lang="en-GB" sz="1000" dirty="0"/>
                        <a:t>&lt;</a:t>
                      </a:r>
                      <a:r>
                        <a:rPr lang="en-GB" sz="1000" dirty="0">
                          <a:latin typeface="+mn-lt"/>
                          <a:cs typeface="+mn-cs"/>
                        </a:rPr>
                        <a:t>1 cm</a:t>
                      </a:r>
                      <a:r>
                        <a:rPr lang="en-GB" sz="1000" baseline="30000" dirty="0">
                          <a:latin typeface="+mn-lt"/>
                          <a:cs typeface="+mn-cs"/>
                        </a:rPr>
                        <a:t>2</a:t>
                      </a:r>
                      <a:endParaRPr lang="en-GB" sz="1000" baseline="30000" dirty="0">
                        <a:latin typeface="+mn-lt"/>
                      </a:endParaRPr>
                    </a:p>
                  </a:txBody>
                  <a:tcPr/>
                </a:tc>
                <a:tc>
                  <a:txBody>
                    <a:bodyPr/>
                    <a:lstStyle/>
                    <a:p>
                      <a:r>
                        <a:rPr lang="en-GB" sz="1000" b="0" i="0" u="none" strike="noStrike" kern="1200" baseline="0" dirty="0">
                          <a:solidFill>
                            <a:schemeClr val="dk1"/>
                          </a:solidFill>
                          <a:latin typeface="+mn-lt"/>
                          <a:ea typeface="+mn-ea"/>
                          <a:cs typeface="+mn-cs"/>
                        </a:rPr>
                        <a:t>Used for diagnosing severe AS; threshold for intervention in appropriately selected patients</a:t>
                      </a:r>
                      <a:endParaRPr lang="en-GB" sz="1000" dirty="0">
                        <a:latin typeface="+mn-lt"/>
                      </a:endParaRPr>
                    </a:p>
                  </a:txBody>
                  <a:tcPr/>
                </a:tc>
                <a:extLst>
                  <a:ext uri="{0D108BD9-81ED-4DB2-BD59-A6C34878D82A}">
                    <a16:rowId xmlns:a16="http://schemas.microsoft.com/office/drawing/2014/main" val="1008500533"/>
                  </a:ext>
                </a:extLst>
              </a:tr>
              <a:tr h="233801">
                <a:tc gridSpan="3">
                  <a:txBody>
                    <a:bodyPr/>
                    <a:lstStyle/>
                    <a:p>
                      <a:pPr algn="l"/>
                      <a:r>
                        <a:rPr lang="en-GB" sz="1000" dirty="0">
                          <a:latin typeface="+mn-lt"/>
                        </a:rPr>
                        <a:t>LV diastolic function</a:t>
                      </a:r>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4145992285"/>
                  </a:ext>
                </a:extLst>
              </a:tr>
              <a:tr h="233801">
                <a:tc>
                  <a:txBody>
                    <a:bodyPr/>
                    <a:lstStyle/>
                    <a:p>
                      <a:r>
                        <a:rPr lang="en-GB" sz="1000" dirty="0">
                          <a:latin typeface="+mn-lt"/>
                        </a:rPr>
                        <a:t>Mitral E/A ratio </a:t>
                      </a:r>
                    </a:p>
                  </a:txBody>
                  <a:tcPr/>
                </a:tc>
                <a:tc>
                  <a:txBody>
                    <a:bodyPr/>
                    <a:lstStyle/>
                    <a:p>
                      <a:pPr algn="ctr"/>
                      <a:r>
                        <a:rPr lang="en-GB" sz="1000" dirty="0"/>
                        <a:t>&gt;2</a:t>
                      </a:r>
                    </a:p>
                  </a:txBody>
                  <a:tcPr/>
                </a:tc>
                <a:tc>
                  <a:txBody>
                    <a:bodyPr/>
                    <a:lstStyle/>
                    <a:p>
                      <a:r>
                        <a:rPr lang="en-GB" sz="1000" b="0" i="0" u="none" strike="noStrike" kern="1200" baseline="0" dirty="0">
                          <a:solidFill>
                            <a:schemeClr val="dk1"/>
                          </a:solidFill>
                          <a:latin typeface="+mn-lt"/>
                          <a:ea typeface="+mn-ea"/>
                          <a:cs typeface="+mn-cs"/>
                        </a:rPr>
                        <a:t>Generally indicates restrictive mitral filling pattern with raised left atrial pressure</a:t>
                      </a:r>
                      <a:endParaRPr lang="en-GB" sz="1000" dirty="0">
                        <a:latin typeface="+mn-lt"/>
                      </a:endParaRPr>
                    </a:p>
                  </a:txBody>
                  <a:tcPr/>
                </a:tc>
                <a:extLst>
                  <a:ext uri="{0D108BD9-81ED-4DB2-BD59-A6C34878D82A}">
                    <a16:rowId xmlns:a16="http://schemas.microsoft.com/office/drawing/2014/main" val="2130627569"/>
                  </a:ext>
                </a:extLst>
              </a:tr>
              <a:tr h="233801">
                <a:tc>
                  <a:txBody>
                    <a:bodyPr/>
                    <a:lstStyle/>
                    <a:p>
                      <a:r>
                        <a:rPr lang="en-GB" sz="1000" dirty="0">
                          <a:latin typeface="+mn-lt"/>
                        </a:rPr>
                        <a:t>Mitral E/</a:t>
                      </a:r>
                      <a:r>
                        <a:rPr lang="en-GB" sz="1000" b="0" i="0" u="none" strike="noStrike" kern="1200" baseline="0" dirty="0">
                          <a:solidFill>
                            <a:schemeClr val="dk1"/>
                          </a:solidFill>
                          <a:latin typeface="+mn-lt"/>
                          <a:ea typeface="+mn-ea"/>
                          <a:cs typeface="+mn-cs"/>
                        </a:rPr>
                        <a:t>e’ </a:t>
                      </a:r>
                      <a:r>
                        <a:rPr lang="en-GB" sz="1000" dirty="0">
                          <a:latin typeface="+mn-lt"/>
                        </a:rPr>
                        <a:t>average</a:t>
                      </a:r>
                    </a:p>
                  </a:txBody>
                  <a:tcPr/>
                </a:tc>
                <a:tc>
                  <a:txBody>
                    <a:bodyPr/>
                    <a:lstStyle/>
                    <a:p>
                      <a:pPr algn="ctr"/>
                      <a:r>
                        <a:rPr lang="en-GB" sz="1000" dirty="0"/>
                        <a:t>&gt;14</a:t>
                      </a:r>
                    </a:p>
                  </a:txBody>
                  <a:tcPr/>
                </a:tc>
                <a:tc>
                  <a:txBody>
                    <a:bodyPr/>
                    <a:lstStyle/>
                    <a:p>
                      <a:r>
                        <a:rPr lang="en-GB" sz="1000" b="0" i="0" u="none" strike="noStrike" kern="1200" baseline="0" dirty="0">
                          <a:solidFill>
                            <a:schemeClr val="dk1"/>
                          </a:solidFill>
                          <a:latin typeface="+mn-lt"/>
                          <a:ea typeface="+mn-ea"/>
                          <a:cs typeface="+mn-cs"/>
                        </a:rPr>
                        <a:t>Generally indicates raised left atrial pressure</a:t>
                      </a:r>
                      <a:endParaRPr lang="en-GB" sz="1000" dirty="0">
                        <a:latin typeface="+mn-lt"/>
                      </a:endParaRPr>
                    </a:p>
                  </a:txBody>
                  <a:tcPr/>
                </a:tc>
                <a:extLst>
                  <a:ext uri="{0D108BD9-81ED-4DB2-BD59-A6C34878D82A}">
                    <a16:rowId xmlns:a16="http://schemas.microsoft.com/office/drawing/2014/main" val="4026472123"/>
                  </a:ext>
                </a:extLst>
              </a:tr>
            </a:tbl>
          </a:graphicData>
        </a:graphic>
      </p:graphicFrame>
      <p:sp>
        <p:nvSpPr>
          <p:cNvPr id="6" name="TextBox 5">
            <a:extLst>
              <a:ext uri="{FF2B5EF4-FFF2-40B4-BE49-F238E27FC236}">
                <a16:creationId xmlns:a16="http://schemas.microsoft.com/office/drawing/2014/main" id="{E95AD219-ABDD-42B6-A0CF-B264BB80E7AD}"/>
              </a:ext>
            </a:extLst>
          </p:cNvPr>
          <p:cNvSpPr txBox="1"/>
          <p:nvPr/>
        </p:nvSpPr>
        <p:spPr>
          <a:xfrm>
            <a:off x="412752" y="6164954"/>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1285574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F2C4D-FC28-451D-AB14-B0E24F73B1FA}"/>
              </a:ext>
            </a:extLst>
          </p:cNvPr>
          <p:cNvSpPr>
            <a:spLocks noGrp="1"/>
          </p:cNvSpPr>
          <p:nvPr>
            <p:ph type="title"/>
          </p:nvPr>
        </p:nvSpPr>
        <p:spPr/>
        <p:txBody>
          <a:bodyPr/>
          <a:lstStyle/>
          <a:p>
            <a:r>
              <a:rPr lang="en-US" dirty="0"/>
              <a:t>BNP and NT-</a:t>
            </a:r>
            <a:r>
              <a:rPr lang="en-US" dirty="0" err="1"/>
              <a:t>proBNP</a:t>
            </a:r>
            <a:r>
              <a:rPr lang="en-US" dirty="0"/>
              <a:t> are key biomarkers for HF detection</a:t>
            </a:r>
            <a:r>
              <a:rPr lang="en-US" baseline="30000" dirty="0"/>
              <a:t>1</a:t>
            </a:r>
          </a:p>
        </p:txBody>
      </p:sp>
      <p:sp>
        <p:nvSpPr>
          <p:cNvPr id="3" name="Text Placeholder 2"/>
          <p:cNvSpPr>
            <a:spLocks noGrp="1"/>
          </p:cNvSpPr>
          <p:nvPr>
            <p:ph type="body" sz="quarter" idx="13"/>
          </p:nvPr>
        </p:nvSpPr>
        <p:spPr>
          <a:xfrm>
            <a:off x="412799" y="1043999"/>
            <a:ext cx="11268000" cy="4585275"/>
          </a:xfrm>
          <a:prstGeom prst="rect">
            <a:avLst/>
          </a:prstGeom>
        </p:spPr>
        <p:txBody>
          <a:bodyPr/>
          <a:lstStyle/>
          <a:p>
            <a:pPr>
              <a:spcBef>
                <a:spcPts val="600"/>
              </a:spcBef>
            </a:pPr>
            <a:r>
              <a:rPr lang="en-US" sz="1600" dirty="0"/>
              <a:t>Testing cardiac biomarkers acts as a primary differential test to determine if further imaging is required</a:t>
            </a:r>
            <a:r>
              <a:rPr lang="en-US" sz="1600" baseline="30000" dirty="0"/>
              <a:t>2</a:t>
            </a:r>
            <a:endParaRPr lang="en-US" sz="1600" dirty="0"/>
          </a:p>
          <a:p>
            <a:pPr>
              <a:spcBef>
                <a:spcPts val="600"/>
              </a:spcBef>
            </a:pPr>
            <a:r>
              <a:rPr lang="en-US" sz="1600" dirty="0"/>
              <a:t>BNP and NT-</a:t>
            </a:r>
            <a:r>
              <a:rPr lang="en-US" sz="1600" dirty="0" err="1"/>
              <a:t>proBNP</a:t>
            </a:r>
            <a:r>
              <a:rPr lang="en-US" sz="1600" dirty="0"/>
              <a:t> are secreted directly from the LV myocardium in response to end-diastolic wall stress caused </a:t>
            </a:r>
            <a:br>
              <a:rPr lang="en-US" sz="1600" dirty="0"/>
            </a:br>
            <a:r>
              <a:rPr lang="en-US" sz="1600" dirty="0"/>
              <a:t>by volume and pressure </a:t>
            </a:r>
            <a:r>
              <a:rPr lang="en-US" sz="1600" dirty="0" err="1"/>
              <a:t>overload</a:t>
            </a:r>
            <a:r>
              <a:rPr lang="en-US" sz="1600" baseline="30000" dirty="0" err="1"/>
              <a:t>a</a:t>
            </a:r>
            <a:r>
              <a:rPr lang="en-US" sz="1600" dirty="0"/>
              <a:t> </a:t>
            </a:r>
          </a:p>
        </p:txBody>
      </p:sp>
      <p:sp>
        <p:nvSpPr>
          <p:cNvPr id="13" name="Text Placeholder 3">
            <a:extLst>
              <a:ext uri="{FF2B5EF4-FFF2-40B4-BE49-F238E27FC236}">
                <a16:creationId xmlns:a16="http://schemas.microsoft.com/office/drawing/2014/main" id="{476B374F-2055-4E75-9B11-4893ECCDFEBC}"/>
              </a:ext>
            </a:extLst>
          </p:cNvPr>
          <p:cNvSpPr>
            <a:spLocks noGrp="1"/>
          </p:cNvSpPr>
          <p:nvPr>
            <p:ph type="body" sz="quarter" idx="10"/>
          </p:nvPr>
        </p:nvSpPr>
        <p:spPr/>
        <p:txBody>
          <a:bodyPr/>
          <a:lstStyle/>
          <a:p>
            <a:r>
              <a:rPr lang="en-US" sz="1000" baseline="30000" dirty="0" err="1"/>
              <a:t>a</a:t>
            </a:r>
            <a:r>
              <a:rPr lang="en-US" sz="1000" dirty="0" err="1"/>
              <a:t>NT-proBNP</a:t>
            </a:r>
            <a:r>
              <a:rPr lang="en-US" sz="1000" dirty="0"/>
              <a:t> is an amino-terminal cleavage equivalent of BNP</a:t>
            </a:r>
          </a:p>
          <a:p>
            <a:r>
              <a:rPr lang="en-US" sz="1000" dirty="0"/>
              <a:t>BNP, B-type natriuretic peptide; HF, heart failure; LV, left ventricle; NT-</a:t>
            </a:r>
            <a:r>
              <a:rPr lang="en-US" sz="1000" dirty="0" err="1"/>
              <a:t>proBNP</a:t>
            </a:r>
            <a:r>
              <a:rPr lang="en-US" sz="1000" dirty="0"/>
              <a:t>, N-terminal pro-B-type natriuretic peptide</a:t>
            </a:r>
          </a:p>
          <a:p>
            <a:r>
              <a:rPr lang="en-US" sz="1000" dirty="0"/>
              <a:t>1. Magnussen C, </a:t>
            </a:r>
            <a:r>
              <a:rPr lang="en-US" sz="1000" dirty="0" err="1"/>
              <a:t>Blankenberg</a:t>
            </a:r>
            <a:r>
              <a:rPr lang="en-US" sz="1000" dirty="0"/>
              <a:t> S. </a:t>
            </a:r>
            <a:r>
              <a:rPr lang="en-US" sz="1000" i="1" dirty="0"/>
              <a:t>J Intern Med</a:t>
            </a:r>
            <a:r>
              <a:rPr lang="en-US" sz="1000" dirty="0"/>
              <a:t> 2018;283:530–543; 2. </a:t>
            </a:r>
            <a:r>
              <a:rPr lang="en-US" sz="1000" dirty="0" err="1"/>
              <a:t>Ponikowski</a:t>
            </a:r>
            <a:r>
              <a:rPr lang="en-US" sz="1000" dirty="0"/>
              <a:t> P, et al. </a:t>
            </a:r>
            <a:r>
              <a:rPr lang="en-US" sz="1000" i="1" dirty="0"/>
              <a:t>Eur Heart J </a:t>
            </a:r>
            <a:r>
              <a:rPr lang="en-US" sz="1000" dirty="0"/>
              <a:t>2016;37:2129–2200; 3. </a:t>
            </a:r>
            <a:r>
              <a:rPr lang="en-US" dirty="0"/>
              <a:t>Heil B, Tang WH. </a:t>
            </a:r>
            <a:r>
              <a:rPr lang="en-US" i="1" dirty="0"/>
              <a:t>Cleve Clin J Med </a:t>
            </a:r>
            <a:r>
              <a:rPr lang="en-US" dirty="0"/>
              <a:t>2015;82(12 Suppl 2):S28–S35</a:t>
            </a:r>
            <a:endParaRPr lang="en-US" sz="1000" dirty="0"/>
          </a:p>
        </p:txBody>
      </p:sp>
      <p:graphicFrame>
        <p:nvGraphicFramePr>
          <p:cNvPr id="7" name="Table 6">
            <a:extLst>
              <a:ext uri="{FF2B5EF4-FFF2-40B4-BE49-F238E27FC236}">
                <a16:creationId xmlns:a16="http://schemas.microsoft.com/office/drawing/2014/main" id="{18037D3E-C946-4516-9832-5730C02F2C50}"/>
              </a:ext>
            </a:extLst>
          </p:cNvPr>
          <p:cNvGraphicFramePr>
            <a:graphicFrameLocks noGrp="1"/>
          </p:cNvGraphicFramePr>
          <p:nvPr/>
        </p:nvGraphicFramePr>
        <p:xfrm>
          <a:off x="412799" y="2603668"/>
          <a:ext cx="5097047" cy="1163520"/>
        </p:xfrm>
        <a:graphic>
          <a:graphicData uri="http://schemas.openxmlformats.org/drawingml/2006/table">
            <a:tbl>
              <a:tblPr firstRow="1" firstCol="1" bandRow="1">
                <a:tableStyleId>{5C22544A-7EE6-4342-B048-85BDC9FD1C3A}</a:tableStyleId>
              </a:tblPr>
              <a:tblGrid>
                <a:gridCol w="1235209">
                  <a:extLst>
                    <a:ext uri="{9D8B030D-6E8A-4147-A177-3AD203B41FA5}">
                      <a16:colId xmlns:a16="http://schemas.microsoft.com/office/drawing/2014/main" val="4219070732"/>
                    </a:ext>
                  </a:extLst>
                </a:gridCol>
                <a:gridCol w="1594240">
                  <a:extLst>
                    <a:ext uri="{9D8B030D-6E8A-4147-A177-3AD203B41FA5}">
                      <a16:colId xmlns:a16="http://schemas.microsoft.com/office/drawing/2014/main" val="3691446922"/>
                    </a:ext>
                  </a:extLst>
                </a:gridCol>
                <a:gridCol w="2267598">
                  <a:extLst>
                    <a:ext uri="{9D8B030D-6E8A-4147-A177-3AD203B41FA5}">
                      <a16:colId xmlns:a16="http://schemas.microsoft.com/office/drawing/2014/main" val="1682207729"/>
                    </a:ext>
                  </a:extLst>
                </a:gridCol>
              </a:tblGrid>
              <a:tr h="252000">
                <a:tc>
                  <a:txBody>
                    <a:bodyPr/>
                    <a:lstStyle/>
                    <a:p>
                      <a:pPr algn="ctr">
                        <a:spcAft>
                          <a:spcPts val="0"/>
                        </a:spcAft>
                      </a:pPr>
                      <a:r>
                        <a:rPr lang="en-US" sz="1600" dirty="0">
                          <a:effectLst/>
                        </a:rPr>
                        <a:t>Setting</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72000" marB="72000" anchor="b"/>
                </a:tc>
                <a:tc>
                  <a:txBody>
                    <a:bodyPr/>
                    <a:lstStyle/>
                    <a:p>
                      <a:pPr algn="ctr">
                        <a:spcAft>
                          <a:spcPts val="0"/>
                        </a:spcAft>
                      </a:pPr>
                      <a:r>
                        <a:rPr lang="en-US" sz="1600" dirty="0">
                          <a:effectLst/>
                        </a:rPr>
                        <a:t>BNP</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72000" marB="72000" anchor="b"/>
                </a:tc>
                <a:tc>
                  <a:txBody>
                    <a:bodyPr/>
                    <a:lstStyle/>
                    <a:p>
                      <a:pPr algn="ctr">
                        <a:spcAft>
                          <a:spcPts val="0"/>
                        </a:spcAft>
                      </a:pPr>
                      <a:r>
                        <a:rPr lang="en-US" sz="1600" dirty="0">
                          <a:effectLst/>
                        </a:rPr>
                        <a:t>NT-</a:t>
                      </a:r>
                      <a:r>
                        <a:rPr lang="en-US" sz="1600" dirty="0" err="1">
                          <a:effectLst/>
                        </a:rPr>
                        <a:t>proBNP</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72000" marB="72000" anchor="b"/>
                </a:tc>
                <a:extLst>
                  <a:ext uri="{0D108BD9-81ED-4DB2-BD59-A6C34878D82A}">
                    <a16:rowId xmlns:a16="http://schemas.microsoft.com/office/drawing/2014/main" val="4064686768"/>
                  </a:ext>
                </a:extLst>
              </a:tr>
              <a:tr h="252000">
                <a:tc>
                  <a:txBody>
                    <a:bodyPr/>
                    <a:lstStyle/>
                    <a:p>
                      <a:pPr>
                        <a:spcAft>
                          <a:spcPts val="0"/>
                        </a:spcAft>
                      </a:pPr>
                      <a:r>
                        <a:rPr lang="en-US" sz="1600" dirty="0" err="1">
                          <a:effectLst/>
                        </a:rPr>
                        <a:t>Nonacute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72000" marB="72000" anchor="ctr"/>
                </a:tc>
                <a:tc>
                  <a:txBody>
                    <a:bodyPr/>
                    <a:lstStyle/>
                    <a:p>
                      <a:pPr algn="ctr">
                        <a:spcAft>
                          <a:spcPts val="0"/>
                        </a:spcAft>
                      </a:pPr>
                      <a:r>
                        <a:rPr lang="en-US" sz="1600" dirty="0">
                          <a:solidFill>
                            <a:schemeClr val="tx1"/>
                          </a:solidFill>
                          <a:effectLst/>
                        </a:rPr>
                        <a:t>35 </a:t>
                      </a:r>
                      <a:r>
                        <a:rPr lang="en-US" sz="1600" dirty="0" err="1">
                          <a:solidFill>
                            <a:schemeClr val="tx1"/>
                          </a:solidFill>
                          <a:effectLst/>
                        </a:rPr>
                        <a:t>pg</a:t>
                      </a:r>
                      <a:r>
                        <a:rPr lang="en-US" sz="1600" dirty="0">
                          <a:solidFill>
                            <a:schemeClr val="tx1"/>
                          </a:solidFill>
                          <a:effectLst/>
                        </a:rPr>
                        <a:t>/mL</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72000" marB="72000" anchor="ctr">
                    <a:solidFill>
                      <a:srgbClr val="D0CCD3"/>
                    </a:solidFill>
                  </a:tcPr>
                </a:tc>
                <a:tc>
                  <a:txBody>
                    <a:bodyPr/>
                    <a:lstStyle/>
                    <a:p>
                      <a:pPr algn="ctr">
                        <a:spcAft>
                          <a:spcPts val="0"/>
                        </a:spcAft>
                      </a:pPr>
                      <a:r>
                        <a:rPr lang="en-US" sz="1600" dirty="0">
                          <a:solidFill>
                            <a:schemeClr val="tx1"/>
                          </a:solidFill>
                          <a:effectLst/>
                        </a:rPr>
                        <a:t>125 </a:t>
                      </a:r>
                      <a:r>
                        <a:rPr lang="en-US" sz="1600" dirty="0" err="1">
                          <a:solidFill>
                            <a:schemeClr val="tx1"/>
                          </a:solidFill>
                          <a:effectLst/>
                        </a:rPr>
                        <a:t>pg</a:t>
                      </a:r>
                      <a:r>
                        <a:rPr lang="en-US" sz="1600" dirty="0">
                          <a:solidFill>
                            <a:schemeClr val="tx1"/>
                          </a:solidFill>
                          <a:effectLst/>
                        </a:rPr>
                        <a:t>/mL</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72000" marB="72000" anchor="ctr">
                    <a:solidFill>
                      <a:srgbClr val="D0CCD3"/>
                    </a:solidFill>
                  </a:tcPr>
                </a:tc>
                <a:extLst>
                  <a:ext uri="{0D108BD9-81ED-4DB2-BD59-A6C34878D82A}">
                    <a16:rowId xmlns:a16="http://schemas.microsoft.com/office/drawing/2014/main" val="1524307998"/>
                  </a:ext>
                </a:extLst>
              </a:tr>
              <a:tr h="252000">
                <a:tc>
                  <a:txBody>
                    <a:bodyPr/>
                    <a:lstStyle/>
                    <a:p>
                      <a:pPr>
                        <a:spcAft>
                          <a:spcPts val="0"/>
                        </a:spcAft>
                      </a:pPr>
                      <a:r>
                        <a:rPr lang="en-US" sz="1600" dirty="0">
                          <a:effectLst/>
                        </a:rPr>
                        <a:t>Acute</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72000" marB="72000" anchor="ctr"/>
                </a:tc>
                <a:tc>
                  <a:txBody>
                    <a:bodyPr/>
                    <a:lstStyle/>
                    <a:p>
                      <a:pPr algn="ctr">
                        <a:spcAft>
                          <a:spcPts val="0"/>
                        </a:spcAft>
                      </a:pPr>
                      <a:r>
                        <a:rPr lang="en-US" sz="1600" dirty="0">
                          <a:solidFill>
                            <a:schemeClr val="tx1"/>
                          </a:solidFill>
                          <a:effectLst/>
                        </a:rPr>
                        <a:t>&lt;100 </a:t>
                      </a:r>
                      <a:r>
                        <a:rPr lang="en-US" sz="1600" dirty="0" err="1">
                          <a:solidFill>
                            <a:schemeClr val="tx1"/>
                          </a:solidFill>
                          <a:effectLst/>
                        </a:rPr>
                        <a:t>pg</a:t>
                      </a:r>
                      <a:r>
                        <a:rPr lang="en-US" sz="1600" dirty="0">
                          <a:solidFill>
                            <a:schemeClr val="tx1"/>
                          </a:solidFill>
                          <a:effectLst/>
                        </a:rPr>
                        <a:t>/mL</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72000" marB="72000" anchor="ctr">
                    <a:solidFill>
                      <a:srgbClr val="E9E7EA"/>
                    </a:solidFill>
                  </a:tcPr>
                </a:tc>
                <a:tc>
                  <a:txBody>
                    <a:bodyPr/>
                    <a:lstStyle/>
                    <a:p>
                      <a:pPr algn="ctr">
                        <a:spcAft>
                          <a:spcPts val="0"/>
                        </a:spcAft>
                      </a:pPr>
                      <a:r>
                        <a:rPr lang="en-US" sz="1600" dirty="0">
                          <a:solidFill>
                            <a:schemeClr val="tx1"/>
                          </a:solidFill>
                          <a:effectLst/>
                        </a:rPr>
                        <a:t>&lt;300 </a:t>
                      </a:r>
                      <a:r>
                        <a:rPr lang="en-US" sz="1600" dirty="0" err="1">
                          <a:solidFill>
                            <a:schemeClr val="tx1"/>
                          </a:solidFill>
                          <a:effectLst/>
                        </a:rPr>
                        <a:t>pg</a:t>
                      </a:r>
                      <a:r>
                        <a:rPr lang="en-US" sz="1600" dirty="0">
                          <a:solidFill>
                            <a:schemeClr val="tx1"/>
                          </a:solidFill>
                          <a:effectLst/>
                        </a:rPr>
                        <a:t>/mL</a:t>
                      </a:r>
                      <a:endParaRPr lang="en-GB" sz="16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72000" marB="72000" anchor="ctr">
                    <a:solidFill>
                      <a:srgbClr val="E9E7EA"/>
                    </a:solidFill>
                  </a:tcPr>
                </a:tc>
                <a:extLst>
                  <a:ext uri="{0D108BD9-81ED-4DB2-BD59-A6C34878D82A}">
                    <a16:rowId xmlns:a16="http://schemas.microsoft.com/office/drawing/2014/main" val="3955048262"/>
                  </a:ext>
                </a:extLst>
              </a:tr>
            </a:tbl>
          </a:graphicData>
        </a:graphic>
      </p:graphicFrame>
      <p:sp>
        <p:nvSpPr>
          <p:cNvPr id="8" name="Content Placeholder 4">
            <a:extLst>
              <a:ext uri="{FF2B5EF4-FFF2-40B4-BE49-F238E27FC236}">
                <a16:creationId xmlns:a16="http://schemas.microsoft.com/office/drawing/2014/main" id="{92604682-1EA3-474A-8722-280E27D11FDB}"/>
              </a:ext>
            </a:extLst>
          </p:cNvPr>
          <p:cNvSpPr txBox="1">
            <a:spLocks/>
          </p:cNvSpPr>
          <p:nvPr/>
        </p:nvSpPr>
        <p:spPr>
          <a:xfrm>
            <a:off x="1630028" y="2228338"/>
            <a:ext cx="2662588" cy="276999"/>
          </a:xfrm>
          <a:prstGeom prst="rect">
            <a:avLst/>
          </a:prstGeom>
        </p:spPr>
        <p:txBody>
          <a:bodyPr wrap="none" lIns="0" tIns="0" rIns="0" bIns="0">
            <a:spAutoFit/>
          </a:bodyPr>
          <a:lstStyle>
            <a:lvl1pPr marL="284400" indent="-284400" algn="l" rtl="0" eaLnBrk="0" fontAlgn="base" hangingPunct="0">
              <a:spcBef>
                <a:spcPts val="1200"/>
              </a:spcBef>
              <a:spcAft>
                <a:spcPct val="0"/>
              </a:spcAft>
              <a:buClr>
                <a:schemeClr val="tx2"/>
              </a:buClr>
              <a:buFont typeface="Arial" pitchFamily="34" charset="0"/>
              <a:buChar char="•"/>
              <a:defRPr sz="1800">
                <a:solidFill>
                  <a:schemeClr val="tx1"/>
                </a:solidFill>
                <a:latin typeface="Arial" pitchFamily="34" charset="0"/>
                <a:ea typeface="Arial" charset="0"/>
                <a:cs typeface="Arial" pitchFamily="34" charset="0"/>
              </a:defRPr>
            </a:lvl1pPr>
            <a:lvl2pPr marL="568800" indent="-284400" algn="l" rtl="0" eaLnBrk="0" fontAlgn="base" hangingPunct="0">
              <a:spcBef>
                <a:spcPts val="600"/>
              </a:spcBef>
              <a:spcAft>
                <a:spcPct val="0"/>
              </a:spcAft>
              <a:buClr>
                <a:schemeClr val="tx2"/>
              </a:buClr>
              <a:buFont typeface="Arial" panose="020B0604020202020204" pitchFamily="34" charset="0"/>
              <a:buChar char="–"/>
              <a:defRPr sz="1600">
                <a:solidFill>
                  <a:schemeClr val="tx1"/>
                </a:solidFill>
                <a:latin typeface="Arial" pitchFamily="34" charset="0"/>
                <a:ea typeface="Arial" charset="0"/>
                <a:cs typeface="Arial" pitchFamily="34" charset="0"/>
              </a:defRPr>
            </a:lvl2pPr>
            <a:lvl3pPr marL="853200" indent="-284400" algn="l" rtl="0" eaLnBrk="0" fontAlgn="base" hangingPunct="0">
              <a:spcBef>
                <a:spcPts val="300"/>
              </a:spcBef>
              <a:spcAft>
                <a:spcPct val="0"/>
              </a:spcAft>
              <a:buClr>
                <a:schemeClr val="tx2"/>
              </a:buClr>
              <a:buFont typeface="Arial" charset="0"/>
              <a:buChar char="•"/>
              <a:tabLst/>
              <a:defRPr sz="1400">
                <a:solidFill>
                  <a:schemeClr val="tx1"/>
                </a:solidFill>
                <a:latin typeface="Arial" pitchFamily="34" charset="0"/>
                <a:ea typeface="Arial" charset="0"/>
                <a:cs typeface="Arial" pitchFamily="34" charset="0"/>
              </a:defRPr>
            </a:lvl3pPr>
            <a:lvl4pPr marL="853200" indent="-284400" algn="l" rtl="0" eaLnBrk="0" fontAlgn="base" hangingPunct="0">
              <a:spcBef>
                <a:spcPts val="300"/>
              </a:spcBef>
              <a:spcAft>
                <a:spcPct val="0"/>
              </a:spcAft>
              <a:buClr>
                <a:schemeClr val="tx2"/>
              </a:buClr>
              <a:buChar char="•"/>
              <a:tabLst/>
              <a:defRPr sz="1400">
                <a:solidFill>
                  <a:schemeClr val="tx1"/>
                </a:solidFill>
                <a:latin typeface="Arial" pitchFamily="34" charset="0"/>
                <a:ea typeface="Arial" charset="0"/>
                <a:cs typeface="Arial" pitchFamily="34" charset="0"/>
              </a:defRPr>
            </a:lvl4pPr>
            <a:lvl5pPr marL="853200" indent="-284400" algn="l" rtl="0" eaLnBrk="0" fontAlgn="base" hangingPunct="0">
              <a:spcBef>
                <a:spcPts val="300"/>
              </a:spcBef>
              <a:spcAft>
                <a:spcPct val="0"/>
              </a:spcAft>
              <a:buClr>
                <a:schemeClr val="tx2"/>
              </a:buClr>
              <a:buChar char="•"/>
              <a:tabLst/>
              <a:defRPr sz="1400">
                <a:solidFill>
                  <a:schemeClr val="tx1"/>
                </a:solidFill>
                <a:latin typeface="Arial" pitchFamily="34" charset="0"/>
                <a:ea typeface="Arial" charset="0"/>
                <a:cs typeface="Arial" pitchFamily="34" charset="0"/>
              </a:defRPr>
            </a:lvl5pPr>
            <a:lvl6pPr marL="1620758" indent="-176205" algn="l" rtl="0" eaLnBrk="1" fontAlgn="base" hangingPunct="1">
              <a:spcBef>
                <a:spcPct val="0"/>
              </a:spcBef>
              <a:spcAft>
                <a:spcPct val="0"/>
              </a:spcAft>
              <a:buChar char="•"/>
              <a:defRPr sz="1500">
                <a:solidFill>
                  <a:schemeClr val="tx1"/>
                </a:solidFill>
                <a:latin typeface="+mn-lt"/>
              </a:defRPr>
            </a:lvl6pPr>
            <a:lvl7pPr marL="2077935" indent="-176205" algn="l" rtl="0" eaLnBrk="1" fontAlgn="base" hangingPunct="1">
              <a:spcBef>
                <a:spcPct val="0"/>
              </a:spcBef>
              <a:spcAft>
                <a:spcPct val="0"/>
              </a:spcAft>
              <a:buChar char="•"/>
              <a:defRPr sz="1500">
                <a:solidFill>
                  <a:schemeClr val="tx1"/>
                </a:solidFill>
                <a:latin typeface="+mn-lt"/>
              </a:defRPr>
            </a:lvl7pPr>
            <a:lvl8pPr marL="2535111" indent="-176205" algn="l" rtl="0" eaLnBrk="1" fontAlgn="base" hangingPunct="1">
              <a:spcBef>
                <a:spcPct val="0"/>
              </a:spcBef>
              <a:spcAft>
                <a:spcPct val="0"/>
              </a:spcAft>
              <a:buChar char="•"/>
              <a:defRPr sz="1500">
                <a:solidFill>
                  <a:schemeClr val="tx1"/>
                </a:solidFill>
                <a:latin typeface="+mn-lt"/>
              </a:defRPr>
            </a:lvl8pPr>
            <a:lvl9pPr marL="2992289" indent="-176205" algn="l" rtl="0" eaLnBrk="1" fontAlgn="base" hangingPunct="1">
              <a:spcBef>
                <a:spcPct val="0"/>
              </a:spcBef>
              <a:spcAft>
                <a:spcPct val="0"/>
              </a:spcAft>
              <a:buChar char="•"/>
              <a:defRPr sz="1500">
                <a:solidFill>
                  <a:schemeClr val="tx1"/>
                </a:solidFill>
                <a:latin typeface="+mn-lt"/>
              </a:defRPr>
            </a:lvl9pPr>
          </a:lstStyle>
          <a:p>
            <a:pPr marL="0" marR="0" lvl="0" indent="0" algn="ctr" defTabSz="914400" rtl="0" eaLnBrk="0" fontAlgn="base" latinLnBrk="0" hangingPunct="0">
              <a:lnSpc>
                <a:spcPct val="100000"/>
              </a:lnSpc>
              <a:spcBef>
                <a:spcPts val="1200"/>
              </a:spcBef>
              <a:spcAft>
                <a:spcPct val="0"/>
              </a:spcAft>
              <a:buClr>
                <a:srgbClr val="4E1C65"/>
              </a:buClr>
              <a:buSzTx/>
              <a:buFont typeface="Arial" pitchFamily="34" charset="0"/>
              <a:buNone/>
              <a:tabLst/>
              <a:defRPr/>
            </a:pPr>
            <a:r>
              <a:rPr kumimoji="0" lang="en-US" sz="1800" b="1" i="0" u="none" strike="noStrike" kern="0" cap="none" spc="0" normalizeH="0" baseline="0" noProof="0" dirty="0">
                <a:ln>
                  <a:noFill/>
                </a:ln>
                <a:solidFill>
                  <a:srgbClr val="000000"/>
                </a:solidFill>
                <a:effectLst/>
                <a:uLnTx/>
                <a:uFillTx/>
                <a:latin typeface="Arial" pitchFamily="34" charset="0"/>
                <a:cs typeface="Arial" pitchFamily="34" charset="0"/>
              </a:rPr>
              <a:t>Upper limits of normal</a:t>
            </a:r>
            <a:r>
              <a:rPr kumimoji="0" lang="en-US" sz="1800" b="1" i="0" u="none" strike="noStrike" kern="0" cap="none" spc="0" normalizeH="0" baseline="30000" noProof="0" dirty="0">
                <a:ln>
                  <a:noFill/>
                </a:ln>
                <a:solidFill>
                  <a:srgbClr val="000000"/>
                </a:solidFill>
                <a:effectLst/>
                <a:uLnTx/>
                <a:uFillTx/>
                <a:latin typeface="Arial" pitchFamily="34" charset="0"/>
                <a:cs typeface="Arial" pitchFamily="34" charset="0"/>
              </a:rPr>
              <a:t>1,2</a:t>
            </a:r>
            <a:endParaRPr kumimoji="0" lang="en-US" sz="1800" b="1" i="0" u="none" strike="noStrike" kern="0" cap="none" spc="0" normalizeH="0" baseline="30000" noProof="0" dirty="0">
              <a:ln>
                <a:noFill/>
              </a:ln>
              <a:solidFill>
                <a:srgbClr val="000000"/>
              </a:solidFill>
              <a:effectLst/>
              <a:highlight>
                <a:srgbClr val="FFFF00"/>
              </a:highlight>
              <a:uLnTx/>
              <a:uFillTx/>
              <a:latin typeface="Arial" pitchFamily="34" charset="0"/>
              <a:cs typeface="Arial" pitchFamily="34" charset="0"/>
            </a:endParaRPr>
          </a:p>
        </p:txBody>
      </p:sp>
      <p:graphicFrame>
        <p:nvGraphicFramePr>
          <p:cNvPr id="9" name="Table 8">
            <a:extLst>
              <a:ext uri="{FF2B5EF4-FFF2-40B4-BE49-F238E27FC236}">
                <a16:creationId xmlns:a16="http://schemas.microsoft.com/office/drawing/2014/main" id="{F09C95D5-11CE-4FA4-8617-78C6FB7B8BB7}"/>
              </a:ext>
            </a:extLst>
          </p:cNvPr>
          <p:cNvGraphicFramePr>
            <a:graphicFrameLocks noGrp="1"/>
          </p:cNvGraphicFramePr>
          <p:nvPr>
            <p:extLst>
              <p:ext uri="{D42A27DB-BD31-4B8C-83A1-F6EECF244321}">
                <p14:modId xmlns:p14="http://schemas.microsoft.com/office/powerpoint/2010/main" val="2836590971"/>
              </p:ext>
            </p:extLst>
          </p:nvPr>
        </p:nvGraphicFramePr>
        <p:xfrm>
          <a:off x="5920799" y="2603668"/>
          <a:ext cx="5760000" cy="3433500"/>
        </p:xfrm>
        <a:graphic>
          <a:graphicData uri="http://schemas.openxmlformats.org/drawingml/2006/table">
            <a:tbl>
              <a:tblPr firstRow="1" firstCol="1" bandRow="1">
                <a:tableStyleId>{5202B0CA-FC54-4496-8BCA-5EF66A818D29}</a:tableStyleId>
              </a:tblPr>
              <a:tblGrid>
                <a:gridCol w="2880000">
                  <a:extLst>
                    <a:ext uri="{9D8B030D-6E8A-4147-A177-3AD203B41FA5}">
                      <a16:colId xmlns:a16="http://schemas.microsoft.com/office/drawing/2014/main" val="3375464321"/>
                    </a:ext>
                  </a:extLst>
                </a:gridCol>
                <a:gridCol w="2880000">
                  <a:extLst>
                    <a:ext uri="{9D8B030D-6E8A-4147-A177-3AD203B41FA5}">
                      <a16:colId xmlns:a16="http://schemas.microsoft.com/office/drawing/2014/main" val="949593916"/>
                    </a:ext>
                  </a:extLst>
                </a:gridCol>
              </a:tblGrid>
              <a:tr h="0">
                <a:tc>
                  <a:txBody>
                    <a:bodyPr/>
                    <a:lstStyle/>
                    <a:p>
                      <a:pPr algn="ctr">
                        <a:spcAft>
                          <a:spcPts val="0"/>
                        </a:spcAft>
                      </a:pPr>
                      <a:r>
                        <a:rPr lang="en-US" sz="1600" noProof="0" dirty="0">
                          <a:effectLst/>
                        </a:rPr>
                        <a:t>BNP</a:t>
                      </a:r>
                      <a:endParaRPr lang="en-US" sz="16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72000" marB="72000" anchor="b">
                    <a:lnR w="12700" cap="flat" cmpd="sng" algn="ctr">
                      <a:solidFill>
                        <a:schemeClr val="bg1"/>
                      </a:solidFill>
                      <a:prstDash val="solid"/>
                      <a:round/>
                      <a:headEnd type="none" w="med" len="med"/>
                      <a:tailEnd type="none" w="med" len="med"/>
                    </a:lnR>
                    <a:lnB w="38100" cap="flat" cmpd="sng" algn="ctr">
                      <a:solidFill>
                        <a:schemeClr val="bg1"/>
                      </a:solidFill>
                      <a:prstDash val="solid"/>
                      <a:round/>
                      <a:headEnd type="none" w="med" len="med"/>
                      <a:tailEnd type="none" w="med" len="med"/>
                    </a:lnB>
                    <a:solidFill>
                      <a:srgbClr val="4E1C65"/>
                    </a:solidFill>
                  </a:tcPr>
                </a:tc>
                <a:tc>
                  <a:txBody>
                    <a:bodyPr/>
                    <a:lstStyle/>
                    <a:p>
                      <a:pPr algn="ctr">
                        <a:spcAft>
                          <a:spcPts val="0"/>
                        </a:spcAft>
                      </a:pPr>
                      <a:r>
                        <a:rPr lang="en-US" sz="1600" noProof="0" dirty="0">
                          <a:effectLst/>
                        </a:rPr>
                        <a:t>NT-</a:t>
                      </a:r>
                      <a:r>
                        <a:rPr lang="en-US" sz="1600" noProof="0" dirty="0" err="1">
                          <a:effectLst/>
                        </a:rPr>
                        <a:t>proBNP</a:t>
                      </a:r>
                      <a:endParaRPr lang="en-US" sz="1600" noProof="0" dirty="0">
                        <a:solidFill>
                          <a:schemeClr val="tx1"/>
                        </a:solidFill>
                        <a:effectLst/>
                      </a:endParaRPr>
                    </a:p>
                  </a:txBody>
                  <a:tcPr marL="72000" marR="72000" marT="72000" marB="72000" anchor="b">
                    <a:lnL w="12700" cap="flat" cmpd="sng" algn="ctr">
                      <a:solidFill>
                        <a:schemeClr val="bg1"/>
                      </a:solidFill>
                      <a:prstDash val="solid"/>
                      <a:round/>
                      <a:headEnd type="none" w="med" len="med"/>
                      <a:tailEnd type="none" w="med" len="med"/>
                    </a:lnL>
                    <a:lnB w="38100" cap="flat" cmpd="sng" algn="ctr">
                      <a:solidFill>
                        <a:schemeClr val="bg1"/>
                      </a:solidFill>
                      <a:prstDash val="solid"/>
                      <a:round/>
                      <a:headEnd type="none" w="med" len="med"/>
                      <a:tailEnd type="none" w="med" len="med"/>
                    </a:lnB>
                    <a:solidFill>
                      <a:srgbClr val="4E1C65"/>
                    </a:solidFill>
                  </a:tcPr>
                </a:tc>
                <a:extLst>
                  <a:ext uri="{0D108BD9-81ED-4DB2-BD59-A6C34878D82A}">
                    <a16:rowId xmlns:a16="http://schemas.microsoft.com/office/drawing/2014/main" val="4069098170"/>
                  </a:ext>
                </a:extLst>
              </a:tr>
              <a:tr h="0">
                <a:tc>
                  <a:txBody>
                    <a:bodyPr/>
                    <a:lstStyle/>
                    <a:p>
                      <a:pPr>
                        <a:spcAft>
                          <a:spcPts val="0"/>
                        </a:spcAft>
                      </a:pPr>
                      <a:r>
                        <a:rPr lang="en-US" sz="1400" b="0" noProof="0" dirty="0">
                          <a:effectLst/>
                        </a:rPr>
                        <a:t>100 </a:t>
                      </a:r>
                      <a:r>
                        <a:rPr lang="en-US" sz="1400" b="0" noProof="0" dirty="0" err="1">
                          <a:effectLst/>
                        </a:rPr>
                        <a:t>pg</a:t>
                      </a:r>
                      <a:r>
                        <a:rPr lang="en-US" sz="1400" b="0" noProof="0" dirty="0">
                          <a:effectLst/>
                        </a:rPr>
                        <a:t>/mL:</a:t>
                      </a:r>
                    </a:p>
                    <a:p>
                      <a:pPr marL="144000" indent="-144000">
                        <a:spcBef>
                          <a:spcPts val="300"/>
                        </a:spcBef>
                        <a:spcAft>
                          <a:spcPts val="0"/>
                        </a:spcAft>
                        <a:buClr>
                          <a:schemeClr val="tx2"/>
                        </a:buClr>
                        <a:buFont typeface="Arial" panose="020B0604020202020204" pitchFamily="34" charset="0"/>
                        <a:buChar char="•"/>
                      </a:pPr>
                      <a:r>
                        <a:rPr lang="en-US" sz="1400" b="0" noProof="0" dirty="0">
                          <a:effectLst/>
                        </a:rPr>
                        <a:t>90% sensitivity</a:t>
                      </a:r>
                    </a:p>
                    <a:p>
                      <a:pPr marL="144000" indent="-144000">
                        <a:spcBef>
                          <a:spcPts val="300"/>
                        </a:spcBef>
                        <a:spcAft>
                          <a:spcPts val="0"/>
                        </a:spcAft>
                        <a:buClr>
                          <a:schemeClr val="tx2"/>
                        </a:buClr>
                        <a:buFont typeface="Arial" panose="020B0604020202020204" pitchFamily="34" charset="0"/>
                        <a:buChar char="•"/>
                      </a:pPr>
                      <a:r>
                        <a:rPr lang="en-US" sz="1400" b="0" noProof="0" dirty="0">
                          <a:effectLst/>
                        </a:rPr>
                        <a:t>76% specificity</a:t>
                      </a:r>
                    </a:p>
                    <a:p>
                      <a:pPr marL="144000" indent="-144000">
                        <a:spcBef>
                          <a:spcPts val="300"/>
                        </a:spcBef>
                        <a:spcAft>
                          <a:spcPts val="0"/>
                        </a:spcAft>
                        <a:buClr>
                          <a:schemeClr val="tx2"/>
                        </a:buClr>
                        <a:buFont typeface="Arial" panose="020B0604020202020204" pitchFamily="34" charset="0"/>
                        <a:buChar char="•"/>
                      </a:pPr>
                      <a:r>
                        <a:rPr lang="en-US" sz="1400" b="0" noProof="0" dirty="0">
                          <a:effectLst/>
                        </a:rPr>
                        <a:t>79% positive predictive value</a:t>
                      </a:r>
                    </a:p>
                    <a:p>
                      <a:pPr marL="144000" indent="-144000">
                        <a:spcBef>
                          <a:spcPts val="300"/>
                        </a:spcBef>
                        <a:spcAft>
                          <a:spcPts val="0"/>
                        </a:spcAft>
                        <a:buClr>
                          <a:schemeClr val="tx2"/>
                        </a:buClr>
                        <a:buFont typeface="Arial" panose="020B0604020202020204" pitchFamily="34" charset="0"/>
                        <a:buChar char="•"/>
                      </a:pPr>
                      <a:r>
                        <a:rPr lang="en-US" sz="1400" b="0" noProof="0" dirty="0">
                          <a:effectLst/>
                        </a:rPr>
                        <a:t>89% negative predictive value</a:t>
                      </a:r>
                      <a:endParaRPr lang="en-US" sz="1400" b="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72000" marB="72000">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CCD3"/>
                    </a:solidFill>
                  </a:tcPr>
                </a:tc>
                <a:tc>
                  <a:txBody>
                    <a:bodyPr/>
                    <a:lstStyle/>
                    <a:p>
                      <a:pPr>
                        <a:spcAft>
                          <a:spcPts val="0"/>
                        </a:spcAft>
                      </a:pPr>
                      <a:r>
                        <a:rPr lang="en-US" sz="1400" noProof="0" dirty="0">
                          <a:effectLst/>
                        </a:rPr>
                        <a:t>900 </a:t>
                      </a:r>
                      <a:r>
                        <a:rPr lang="en-US" sz="1400" noProof="0" dirty="0" err="1">
                          <a:effectLst/>
                        </a:rPr>
                        <a:t>pg</a:t>
                      </a:r>
                      <a:r>
                        <a:rPr lang="en-US" sz="1400" noProof="0" dirty="0">
                          <a:effectLst/>
                        </a:rPr>
                        <a:t>/mL:</a:t>
                      </a:r>
                    </a:p>
                    <a:p>
                      <a:pPr marL="144000" indent="-144000">
                        <a:spcBef>
                          <a:spcPts val="300"/>
                        </a:spcBef>
                        <a:spcAft>
                          <a:spcPts val="0"/>
                        </a:spcAft>
                        <a:buClr>
                          <a:schemeClr val="tx2"/>
                        </a:buClr>
                        <a:buFont typeface="Arial" panose="020B0604020202020204" pitchFamily="34" charset="0"/>
                        <a:buChar char="•"/>
                      </a:pPr>
                      <a:r>
                        <a:rPr lang="en-US" sz="1400" noProof="0" dirty="0">
                          <a:effectLst/>
                        </a:rPr>
                        <a:t>90% sensitivity</a:t>
                      </a:r>
                    </a:p>
                    <a:p>
                      <a:pPr marL="144000" indent="-144000">
                        <a:spcBef>
                          <a:spcPts val="300"/>
                        </a:spcBef>
                        <a:spcAft>
                          <a:spcPts val="0"/>
                        </a:spcAft>
                        <a:buClr>
                          <a:schemeClr val="tx2"/>
                        </a:buClr>
                        <a:buFont typeface="Arial" panose="020B0604020202020204" pitchFamily="34" charset="0"/>
                        <a:buChar char="•"/>
                      </a:pPr>
                      <a:r>
                        <a:rPr lang="en-US" sz="1400" noProof="0" dirty="0">
                          <a:effectLst/>
                        </a:rPr>
                        <a:t>85% specificity</a:t>
                      </a:r>
                    </a:p>
                    <a:p>
                      <a:pPr marL="144000" indent="-144000">
                        <a:spcBef>
                          <a:spcPts val="300"/>
                        </a:spcBef>
                        <a:spcAft>
                          <a:spcPts val="0"/>
                        </a:spcAft>
                        <a:buClr>
                          <a:schemeClr val="tx2"/>
                        </a:buClr>
                        <a:buFont typeface="Arial" panose="020B0604020202020204" pitchFamily="34" charset="0"/>
                        <a:buChar char="•"/>
                      </a:pPr>
                      <a:r>
                        <a:rPr lang="en-US" sz="1400" noProof="0" dirty="0">
                          <a:effectLst/>
                        </a:rPr>
                        <a:t>76% positive predictive value</a:t>
                      </a:r>
                    </a:p>
                    <a:p>
                      <a:pPr marL="144000" indent="-144000">
                        <a:spcBef>
                          <a:spcPts val="300"/>
                        </a:spcBef>
                        <a:spcAft>
                          <a:spcPts val="0"/>
                        </a:spcAft>
                        <a:buClr>
                          <a:schemeClr val="tx2"/>
                        </a:buClr>
                        <a:buFont typeface="Arial" panose="020B0604020202020204" pitchFamily="34" charset="0"/>
                        <a:buChar char="•"/>
                      </a:pPr>
                      <a:r>
                        <a:rPr lang="en-US" sz="1400" noProof="0" dirty="0">
                          <a:effectLst/>
                        </a:rPr>
                        <a:t>94% negative predictive value</a:t>
                      </a:r>
                      <a:endParaRPr lang="en-US" sz="1400" b="0" noProof="0" dirty="0">
                        <a:solidFill>
                          <a:schemeClr val="tx1"/>
                        </a:solidFill>
                        <a:effectLst/>
                      </a:endParaRPr>
                    </a:p>
                  </a:txBody>
                  <a:tcPr marL="72000" marR="72000" marT="72000" marB="72000">
                    <a:lnL w="127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D0CCD3"/>
                    </a:solidFill>
                  </a:tcPr>
                </a:tc>
                <a:extLst>
                  <a:ext uri="{0D108BD9-81ED-4DB2-BD59-A6C34878D82A}">
                    <a16:rowId xmlns:a16="http://schemas.microsoft.com/office/drawing/2014/main" val="1962261099"/>
                  </a:ext>
                </a:extLst>
              </a:tr>
              <a:tr h="0">
                <a:tc rowSpan="2">
                  <a:txBody>
                    <a:bodyPr/>
                    <a:lstStyle/>
                    <a:p>
                      <a:pPr>
                        <a:spcAft>
                          <a:spcPts val="0"/>
                        </a:spcAft>
                      </a:pPr>
                      <a:r>
                        <a:rPr lang="en-US" sz="1400" b="0" noProof="0" dirty="0">
                          <a:effectLst/>
                        </a:rPr>
                        <a:t>‘Rule out’ level: &lt;50 </a:t>
                      </a:r>
                      <a:r>
                        <a:rPr lang="en-US" sz="1400" b="0" noProof="0" dirty="0" err="1">
                          <a:effectLst/>
                        </a:rPr>
                        <a:t>pg</a:t>
                      </a:r>
                      <a:r>
                        <a:rPr lang="en-US" sz="1400" b="0" noProof="0" dirty="0">
                          <a:effectLst/>
                        </a:rPr>
                        <a:t>/mL</a:t>
                      </a:r>
                    </a:p>
                    <a:p>
                      <a:pPr>
                        <a:spcAft>
                          <a:spcPts val="0"/>
                        </a:spcAft>
                      </a:pPr>
                      <a:r>
                        <a:rPr lang="en-US" sz="1400" b="0" noProof="0" dirty="0">
                          <a:effectLst/>
                        </a:rPr>
                        <a:t>96% negative predictive value</a:t>
                      </a:r>
                      <a:endParaRPr lang="en-US" sz="1400" b="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72000" marB="7200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E9E7EA"/>
                    </a:solidFill>
                  </a:tcPr>
                </a:tc>
                <a:tc>
                  <a:txBody>
                    <a:bodyPr/>
                    <a:lstStyle/>
                    <a:p>
                      <a:pPr>
                        <a:spcAft>
                          <a:spcPts val="0"/>
                        </a:spcAft>
                      </a:pPr>
                      <a:r>
                        <a:rPr lang="en-US" sz="1400" noProof="0" dirty="0">
                          <a:effectLst/>
                        </a:rPr>
                        <a:t>‘Rule out’ level: &lt;300 </a:t>
                      </a:r>
                      <a:r>
                        <a:rPr lang="en-US" sz="1400" noProof="0" dirty="0" err="1">
                          <a:effectLst/>
                        </a:rPr>
                        <a:t>pg</a:t>
                      </a:r>
                      <a:r>
                        <a:rPr lang="en-US" sz="1400" noProof="0" dirty="0">
                          <a:effectLst/>
                        </a:rPr>
                        <a:t>/mL</a:t>
                      </a:r>
                    </a:p>
                    <a:p>
                      <a:pPr>
                        <a:spcAft>
                          <a:spcPts val="0"/>
                        </a:spcAft>
                      </a:pPr>
                      <a:r>
                        <a:rPr lang="en-US" sz="1400" noProof="0" dirty="0">
                          <a:effectLst/>
                        </a:rPr>
                        <a:t>98% negative predictive value</a:t>
                      </a:r>
                      <a:endParaRPr lang="en-US" sz="1400" b="0" noProof="0" dirty="0">
                        <a:solidFill>
                          <a:schemeClr val="tx1"/>
                        </a:solidFill>
                        <a:effectLst/>
                      </a:endParaRPr>
                    </a:p>
                  </a:txBody>
                  <a:tcPr marL="72000" marR="72000" marT="72000" marB="7200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rgbClr val="E9E7EA"/>
                    </a:solidFill>
                  </a:tcPr>
                </a:tc>
                <a:extLst>
                  <a:ext uri="{0D108BD9-81ED-4DB2-BD59-A6C34878D82A}">
                    <a16:rowId xmlns:a16="http://schemas.microsoft.com/office/drawing/2014/main" val="1090442937"/>
                  </a:ext>
                </a:extLst>
              </a:tr>
              <a:tr h="0">
                <a:tc vMerge="1">
                  <a:txBody>
                    <a:bodyPr/>
                    <a:lstStyle/>
                    <a:p>
                      <a:pPr>
                        <a:spcAft>
                          <a:spcPts val="0"/>
                        </a:spcAft>
                      </a:pPr>
                      <a:endParaRPr lang="en-US" sz="1400" b="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72000" marR="72000" marT="72000" marB="72000">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solidFill>
                      <a:srgbClr val="D0CCD3"/>
                    </a:solidFill>
                  </a:tcPr>
                </a:tc>
                <a:tc>
                  <a:txBody>
                    <a:bodyPr/>
                    <a:lstStyle/>
                    <a:p>
                      <a:pPr>
                        <a:spcAft>
                          <a:spcPts val="0"/>
                        </a:spcAft>
                      </a:pPr>
                      <a:r>
                        <a:rPr lang="en-US" sz="1400" noProof="0" dirty="0">
                          <a:effectLst/>
                        </a:rPr>
                        <a:t>Age-specific cutoffs:</a:t>
                      </a:r>
                    </a:p>
                    <a:p>
                      <a:pPr marL="144000" indent="-144000">
                        <a:spcBef>
                          <a:spcPts val="300"/>
                        </a:spcBef>
                        <a:spcAft>
                          <a:spcPts val="0"/>
                        </a:spcAft>
                        <a:buClr>
                          <a:schemeClr val="tx2"/>
                        </a:buClr>
                        <a:buFont typeface="Arial" panose="020B0604020202020204" pitchFamily="34" charset="0"/>
                        <a:buChar char="•"/>
                      </a:pPr>
                      <a:r>
                        <a:rPr lang="en-US" sz="1400" noProof="0" dirty="0">
                          <a:effectLst/>
                        </a:rPr>
                        <a:t>&lt;50 years: 450 </a:t>
                      </a:r>
                      <a:r>
                        <a:rPr lang="en-US" sz="1400" noProof="0" dirty="0" err="1">
                          <a:effectLst/>
                        </a:rPr>
                        <a:t>pg</a:t>
                      </a:r>
                      <a:r>
                        <a:rPr lang="en-US" sz="1400" noProof="0" dirty="0">
                          <a:effectLst/>
                        </a:rPr>
                        <a:t>/mL</a:t>
                      </a:r>
                    </a:p>
                    <a:p>
                      <a:pPr marL="144000" indent="-144000">
                        <a:spcBef>
                          <a:spcPts val="300"/>
                        </a:spcBef>
                        <a:spcAft>
                          <a:spcPts val="0"/>
                        </a:spcAft>
                        <a:buClr>
                          <a:schemeClr val="tx2"/>
                        </a:buClr>
                        <a:buFont typeface="Arial" panose="020B0604020202020204" pitchFamily="34" charset="0"/>
                        <a:buChar char="•"/>
                      </a:pPr>
                      <a:r>
                        <a:rPr lang="en-US" sz="1400" noProof="0" dirty="0">
                          <a:effectLst/>
                        </a:rPr>
                        <a:t>50–75 years: 900 </a:t>
                      </a:r>
                      <a:r>
                        <a:rPr lang="en-US" sz="1400" noProof="0" dirty="0" err="1">
                          <a:effectLst/>
                        </a:rPr>
                        <a:t>pg</a:t>
                      </a:r>
                      <a:r>
                        <a:rPr lang="en-US" sz="1400" noProof="0" dirty="0">
                          <a:effectLst/>
                        </a:rPr>
                        <a:t>/mL</a:t>
                      </a:r>
                    </a:p>
                    <a:p>
                      <a:pPr marL="144000" indent="-144000">
                        <a:spcBef>
                          <a:spcPts val="300"/>
                        </a:spcBef>
                        <a:spcAft>
                          <a:spcPts val="0"/>
                        </a:spcAft>
                        <a:buClr>
                          <a:schemeClr val="tx2"/>
                        </a:buClr>
                        <a:buFont typeface="Arial" panose="020B0604020202020204" pitchFamily="34" charset="0"/>
                        <a:buChar char="•"/>
                      </a:pPr>
                      <a:r>
                        <a:rPr lang="en-US" sz="1400" noProof="0" dirty="0">
                          <a:effectLst/>
                        </a:rPr>
                        <a:t>&gt;75 years: 1800 </a:t>
                      </a:r>
                      <a:r>
                        <a:rPr lang="en-US" sz="1400" noProof="0" dirty="0" err="1">
                          <a:effectLst/>
                        </a:rPr>
                        <a:t>pg</a:t>
                      </a:r>
                      <a:r>
                        <a:rPr lang="en-US" sz="1400" noProof="0" dirty="0">
                          <a:effectLst/>
                        </a:rPr>
                        <a:t>/mL</a:t>
                      </a:r>
                      <a:endParaRPr lang="en-US" sz="1400" b="0" noProof="0" dirty="0">
                        <a:solidFill>
                          <a:schemeClr val="tx1"/>
                        </a:solidFill>
                        <a:effectLst/>
                      </a:endParaRPr>
                    </a:p>
                  </a:txBody>
                  <a:tcPr marL="72000" marR="72000" marT="72000" marB="72000">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solidFill>
                      <a:srgbClr val="D0CCD3"/>
                    </a:solidFill>
                  </a:tcPr>
                </a:tc>
                <a:extLst>
                  <a:ext uri="{0D108BD9-81ED-4DB2-BD59-A6C34878D82A}">
                    <a16:rowId xmlns:a16="http://schemas.microsoft.com/office/drawing/2014/main" val="2044659069"/>
                  </a:ext>
                </a:extLst>
              </a:tr>
            </a:tbl>
          </a:graphicData>
        </a:graphic>
      </p:graphicFrame>
      <p:sp>
        <p:nvSpPr>
          <p:cNvPr id="11" name="Content Placeholder 4">
            <a:extLst>
              <a:ext uri="{FF2B5EF4-FFF2-40B4-BE49-F238E27FC236}">
                <a16:creationId xmlns:a16="http://schemas.microsoft.com/office/drawing/2014/main" id="{696167D3-7B00-4633-B128-32017E2836FB}"/>
              </a:ext>
            </a:extLst>
          </p:cNvPr>
          <p:cNvSpPr txBox="1">
            <a:spLocks/>
          </p:cNvSpPr>
          <p:nvPr/>
        </p:nvSpPr>
        <p:spPr>
          <a:xfrm>
            <a:off x="5949858" y="2228338"/>
            <a:ext cx="5701882" cy="276999"/>
          </a:xfrm>
          <a:prstGeom prst="rect">
            <a:avLst/>
          </a:prstGeom>
        </p:spPr>
        <p:txBody>
          <a:bodyPr wrap="none" lIns="0" tIns="0" rIns="0" bIns="0">
            <a:spAutoFit/>
          </a:bodyPr>
          <a:lstStyle>
            <a:lvl1pPr marL="284400" indent="-284400" algn="l" rtl="0" eaLnBrk="0" fontAlgn="base" hangingPunct="0">
              <a:spcBef>
                <a:spcPts val="1200"/>
              </a:spcBef>
              <a:spcAft>
                <a:spcPct val="0"/>
              </a:spcAft>
              <a:buClr>
                <a:schemeClr val="tx2"/>
              </a:buClr>
              <a:buFont typeface="Arial" pitchFamily="34" charset="0"/>
              <a:buChar char="•"/>
              <a:defRPr sz="1800">
                <a:solidFill>
                  <a:schemeClr val="tx1"/>
                </a:solidFill>
                <a:latin typeface="Arial" pitchFamily="34" charset="0"/>
                <a:ea typeface="Arial" charset="0"/>
                <a:cs typeface="Arial" pitchFamily="34" charset="0"/>
              </a:defRPr>
            </a:lvl1pPr>
            <a:lvl2pPr marL="568800" indent="-284400" algn="l" rtl="0" eaLnBrk="0" fontAlgn="base" hangingPunct="0">
              <a:spcBef>
                <a:spcPts val="600"/>
              </a:spcBef>
              <a:spcAft>
                <a:spcPct val="0"/>
              </a:spcAft>
              <a:buClr>
                <a:schemeClr val="tx2"/>
              </a:buClr>
              <a:buFont typeface="Arial" panose="020B0604020202020204" pitchFamily="34" charset="0"/>
              <a:buChar char="–"/>
              <a:defRPr sz="1600">
                <a:solidFill>
                  <a:schemeClr val="tx1"/>
                </a:solidFill>
                <a:latin typeface="Arial" pitchFamily="34" charset="0"/>
                <a:ea typeface="Arial" charset="0"/>
                <a:cs typeface="Arial" pitchFamily="34" charset="0"/>
              </a:defRPr>
            </a:lvl2pPr>
            <a:lvl3pPr marL="853200" indent="-284400" algn="l" rtl="0" eaLnBrk="0" fontAlgn="base" hangingPunct="0">
              <a:spcBef>
                <a:spcPts val="300"/>
              </a:spcBef>
              <a:spcAft>
                <a:spcPct val="0"/>
              </a:spcAft>
              <a:buClr>
                <a:schemeClr val="tx2"/>
              </a:buClr>
              <a:buFont typeface="Arial" charset="0"/>
              <a:buChar char="•"/>
              <a:tabLst/>
              <a:defRPr sz="1400">
                <a:solidFill>
                  <a:schemeClr val="tx1"/>
                </a:solidFill>
                <a:latin typeface="Arial" pitchFamily="34" charset="0"/>
                <a:ea typeface="Arial" charset="0"/>
                <a:cs typeface="Arial" pitchFamily="34" charset="0"/>
              </a:defRPr>
            </a:lvl3pPr>
            <a:lvl4pPr marL="853200" indent="-284400" algn="l" rtl="0" eaLnBrk="0" fontAlgn="base" hangingPunct="0">
              <a:spcBef>
                <a:spcPts val="300"/>
              </a:spcBef>
              <a:spcAft>
                <a:spcPct val="0"/>
              </a:spcAft>
              <a:buClr>
                <a:schemeClr val="tx2"/>
              </a:buClr>
              <a:buChar char="•"/>
              <a:tabLst/>
              <a:defRPr sz="1400">
                <a:solidFill>
                  <a:schemeClr val="tx1"/>
                </a:solidFill>
                <a:latin typeface="Arial" pitchFamily="34" charset="0"/>
                <a:ea typeface="Arial" charset="0"/>
                <a:cs typeface="Arial" pitchFamily="34" charset="0"/>
              </a:defRPr>
            </a:lvl4pPr>
            <a:lvl5pPr marL="853200" indent="-284400" algn="l" rtl="0" eaLnBrk="0" fontAlgn="base" hangingPunct="0">
              <a:spcBef>
                <a:spcPts val="300"/>
              </a:spcBef>
              <a:spcAft>
                <a:spcPct val="0"/>
              </a:spcAft>
              <a:buClr>
                <a:schemeClr val="tx2"/>
              </a:buClr>
              <a:buChar char="•"/>
              <a:tabLst/>
              <a:defRPr sz="1400">
                <a:solidFill>
                  <a:schemeClr val="tx1"/>
                </a:solidFill>
                <a:latin typeface="Arial" pitchFamily="34" charset="0"/>
                <a:ea typeface="Arial" charset="0"/>
                <a:cs typeface="Arial" pitchFamily="34" charset="0"/>
              </a:defRPr>
            </a:lvl5pPr>
            <a:lvl6pPr marL="1620758" indent="-176205" algn="l" rtl="0" eaLnBrk="1" fontAlgn="base" hangingPunct="1">
              <a:spcBef>
                <a:spcPct val="0"/>
              </a:spcBef>
              <a:spcAft>
                <a:spcPct val="0"/>
              </a:spcAft>
              <a:buChar char="•"/>
              <a:defRPr sz="1500">
                <a:solidFill>
                  <a:schemeClr val="tx1"/>
                </a:solidFill>
                <a:latin typeface="+mn-lt"/>
              </a:defRPr>
            </a:lvl6pPr>
            <a:lvl7pPr marL="2077935" indent="-176205" algn="l" rtl="0" eaLnBrk="1" fontAlgn="base" hangingPunct="1">
              <a:spcBef>
                <a:spcPct val="0"/>
              </a:spcBef>
              <a:spcAft>
                <a:spcPct val="0"/>
              </a:spcAft>
              <a:buChar char="•"/>
              <a:defRPr sz="1500">
                <a:solidFill>
                  <a:schemeClr val="tx1"/>
                </a:solidFill>
                <a:latin typeface="+mn-lt"/>
              </a:defRPr>
            </a:lvl7pPr>
            <a:lvl8pPr marL="2535111" indent="-176205" algn="l" rtl="0" eaLnBrk="1" fontAlgn="base" hangingPunct="1">
              <a:spcBef>
                <a:spcPct val="0"/>
              </a:spcBef>
              <a:spcAft>
                <a:spcPct val="0"/>
              </a:spcAft>
              <a:buChar char="•"/>
              <a:defRPr sz="1500">
                <a:solidFill>
                  <a:schemeClr val="tx1"/>
                </a:solidFill>
                <a:latin typeface="+mn-lt"/>
              </a:defRPr>
            </a:lvl8pPr>
            <a:lvl9pPr marL="2992289" indent="-176205" algn="l" rtl="0" eaLnBrk="1" fontAlgn="base" hangingPunct="1">
              <a:spcBef>
                <a:spcPct val="0"/>
              </a:spcBef>
              <a:spcAft>
                <a:spcPct val="0"/>
              </a:spcAft>
              <a:buChar char="•"/>
              <a:defRPr sz="1500">
                <a:solidFill>
                  <a:schemeClr val="tx1"/>
                </a:solidFill>
                <a:latin typeface="+mn-lt"/>
              </a:defRPr>
            </a:lvl9pPr>
          </a:lstStyle>
          <a:p>
            <a:pPr marL="0" marR="0" lvl="0" indent="0" algn="ctr" defTabSz="914400" rtl="0" eaLnBrk="0" fontAlgn="base" latinLnBrk="0" hangingPunct="0">
              <a:lnSpc>
                <a:spcPct val="100000"/>
              </a:lnSpc>
              <a:spcBef>
                <a:spcPts val="1200"/>
              </a:spcBef>
              <a:spcAft>
                <a:spcPct val="0"/>
              </a:spcAft>
              <a:buClr>
                <a:srgbClr val="4E1C65"/>
              </a:buClr>
              <a:buSzTx/>
              <a:buFont typeface="Arial" pitchFamily="34" charset="0"/>
              <a:buNone/>
              <a:tabLst/>
              <a:defRPr/>
            </a:pPr>
            <a:r>
              <a:rPr kumimoji="0" lang="en-US" sz="1800" b="1" i="0" u="none" strike="noStrike" kern="0" cap="none" spc="0" normalizeH="0" baseline="0" noProof="0" dirty="0">
                <a:ln>
                  <a:noFill/>
                </a:ln>
                <a:solidFill>
                  <a:srgbClr val="000000"/>
                </a:solidFill>
                <a:effectLst/>
                <a:uLnTx/>
                <a:uFillTx/>
                <a:latin typeface="Arial" pitchFamily="34" charset="0"/>
                <a:cs typeface="Arial" pitchFamily="34" charset="0"/>
              </a:rPr>
              <a:t>Diagnostic accuracies of natriuretic peptide testing</a:t>
            </a:r>
            <a:r>
              <a:rPr kumimoji="0" lang="en-US" sz="1800" b="1" i="0" u="none" strike="noStrike" kern="0" cap="none" spc="0" normalizeH="0" baseline="30000" noProof="0" dirty="0">
                <a:ln>
                  <a:noFill/>
                </a:ln>
                <a:solidFill>
                  <a:srgbClr val="000000"/>
                </a:solidFill>
                <a:effectLst/>
                <a:uLnTx/>
                <a:uFillTx/>
                <a:latin typeface="Arial" pitchFamily="34" charset="0"/>
                <a:cs typeface="Arial" pitchFamily="34" charset="0"/>
              </a:rPr>
              <a:t>3</a:t>
            </a:r>
            <a:endParaRPr kumimoji="0" lang="en-US" sz="1800" b="1" i="0" u="none" strike="noStrike" kern="0" cap="none" spc="0" normalizeH="0" baseline="30000" noProof="0" dirty="0">
              <a:ln>
                <a:noFill/>
              </a:ln>
              <a:solidFill>
                <a:srgbClr val="000000"/>
              </a:solidFill>
              <a:effectLst/>
              <a:highlight>
                <a:srgbClr val="FFFF00"/>
              </a:highlight>
              <a:uLnTx/>
              <a:uFillTx/>
              <a:latin typeface="Arial" pitchFamily="34" charset="0"/>
              <a:cs typeface="Arial" pitchFamily="34" charset="0"/>
            </a:endParaRPr>
          </a:p>
        </p:txBody>
      </p:sp>
      <p:sp>
        <p:nvSpPr>
          <p:cNvPr id="4" name="Rectangle 3"/>
          <p:cNvSpPr/>
          <p:nvPr/>
        </p:nvSpPr>
        <p:spPr>
          <a:xfrm>
            <a:off x="726294" y="4466605"/>
            <a:ext cx="4470056" cy="959100"/>
          </a:xfrm>
          <a:prstGeom prst="rect">
            <a:avLst/>
          </a:prstGeom>
          <a:gradFill>
            <a:gsLst>
              <a:gs pos="0">
                <a:srgbClr val="F7F0FB"/>
              </a:gs>
              <a:gs pos="100000">
                <a:schemeClr val="accent3">
                  <a:lumMod val="60000"/>
                  <a:lumOff val="40000"/>
                </a:schemeClr>
              </a:gs>
              <a:gs pos="22000">
                <a:srgbClr val="EEE0E8"/>
              </a:gs>
            </a:gsLst>
            <a:lin ang="0" scaled="0"/>
          </a:gradFill>
          <a:ln w="19050" cap="flat" cmpd="sng" algn="ctr">
            <a:noFill/>
            <a:prstDash val="solid"/>
            <a:miter lim="800000"/>
          </a:ln>
          <a:effectLst/>
        </p:spPr>
        <p:txBody>
          <a:bodyPr wrap="square" lIns="36000" tIns="36000" rIns="36000" bIns="36000" rtlCol="0" anchor="ctr">
            <a:spAutoFit/>
          </a:bodyPr>
          <a:lstStyle/>
          <a:p>
            <a:pPr marL="0" marR="0" lvl="0" indent="0" algn="ctr" defTabSz="685800" rtl="0" eaLnBrk="1" fontAlgn="base" latinLnBrk="0" hangingPunct="1">
              <a:lnSpc>
                <a:spcPct val="90000"/>
              </a:lnSpc>
              <a:spcBef>
                <a:spcPct val="0"/>
              </a:spcBef>
              <a:spcAft>
                <a:spcPct val="0"/>
              </a:spcAft>
              <a:buClrTx/>
              <a:buSzTx/>
              <a:buFontTx/>
              <a:buNone/>
              <a:tabLst/>
              <a:defRPr/>
            </a:pP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Elevated natriuretic peptide levels do not automatically indicate HF, and should </a:t>
            </a:r>
            <a:b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 accompanied with the appropriate </a:t>
            </a:r>
            <a:b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br>
            <a:r>
              <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clinical history and imaging tests</a:t>
            </a:r>
            <a:r>
              <a:rPr kumimoji="0" lang="en-US" sz="1600" b="0" i="0" u="none" strike="noStrike" kern="0" cap="none" spc="0" normalizeH="0" baseline="30000" noProof="0" dirty="0">
                <a:ln>
                  <a:noFill/>
                </a:ln>
                <a:solidFill>
                  <a:prstClr val="black"/>
                </a:solidFill>
                <a:effectLst/>
                <a:uLnTx/>
                <a:uFillTx/>
                <a:latin typeface="Arial" panose="020B0604020202020204" pitchFamily="34" charset="0"/>
                <a:ea typeface="+mn-ea"/>
                <a:cs typeface="Arial" panose="020B0604020202020204" pitchFamily="34" charset="0"/>
              </a:rPr>
              <a:t>2</a:t>
            </a:r>
          </a:p>
        </p:txBody>
      </p:sp>
      <p:sp>
        <p:nvSpPr>
          <p:cNvPr id="10" name="TextBox 9">
            <a:extLst>
              <a:ext uri="{FF2B5EF4-FFF2-40B4-BE49-F238E27FC236}">
                <a16:creationId xmlns:a16="http://schemas.microsoft.com/office/drawing/2014/main" id="{CEEC6C24-0075-47C0-A1C1-0B2E297FE3CE}"/>
              </a:ext>
            </a:extLst>
          </p:cNvPr>
          <p:cNvSpPr txBox="1"/>
          <p:nvPr/>
        </p:nvSpPr>
        <p:spPr>
          <a:xfrm>
            <a:off x="0" y="6014966"/>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751678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lstStyle/>
          <a:p>
            <a:r>
              <a:rPr lang="en-US" dirty="0"/>
              <a:t>BNP levels are indicative of </a:t>
            </a:r>
            <a:r>
              <a:rPr lang="en-US" dirty="0" err="1"/>
              <a:t>hHF</a:t>
            </a:r>
            <a:r>
              <a:rPr lang="en-US" dirty="0"/>
              <a:t> and all-cause mortality </a:t>
            </a:r>
          </a:p>
        </p:txBody>
      </p:sp>
      <p:sp>
        <p:nvSpPr>
          <p:cNvPr id="3" name="Text Placeholder 2"/>
          <p:cNvSpPr>
            <a:spLocks noGrp="1"/>
          </p:cNvSpPr>
          <p:nvPr>
            <p:ph type="body" sz="quarter" idx="10"/>
          </p:nvPr>
        </p:nvSpPr>
        <p:spPr/>
        <p:txBody>
          <a:bodyPr/>
          <a:lstStyle/>
          <a:p>
            <a:r>
              <a:rPr lang="en-US" baseline="30000" dirty="0" err="1"/>
              <a:t>a</a:t>
            </a:r>
            <a:r>
              <a:rPr lang="en-US" dirty="0" err="1"/>
              <a:t>All</a:t>
            </a:r>
            <a:r>
              <a:rPr lang="en-US" dirty="0"/>
              <a:t> RR are compared with 0–249 BNP group and are significantly different than 1; </a:t>
            </a:r>
            <a:r>
              <a:rPr lang="en-US" i="1" dirty="0"/>
              <a:t>P</a:t>
            </a:r>
            <a:r>
              <a:rPr lang="en-US" dirty="0"/>
              <a:t>&lt;0.001</a:t>
            </a:r>
          </a:p>
          <a:p>
            <a:r>
              <a:rPr lang="en-US" dirty="0"/>
              <a:t>BNP, B-type natriuretic peptide; CI, confidence interval; </a:t>
            </a:r>
            <a:r>
              <a:rPr lang="en-US" dirty="0" err="1"/>
              <a:t>hHF</a:t>
            </a:r>
            <a:r>
              <a:rPr lang="en-US" dirty="0"/>
              <a:t>, hospitalization for heart failure; RR, risk ratio</a:t>
            </a:r>
          </a:p>
          <a:p>
            <a:r>
              <a:rPr lang="en-US" dirty="0" err="1"/>
              <a:t>Zile</a:t>
            </a:r>
            <a:r>
              <a:rPr lang="en-US" dirty="0"/>
              <a:t> MR, et al. </a:t>
            </a:r>
            <a:r>
              <a:rPr lang="en-US" i="1" dirty="0" err="1"/>
              <a:t>Clin</a:t>
            </a:r>
            <a:r>
              <a:rPr lang="en-US" i="1" dirty="0"/>
              <a:t> </a:t>
            </a:r>
            <a:r>
              <a:rPr lang="en-US" i="1" dirty="0" err="1"/>
              <a:t>Cardiol</a:t>
            </a:r>
            <a:r>
              <a:rPr lang="en-US" dirty="0"/>
              <a:t> 2020;43:1501–1510</a:t>
            </a:r>
          </a:p>
        </p:txBody>
      </p:sp>
      <p:grpSp>
        <p:nvGrpSpPr>
          <p:cNvPr id="234" name="Group 233"/>
          <p:cNvGrpSpPr/>
          <p:nvPr/>
        </p:nvGrpSpPr>
        <p:grpSpPr>
          <a:xfrm>
            <a:off x="1552753" y="1010100"/>
            <a:ext cx="8062515" cy="5067823"/>
            <a:chOff x="1552753" y="1010100"/>
            <a:chExt cx="8062515" cy="5067823"/>
          </a:xfrm>
        </p:grpSpPr>
        <p:grpSp>
          <p:nvGrpSpPr>
            <p:cNvPr id="233" name="Group 232"/>
            <p:cNvGrpSpPr/>
            <p:nvPr/>
          </p:nvGrpSpPr>
          <p:grpSpPr>
            <a:xfrm>
              <a:off x="1552753" y="4815569"/>
              <a:ext cx="1234369" cy="1262354"/>
              <a:chOff x="1552753" y="4815569"/>
              <a:chExt cx="1234369" cy="1262354"/>
            </a:xfrm>
          </p:grpSpPr>
          <p:sp>
            <p:nvSpPr>
              <p:cNvPr id="17" name="TextBox 16">
                <a:extLst>
                  <a:ext uri="{FF2B5EF4-FFF2-40B4-BE49-F238E27FC236}">
                    <a16:creationId xmlns:a16="http://schemas.microsoft.com/office/drawing/2014/main" id="{981C2176-789A-E64C-BC5F-38C002410D34}"/>
                  </a:ext>
                </a:extLst>
              </p:cNvPr>
              <p:cNvSpPr txBox="1"/>
              <p:nvPr/>
            </p:nvSpPr>
            <p:spPr>
              <a:xfrm>
                <a:off x="1552753" y="4815569"/>
                <a:ext cx="617157" cy="153888"/>
              </a:xfrm>
              <a:prstGeom prst="rect">
                <a:avLst/>
              </a:prstGeom>
              <a:noFill/>
            </p:spPr>
            <p:txBody>
              <a:bodyPr wrap="none" lIns="0" tIns="0" rIns="0" bIns="0" rtlCol="0" anchor="b">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No. at risk</a:t>
                </a:r>
              </a:p>
            </p:txBody>
          </p:sp>
          <p:sp>
            <p:nvSpPr>
              <p:cNvPr id="18" name="TextBox 17">
                <a:extLst>
                  <a:ext uri="{FF2B5EF4-FFF2-40B4-BE49-F238E27FC236}">
                    <a16:creationId xmlns:a16="http://schemas.microsoft.com/office/drawing/2014/main" id="{72248791-72B9-374B-A717-EE768EAE698C}"/>
                  </a:ext>
                </a:extLst>
              </p:cNvPr>
              <p:cNvSpPr txBox="1"/>
              <p:nvPr/>
            </p:nvSpPr>
            <p:spPr>
              <a:xfrm>
                <a:off x="1854174" y="4980915"/>
                <a:ext cx="650819" cy="153888"/>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0–249</a:t>
                </a:r>
              </a:p>
            </p:txBody>
          </p:sp>
          <p:cxnSp>
            <p:nvCxnSpPr>
              <p:cNvPr id="19" name="Straight Connector 18">
                <a:extLst>
                  <a:ext uri="{FF2B5EF4-FFF2-40B4-BE49-F238E27FC236}">
                    <a16:creationId xmlns:a16="http://schemas.microsoft.com/office/drawing/2014/main" id="{6A1BB562-E383-F34A-B807-A9E08E1176C8}"/>
                  </a:ext>
                </a:extLst>
              </p:cNvPr>
              <p:cNvCxnSpPr/>
              <p:nvPr/>
            </p:nvCxnSpPr>
            <p:spPr>
              <a:xfrm>
                <a:off x="1552753" y="5057859"/>
                <a:ext cx="1800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4246439C-6517-D344-97F3-7386D7096AF0}"/>
                  </a:ext>
                </a:extLst>
              </p:cNvPr>
              <p:cNvSpPr txBox="1"/>
              <p:nvPr/>
            </p:nvSpPr>
            <p:spPr>
              <a:xfrm>
                <a:off x="1854174" y="5138101"/>
                <a:ext cx="791883" cy="153888"/>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250–499</a:t>
                </a:r>
              </a:p>
            </p:txBody>
          </p:sp>
          <p:cxnSp>
            <p:nvCxnSpPr>
              <p:cNvPr id="21" name="Straight Connector 20">
                <a:extLst>
                  <a:ext uri="{FF2B5EF4-FFF2-40B4-BE49-F238E27FC236}">
                    <a16:creationId xmlns:a16="http://schemas.microsoft.com/office/drawing/2014/main" id="{1CF2884F-44BB-E541-9DC0-D42FE3A554FE}"/>
                  </a:ext>
                </a:extLst>
              </p:cNvPr>
              <p:cNvCxnSpPr/>
              <p:nvPr/>
            </p:nvCxnSpPr>
            <p:spPr>
              <a:xfrm>
                <a:off x="1552753" y="5215045"/>
                <a:ext cx="180000" cy="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3FA373B0-0706-5F4E-AA39-0E00D6E51DE5}"/>
                  </a:ext>
                </a:extLst>
              </p:cNvPr>
              <p:cNvSpPr txBox="1"/>
              <p:nvPr/>
            </p:nvSpPr>
            <p:spPr>
              <a:xfrm>
                <a:off x="1854174" y="5295288"/>
                <a:ext cx="791883" cy="153888"/>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500–749</a:t>
                </a:r>
              </a:p>
            </p:txBody>
          </p:sp>
          <p:cxnSp>
            <p:nvCxnSpPr>
              <p:cNvPr id="23" name="Straight Connector 22">
                <a:extLst>
                  <a:ext uri="{FF2B5EF4-FFF2-40B4-BE49-F238E27FC236}">
                    <a16:creationId xmlns:a16="http://schemas.microsoft.com/office/drawing/2014/main" id="{F94D6EC4-DCFF-484D-854F-71C46D84658E}"/>
                  </a:ext>
                </a:extLst>
              </p:cNvPr>
              <p:cNvCxnSpPr/>
              <p:nvPr/>
            </p:nvCxnSpPr>
            <p:spPr>
              <a:xfrm>
                <a:off x="1552753" y="5372232"/>
                <a:ext cx="18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D6DF9AC9-D1AB-E943-A134-E8385A1FF782}"/>
                  </a:ext>
                </a:extLst>
              </p:cNvPr>
              <p:cNvSpPr txBox="1"/>
              <p:nvPr/>
            </p:nvSpPr>
            <p:spPr>
              <a:xfrm>
                <a:off x="1854174" y="5452474"/>
                <a:ext cx="791883" cy="153888"/>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750–999</a:t>
                </a:r>
              </a:p>
            </p:txBody>
          </p:sp>
          <p:cxnSp>
            <p:nvCxnSpPr>
              <p:cNvPr id="25" name="Straight Connector 24">
                <a:extLst>
                  <a:ext uri="{FF2B5EF4-FFF2-40B4-BE49-F238E27FC236}">
                    <a16:creationId xmlns:a16="http://schemas.microsoft.com/office/drawing/2014/main" id="{48734ABC-2113-0A42-BA3B-0398951FE5E6}"/>
                  </a:ext>
                </a:extLst>
              </p:cNvPr>
              <p:cNvCxnSpPr/>
              <p:nvPr/>
            </p:nvCxnSpPr>
            <p:spPr>
              <a:xfrm>
                <a:off x="1552753" y="5529419"/>
                <a:ext cx="180000" cy="0"/>
              </a:xfrm>
              <a:prstGeom prst="line">
                <a:avLst/>
              </a:prstGeom>
              <a:ln w="19050">
                <a:solidFill>
                  <a:schemeClr val="accent4"/>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15D2F579-8A1E-A547-9B3E-21FED9EC8BD2}"/>
                  </a:ext>
                </a:extLst>
              </p:cNvPr>
              <p:cNvSpPr txBox="1"/>
              <p:nvPr/>
            </p:nvSpPr>
            <p:spPr>
              <a:xfrm>
                <a:off x="1854174" y="5609662"/>
                <a:ext cx="932948" cy="153888"/>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1000–1249</a:t>
                </a:r>
              </a:p>
            </p:txBody>
          </p:sp>
          <p:cxnSp>
            <p:nvCxnSpPr>
              <p:cNvPr id="27" name="Straight Connector 26">
                <a:extLst>
                  <a:ext uri="{FF2B5EF4-FFF2-40B4-BE49-F238E27FC236}">
                    <a16:creationId xmlns:a16="http://schemas.microsoft.com/office/drawing/2014/main" id="{801A86B3-0454-6C49-93EE-4D9FF07A0874}"/>
                  </a:ext>
                </a:extLst>
              </p:cNvPr>
              <p:cNvCxnSpPr/>
              <p:nvPr/>
            </p:nvCxnSpPr>
            <p:spPr>
              <a:xfrm>
                <a:off x="1552753" y="5686606"/>
                <a:ext cx="180000"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08C9FBE9-F9FA-6B40-88BB-E49ED575AA57}"/>
                  </a:ext>
                </a:extLst>
              </p:cNvPr>
              <p:cNvSpPr txBox="1"/>
              <p:nvPr/>
            </p:nvSpPr>
            <p:spPr>
              <a:xfrm>
                <a:off x="1854174" y="5766848"/>
                <a:ext cx="932948" cy="153888"/>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1250–1499</a:t>
                </a:r>
              </a:p>
            </p:txBody>
          </p:sp>
          <p:cxnSp>
            <p:nvCxnSpPr>
              <p:cNvPr id="29" name="Straight Connector 28">
                <a:extLst>
                  <a:ext uri="{FF2B5EF4-FFF2-40B4-BE49-F238E27FC236}">
                    <a16:creationId xmlns:a16="http://schemas.microsoft.com/office/drawing/2014/main" id="{1A2BDB87-1204-1743-B86D-7E20C9CDF060}"/>
                  </a:ext>
                </a:extLst>
              </p:cNvPr>
              <p:cNvCxnSpPr/>
              <p:nvPr/>
            </p:nvCxnSpPr>
            <p:spPr>
              <a:xfrm>
                <a:off x="1552753" y="5843792"/>
                <a:ext cx="180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F469987B-1015-BB40-B682-CC76EBAE49CC}"/>
                  </a:ext>
                </a:extLst>
              </p:cNvPr>
              <p:cNvSpPr txBox="1"/>
              <p:nvPr/>
            </p:nvSpPr>
            <p:spPr>
              <a:xfrm>
                <a:off x="1854174" y="5924035"/>
                <a:ext cx="650819" cy="153888"/>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≥1500</a:t>
                </a:r>
              </a:p>
            </p:txBody>
          </p:sp>
          <p:cxnSp>
            <p:nvCxnSpPr>
              <p:cNvPr id="41" name="Straight Connector 40">
                <a:extLst>
                  <a:ext uri="{FF2B5EF4-FFF2-40B4-BE49-F238E27FC236}">
                    <a16:creationId xmlns:a16="http://schemas.microsoft.com/office/drawing/2014/main" id="{F8F60796-EE4D-2D49-A4E8-3D118012A617}"/>
                  </a:ext>
                </a:extLst>
              </p:cNvPr>
              <p:cNvCxnSpPr/>
              <p:nvPr/>
            </p:nvCxnSpPr>
            <p:spPr>
              <a:xfrm>
                <a:off x="1552753" y="6000979"/>
                <a:ext cx="180000" cy="0"/>
              </a:xfrm>
              <a:prstGeom prst="line">
                <a:avLst/>
              </a:prstGeom>
              <a:ln w="19050">
                <a:solidFill>
                  <a:schemeClr val="accent1">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232" name="Group 231"/>
            <p:cNvGrpSpPr/>
            <p:nvPr/>
          </p:nvGrpSpPr>
          <p:grpSpPr>
            <a:xfrm>
              <a:off x="2603721" y="1010100"/>
              <a:ext cx="3365641" cy="5067823"/>
              <a:chOff x="2603721" y="1010100"/>
              <a:chExt cx="3365641" cy="5067823"/>
            </a:xfrm>
          </p:grpSpPr>
          <p:grpSp>
            <p:nvGrpSpPr>
              <p:cNvPr id="231" name="Group 230"/>
              <p:cNvGrpSpPr/>
              <p:nvPr/>
            </p:nvGrpSpPr>
            <p:grpSpPr>
              <a:xfrm>
                <a:off x="3029186" y="4980915"/>
                <a:ext cx="2940176" cy="1097008"/>
                <a:chOff x="3029186" y="4980915"/>
                <a:chExt cx="2940176" cy="1097008"/>
              </a:xfrm>
            </p:grpSpPr>
            <p:grpSp>
              <p:nvGrpSpPr>
                <p:cNvPr id="220" name="Group 219"/>
                <p:cNvGrpSpPr/>
                <p:nvPr/>
              </p:nvGrpSpPr>
              <p:grpSpPr>
                <a:xfrm>
                  <a:off x="3029186" y="4980915"/>
                  <a:ext cx="288000" cy="1097008"/>
                  <a:chOff x="2993185" y="4980915"/>
                  <a:chExt cx="360000" cy="1097008"/>
                </a:xfrm>
              </p:grpSpPr>
              <p:sp>
                <p:nvSpPr>
                  <p:cNvPr id="196" name="TextBox 195">
                    <a:extLst>
                      <a:ext uri="{FF2B5EF4-FFF2-40B4-BE49-F238E27FC236}">
                        <a16:creationId xmlns:a16="http://schemas.microsoft.com/office/drawing/2014/main" id="{5410BA1B-342D-274B-ABAC-FD4F3848CAE6}"/>
                      </a:ext>
                    </a:extLst>
                  </p:cNvPr>
                  <p:cNvSpPr txBox="1"/>
                  <p:nvPr/>
                </p:nvSpPr>
                <p:spPr>
                  <a:xfrm>
                    <a:off x="2993185" y="498091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31492</a:t>
                    </a:r>
                  </a:p>
                </p:txBody>
              </p:sp>
              <p:sp>
                <p:nvSpPr>
                  <p:cNvPr id="197" name="TextBox 196">
                    <a:extLst>
                      <a:ext uri="{FF2B5EF4-FFF2-40B4-BE49-F238E27FC236}">
                        <a16:creationId xmlns:a16="http://schemas.microsoft.com/office/drawing/2014/main" id="{F7FEA482-3E7D-DB45-A0BA-DB708F095A7C}"/>
                      </a:ext>
                    </a:extLst>
                  </p:cNvPr>
                  <p:cNvSpPr txBox="1"/>
                  <p:nvPr/>
                </p:nvSpPr>
                <p:spPr>
                  <a:xfrm>
                    <a:off x="2993185" y="5138102"/>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12704</a:t>
                    </a:r>
                  </a:p>
                </p:txBody>
              </p:sp>
              <p:sp>
                <p:nvSpPr>
                  <p:cNvPr id="198" name="TextBox 197">
                    <a:extLst>
                      <a:ext uri="{FF2B5EF4-FFF2-40B4-BE49-F238E27FC236}">
                        <a16:creationId xmlns:a16="http://schemas.microsoft.com/office/drawing/2014/main" id="{FF08A4B5-FED8-7641-A8BF-63C0C677121B}"/>
                      </a:ext>
                    </a:extLst>
                  </p:cNvPr>
                  <p:cNvSpPr txBox="1"/>
                  <p:nvPr/>
                </p:nvSpPr>
                <p:spPr>
                  <a:xfrm>
                    <a:off x="2993185" y="5295288"/>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6197</a:t>
                    </a:r>
                  </a:p>
                </p:txBody>
              </p:sp>
              <p:sp>
                <p:nvSpPr>
                  <p:cNvPr id="199" name="TextBox 198">
                    <a:extLst>
                      <a:ext uri="{FF2B5EF4-FFF2-40B4-BE49-F238E27FC236}">
                        <a16:creationId xmlns:a16="http://schemas.microsoft.com/office/drawing/2014/main" id="{6105E453-86F7-E54B-982D-DFF8AB441F92}"/>
                      </a:ext>
                    </a:extLst>
                  </p:cNvPr>
                  <p:cNvSpPr txBox="1"/>
                  <p:nvPr/>
                </p:nvSpPr>
                <p:spPr>
                  <a:xfrm>
                    <a:off x="2993185" y="545247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3529</a:t>
                    </a:r>
                  </a:p>
                </p:txBody>
              </p:sp>
              <p:sp>
                <p:nvSpPr>
                  <p:cNvPr id="200" name="TextBox 199">
                    <a:extLst>
                      <a:ext uri="{FF2B5EF4-FFF2-40B4-BE49-F238E27FC236}">
                        <a16:creationId xmlns:a16="http://schemas.microsoft.com/office/drawing/2014/main" id="{1D28973B-0E69-EE44-9BDD-0148721FFD4D}"/>
                      </a:ext>
                    </a:extLst>
                  </p:cNvPr>
                  <p:cNvSpPr txBox="1"/>
                  <p:nvPr/>
                </p:nvSpPr>
                <p:spPr>
                  <a:xfrm>
                    <a:off x="2993185" y="5609661"/>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2244</a:t>
                    </a:r>
                  </a:p>
                </p:txBody>
              </p:sp>
              <p:sp>
                <p:nvSpPr>
                  <p:cNvPr id="201" name="TextBox 200">
                    <a:extLst>
                      <a:ext uri="{FF2B5EF4-FFF2-40B4-BE49-F238E27FC236}">
                        <a16:creationId xmlns:a16="http://schemas.microsoft.com/office/drawing/2014/main" id="{464FF303-1742-7F48-B3FE-A94D5C5340D8}"/>
                      </a:ext>
                    </a:extLst>
                  </p:cNvPr>
                  <p:cNvSpPr txBox="1"/>
                  <p:nvPr/>
                </p:nvSpPr>
                <p:spPr>
                  <a:xfrm>
                    <a:off x="2993185" y="5766849"/>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1596</a:t>
                    </a:r>
                  </a:p>
                </p:txBody>
              </p:sp>
              <p:sp>
                <p:nvSpPr>
                  <p:cNvPr id="202" name="TextBox 201">
                    <a:extLst>
                      <a:ext uri="{FF2B5EF4-FFF2-40B4-BE49-F238E27FC236}">
                        <a16:creationId xmlns:a16="http://schemas.microsoft.com/office/drawing/2014/main" id="{A90EA830-C8B5-F743-A11F-FBF5B5D29A94}"/>
                      </a:ext>
                    </a:extLst>
                  </p:cNvPr>
                  <p:cNvSpPr txBox="1"/>
                  <p:nvPr/>
                </p:nvSpPr>
                <p:spPr>
                  <a:xfrm>
                    <a:off x="2993185" y="592403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6593</a:t>
                    </a:r>
                  </a:p>
                </p:txBody>
              </p:sp>
            </p:grpSp>
            <p:grpSp>
              <p:nvGrpSpPr>
                <p:cNvPr id="221" name="Group 220"/>
                <p:cNvGrpSpPr/>
                <p:nvPr/>
              </p:nvGrpSpPr>
              <p:grpSpPr>
                <a:xfrm>
                  <a:off x="3692230" y="4980915"/>
                  <a:ext cx="288000" cy="1097008"/>
                  <a:chOff x="3703636" y="4980915"/>
                  <a:chExt cx="360000" cy="1097008"/>
                </a:xfrm>
              </p:grpSpPr>
              <p:sp>
                <p:nvSpPr>
                  <p:cNvPr id="189" name="TextBox 188">
                    <a:extLst>
                      <a:ext uri="{FF2B5EF4-FFF2-40B4-BE49-F238E27FC236}">
                        <a16:creationId xmlns:a16="http://schemas.microsoft.com/office/drawing/2014/main" id="{B29D507D-040C-1F40-AB22-ED7303903443}"/>
                      </a:ext>
                    </a:extLst>
                  </p:cNvPr>
                  <p:cNvSpPr txBox="1"/>
                  <p:nvPr/>
                </p:nvSpPr>
                <p:spPr>
                  <a:xfrm>
                    <a:off x="3703636" y="498091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30855</a:t>
                    </a:r>
                  </a:p>
                </p:txBody>
              </p:sp>
              <p:sp>
                <p:nvSpPr>
                  <p:cNvPr id="190" name="TextBox 189">
                    <a:extLst>
                      <a:ext uri="{FF2B5EF4-FFF2-40B4-BE49-F238E27FC236}">
                        <a16:creationId xmlns:a16="http://schemas.microsoft.com/office/drawing/2014/main" id="{6079E3A6-BB3D-6E4D-A927-211B5311A04E}"/>
                      </a:ext>
                    </a:extLst>
                  </p:cNvPr>
                  <p:cNvSpPr txBox="1"/>
                  <p:nvPr/>
                </p:nvSpPr>
                <p:spPr>
                  <a:xfrm>
                    <a:off x="3703636" y="5138102"/>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12163</a:t>
                    </a:r>
                  </a:p>
                </p:txBody>
              </p:sp>
              <p:sp>
                <p:nvSpPr>
                  <p:cNvPr id="191" name="TextBox 190">
                    <a:extLst>
                      <a:ext uri="{FF2B5EF4-FFF2-40B4-BE49-F238E27FC236}">
                        <a16:creationId xmlns:a16="http://schemas.microsoft.com/office/drawing/2014/main" id="{D772CD0B-742E-AC4D-8220-E29404AFE101}"/>
                      </a:ext>
                    </a:extLst>
                  </p:cNvPr>
                  <p:cNvSpPr txBox="1"/>
                  <p:nvPr/>
                </p:nvSpPr>
                <p:spPr>
                  <a:xfrm>
                    <a:off x="3703636" y="5295288"/>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5821</a:t>
                    </a:r>
                  </a:p>
                </p:txBody>
              </p:sp>
              <p:sp>
                <p:nvSpPr>
                  <p:cNvPr id="192" name="TextBox 191">
                    <a:extLst>
                      <a:ext uri="{FF2B5EF4-FFF2-40B4-BE49-F238E27FC236}">
                        <a16:creationId xmlns:a16="http://schemas.microsoft.com/office/drawing/2014/main" id="{D3158DE1-DE33-8D49-9541-BC3FEAF54EDF}"/>
                      </a:ext>
                    </a:extLst>
                  </p:cNvPr>
                  <p:cNvSpPr txBox="1"/>
                  <p:nvPr/>
                </p:nvSpPr>
                <p:spPr>
                  <a:xfrm>
                    <a:off x="3703636" y="545247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3262</a:t>
                    </a:r>
                  </a:p>
                </p:txBody>
              </p:sp>
              <p:sp>
                <p:nvSpPr>
                  <p:cNvPr id="193" name="TextBox 192">
                    <a:extLst>
                      <a:ext uri="{FF2B5EF4-FFF2-40B4-BE49-F238E27FC236}">
                        <a16:creationId xmlns:a16="http://schemas.microsoft.com/office/drawing/2014/main" id="{CF1E1FDB-4E0B-994A-957E-E777666E69EB}"/>
                      </a:ext>
                    </a:extLst>
                  </p:cNvPr>
                  <p:cNvSpPr txBox="1"/>
                  <p:nvPr/>
                </p:nvSpPr>
                <p:spPr>
                  <a:xfrm>
                    <a:off x="3703636" y="5609661"/>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2055</a:t>
                    </a:r>
                  </a:p>
                </p:txBody>
              </p:sp>
              <p:sp>
                <p:nvSpPr>
                  <p:cNvPr id="194" name="TextBox 193">
                    <a:extLst>
                      <a:ext uri="{FF2B5EF4-FFF2-40B4-BE49-F238E27FC236}">
                        <a16:creationId xmlns:a16="http://schemas.microsoft.com/office/drawing/2014/main" id="{FA5BBA10-2227-3C42-B9F0-23F1B8AD91EF}"/>
                      </a:ext>
                    </a:extLst>
                  </p:cNvPr>
                  <p:cNvSpPr txBox="1"/>
                  <p:nvPr/>
                </p:nvSpPr>
                <p:spPr>
                  <a:xfrm>
                    <a:off x="3703636" y="5766849"/>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1448</a:t>
                    </a:r>
                  </a:p>
                </p:txBody>
              </p:sp>
              <p:sp>
                <p:nvSpPr>
                  <p:cNvPr id="195" name="TextBox 194">
                    <a:extLst>
                      <a:ext uri="{FF2B5EF4-FFF2-40B4-BE49-F238E27FC236}">
                        <a16:creationId xmlns:a16="http://schemas.microsoft.com/office/drawing/2014/main" id="{841C45C8-1C2C-6B4E-99E8-F0FC6209C34E}"/>
                      </a:ext>
                    </a:extLst>
                  </p:cNvPr>
                  <p:cNvSpPr txBox="1"/>
                  <p:nvPr/>
                </p:nvSpPr>
                <p:spPr>
                  <a:xfrm>
                    <a:off x="3703636" y="592403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5692</a:t>
                    </a:r>
                  </a:p>
                </p:txBody>
              </p:sp>
            </p:grpSp>
            <p:grpSp>
              <p:nvGrpSpPr>
                <p:cNvPr id="219" name="Group 218"/>
                <p:cNvGrpSpPr/>
                <p:nvPr/>
              </p:nvGrpSpPr>
              <p:grpSpPr>
                <a:xfrm>
                  <a:off x="4355274" y="4980915"/>
                  <a:ext cx="288000" cy="1097008"/>
                  <a:chOff x="4395019" y="4980915"/>
                  <a:chExt cx="360000" cy="1097008"/>
                </a:xfrm>
              </p:grpSpPr>
              <p:sp>
                <p:nvSpPr>
                  <p:cNvPr id="182" name="TextBox 181">
                    <a:extLst>
                      <a:ext uri="{FF2B5EF4-FFF2-40B4-BE49-F238E27FC236}">
                        <a16:creationId xmlns:a16="http://schemas.microsoft.com/office/drawing/2014/main" id="{C0D555C2-A24B-8445-B67F-896B7D7BB514}"/>
                      </a:ext>
                    </a:extLst>
                  </p:cNvPr>
                  <p:cNvSpPr txBox="1"/>
                  <p:nvPr/>
                </p:nvSpPr>
                <p:spPr>
                  <a:xfrm>
                    <a:off x="4395019" y="498091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30185</a:t>
                    </a:r>
                  </a:p>
                </p:txBody>
              </p:sp>
              <p:sp>
                <p:nvSpPr>
                  <p:cNvPr id="183" name="TextBox 182">
                    <a:extLst>
                      <a:ext uri="{FF2B5EF4-FFF2-40B4-BE49-F238E27FC236}">
                        <a16:creationId xmlns:a16="http://schemas.microsoft.com/office/drawing/2014/main" id="{905626E8-63FC-1F45-8A22-F992D6EF2EB3}"/>
                      </a:ext>
                    </a:extLst>
                  </p:cNvPr>
                  <p:cNvSpPr txBox="1"/>
                  <p:nvPr/>
                </p:nvSpPr>
                <p:spPr>
                  <a:xfrm>
                    <a:off x="4395019" y="5138102"/>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11650</a:t>
                    </a:r>
                  </a:p>
                </p:txBody>
              </p:sp>
              <p:sp>
                <p:nvSpPr>
                  <p:cNvPr id="184" name="TextBox 183">
                    <a:extLst>
                      <a:ext uri="{FF2B5EF4-FFF2-40B4-BE49-F238E27FC236}">
                        <a16:creationId xmlns:a16="http://schemas.microsoft.com/office/drawing/2014/main" id="{5C24B894-A4E2-104F-BAC8-490447C4570D}"/>
                      </a:ext>
                    </a:extLst>
                  </p:cNvPr>
                  <p:cNvSpPr txBox="1"/>
                  <p:nvPr/>
                </p:nvSpPr>
                <p:spPr>
                  <a:xfrm>
                    <a:off x="4395019" y="5295288"/>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5508</a:t>
                    </a:r>
                  </a:p>
                </p:txBody>
              </p:sp>
              <p:sp>
                <p:nvSpPr>
                  <p:cNvPr id="185" name="TextBox 184">
                    <a:extLst>
                      <a:ext uri="{FF2B5EF4-FFF2-40B4-BE49-F238E27FC236}">
                        <a16:creationId xmlns:a16="http://schemas.microsoft.com/office/drawing/2014/main" id="{91616E1F-8468-F246-8A52-F306A69FECE0}"/>
                      </a:ext>
                    </a:extLst>
                  </p:cNvPr>
                  <p:cNvSpPr txBox="1"/>
                  <p:nvPr/>
                </p:nvSpPr>
                <p:spPr>
                  <a:xfrm>
                    <a:off x="4395019" y="545247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3031</a:t>
                    </a:r>
                  </a:p>
                </p:txBody>
              </p:sp>
              <p:sp>
                <p:nvSpPr>
                  <p:cNvPr id="186" name="TextBox 185">
                    <a:extLst>
                      <a:ext uri="{FF2B5EF4-FFF2-40B4-BE49-F238E27FC236}">
                        <a16:creationId xmlns:a16="http://schemas.microsoft.com/office/drawing/2014/main" id="{6ECA685D-C82E-EA48-80D9-D99F6E4EFC89}"/>
                      </a:ext>
                    </a:extLst>
                  </p:cNvPr>
                  <p:cNvSpPr txBox="1"/>
                  <p:nvPr/>
                </p:nvSpPr>
                <p:spPr>
                  <a:xfrm>
                    <a:off x="4395019" y="5609661"/>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1866</a:t>
                    </a:r>
                  </a:p>
                </p:txBody>
              </p:sp>
              <p:sp>
                <p:nvSpPr>
                  <p:cNvPr id="187" name="TextBox 186">
                    <a:extLst>
                      <a:ext uri="{FF2B5EF4-FFF2-40B4-BE49-F238E27FC236}">
                        <a16:creationId xmlns:a16="http://schemas.microsoft.com/office/drawing/2014/main" id="{560E9284-4D3F-5941-8091-C14A5D045423}"/>
                      </a:ext>
                    </a:extLst>
                  </p:cNvPr>
                  <p:cNvSpPr txBox="1"/>
                  <p:nvPr/>
                </p:nvSpPr>
                <p:spPr>
                  <a:xfrm>
                    <a:off x="4395019" y="5766849"/>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1310</a:t>
                    </a:r>
                  </a:p>
                </p:txBody>
              </p:sp>
              <p:sp>
                <p:nvSpPr>
                  <p:cNvPr id="188" name="TextBox 187">
                    <a:extLst>
                      <a:ext uri="{FF2B5EF4-FFF2-40B4-BE49-F238E27FC236}">
                        <a16:creationId xmlns:a16="http://schemas.microsoft.com/office/drawing/2014/main" id="{406DC2A8-3BFD-8D4A-805E-CF67471E9048}"/>
                      </a:ext>
                    </a:extLst>
                  </p:cNvPr>
                  <p:cNvSpPr txBox="1"/>
                  <p:nvPr/>
                </p:nvSpPr>
                <p:spPr>
                  <a:xfrm>
                    <a:off x="4395019" y="592403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5053</a:t>
                    </a:r>
                  </a:p>
                </p:txBody>
              </p:sp>
            </p:grpSp>
            <p:grpSp>
              <p:nvGrpSpPr>
                <p:cNvPr id="222" name="Group 221"/>
                <p:cNvGrpSpPr/>
                <p:nvPr/>
              </p:nvGrpSpPr>
              <p:grpSpPr>
                <a:xfrm>
                  <a:off x="5018318" y="4980915"/>
                  <a:ext cx="288000" cy="1097008"/>
                  <a:chOff x="5061838" y="4980915"/>
                  <a:chExt cx="360000" cy="1097008"/>
                </a:xfrm>
              </p:grpSpPr>
              <p:sp>
                <p:nvSpPr>
                  <p:cNvPr id="175" name="TextBox 174">
                    <a:extLst>
                      <a:ext uri="{FF2B5EF4-FFF2-40B4-BE49-F238E27FC236}">
                        <a16:creationId xmlns:a16="http://schemas.microsoft.com/office/drawing/2014/main" id="{E5A6E15F-253F-B545-BF84-1D6892152F02}"/>
                      </a:ext>
                    </a:extLst>
                  </p:cNvPr>
                  <p:cNvSpPr txBox="1"/>
                  <p:nvPr/>
                </p:nvSpPr>
                <p:spPr>
                  <a:xfrm>
                    <a:off x="5061838" y="498091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29476</a:t>
                    </a:r>
                  </a:p>
                </p:txBody>
              </p:sp>
              <p:sp>
                <p:nvSpPr>
                  <p:cNvPr id="176" name="TextBox 175">
                    <a:extLst>
                      <a:ext uri="{FF2B5EF4-FFF2-40B4-BE49-F238E27FC236}">
                        <a16:creationId xmlns:a16="http://schemas.microsoft.com/office/drawing/2014/main" id="{730D7391-8552-6F4C-AED9-4B5A1407AF69}"/>
                      </a:ext>
                    </a:extLst>
                  </p:cNvPr>
                  <p:cNvSpPr txBox="1"/>
                  <p:nvPr/>
                </p:nvSpPr>
                <p:spPr>
                  <a:xfrm>
                    <a:off x="5061838" y="5138102"/>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11139</a:t>
                    </a:r>
                  </a:p>
                </p:txBody>
              </p:sp>
              <p:sp>
                <p:nvSpPr>
                  <p:cNvPr id="177" name="TextBox 176">
                    <a:extLst>
                      <a:ext uri="{FF2B5EF4-FFF2-40B4-BE49-F238E27FC236}">
                        <a16:creationId xmlns:a16="http://schemas.microsoft.com/office/drawing/2014/main" id="{1E954672-0EAC-744A-A17A-9E9A7C0C3BDB}"/>
                      </a:ext>
                    </a:extLst>
                  </p:cNvPr>
                  <p:cNvSpPr txBox="1"/>
                  <p:nvPr/>
                </p:nvSpPr>
                <p:spPr>
                  <a:xfrm>
                    <a:off x="5061838" y="5295288"/>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5185</a:t>
                    </a:r>
                  </a:p>
                </p:txBody>
              </p:sp>
              <p:sp>
                <p:nvSpPr>
                  <p:cNvPr id="178" name="TextBox 177">
                    <a:extLst>
                      <a:ext uri="{FF2B5EF4-FFF2-40B4-BE49-F238E27FC236}">
                        <a16:creationId xmlns:a16="http://schemas.microsoft.com/office/drawing/2014/main" id="{A724E295-53EE-B746-A00E-2F95AAC0E402}"/>
                      </a:ext>
                    </a:extLst>
                  </p:cNvPr>
                  <p:cNvSpPr txBox="1"/>
                  <p:nvPr/>
                </p:nvSpPr>
                <p:spPr>
                  <a:xfrm>
                    <a:off x="5061838" y="545247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2808</a:t>
                    </a:r>
                  </a:p>
                </p:txBody>
              </p:sp>
              <p:sp>
                <p:nvSpPr>
                  <p:cNvPr id="179" name="TextBox 178">
                    <a:extLst>
                      <a:ext uri="{FF2B5EF4-FFF2-40B4-BE49-F238E27FC236}">
                        <a16:creationId xmlns:a16="http://schemas.microsoft.com/office/drawing/2014/main" id="{7484412E-7EB2-854D-8CBD-905698DCF633}"/>
                      </a:ext>
                    </a:extLst>
                  </p:cNvPr>
                  <p:cNvSpPr txBox="1"/>
                  <p:nvPr/>
                </p:nvSpPr>
                <p:spPr>
                  <a:xfrm>
                    <a:off x="5061838" y="5609661"/>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1744</a:t>
                    </a:r>
                  </a:p>
                </p:txBody>
              </p:sp>
              <p:sp>
                <p:nvSpPr>
                  <p:cNvPr id="180" name="TextBox 179">
                    <a:extLst>
                      <a:ext uri="{FF2B5EF4-FFF2-40B4-BE49-F238E27FC236}">
                        <a16:creationId xmlns:a16="http://schemas.microsoft.com/office/drawing/2014/main" id="{68541818-8638-B042-B218-1C25D703E4C3}"/>
                      </a:ext>
                    </a:extLst>
                  </p:cNvPr>
                  <p:cNvSpPr txBox="1"/>
                  <p:nvPr/>
                </p:nvSpPr>
                <p:spPr>
                  <a:xfrm>
                    <a:off x="5061838" y="5766849"/>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1202</a:t>
                    </a:r>
                  </a:p>
                </p:txBody>
              </p:sp>
              <p:sp>
                <p:nvSpPr>
                  <p:cNvPr id="181" name="TextBox 180">
                    <a:extLst>
                      <a:ext uri="{FF2B5EF4-FFF2-40B4-BE49-F238E27FC236}">
                        <a16:creationId xmlns:a16="http://schemas.microsoft.com/office/drawing/2014/main" id="{AD59CE7A-D867-4E44-9B28-C5F0AA222431}"/>
                      </a:ext>
                    </a:extLst>
                  </p:cNvPr>
                  <p:cNvSpPr txBox="1"/>
                  <p:nvPr/>
                </p:nvSpPr>
                <p:spPr>
                  <a:xfrm>
                    <a:off x="5061838" y="592403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4531</a:t>
                    </a:r>
                  </a:p>
                </p:txBody>
              </p:sp>
            </p:grpSp>
            <p:grpSp>
              <p:nvGrpSpPr>
                <p:cNvPr id="223" name="Group 222"/>
                <p:cNvGrpSpPr/>
                <p:nvPr/>
              </p:nvGrpSpPr>
              <p:grpSpPr>
                <a:xfrm>
                  <a:off x="5681362" y="4980915"/>
                  <a:ext cx="288000" cy="1097008"/>
                  <a:chOff x="5645361" y="4980915"/>
                  <a:chExt cx="360000" cy="1097008"/>
                </a:xfrm>
              </p:grpSpPr>
              <p:sp>
                <p:nvSpPr>
                  <p:cNvPr id="168" name="TextBox 167">
                    <a:extLst>
                      <a:ext uri="{FF2B5EF4-FFF2-40B4-BE49-F238E27FC236}">
                        <a16:creationId xmlns:a16="http://schemas.microsoft.com/office/drawing/2014/main" id="{C531A529-7F94-784B-9E9B-F1C305A75551}"/>
                      </a:ext>
                    </a:extLst>
                  </p:cNvPr>
                  <p:cNvSpPr txBox="1"/>
                  <p:nvPr/>
                </p:nvSpPr>
                <p:spPr>
                  <a:xfrm>
                    <a:off x="5645361" y="498091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28766</a:t>
                    </a:r>
                  </a:p>
                </p:txBody>
              </p:sp>
              <p:sp>
                <p:nvSpPr>
                  <p:cNvPr id="169" name="TextBox 168">
                    <a:extLst>
                      <a:ext uri="{FF2B5EF4-FFF2-40B4-BE49-F238E27FC236}">
                        <a16:creationId xmlns:a16="http://schemas.microsoft.com/office/drawing/2014/main" id="{123C15B7-3984-A841-A3CC-BBB3C427598F}"/>
                      </a:ext>
                    </a:extLst>
                  </p:cNvPr>
                  <p:cNvSpPr txBox="1"/>
                  <p:nvPr/>
                </p:nvSpPr>
                <p:spPr>
                  <a:xfrm>
                    <a:off x="5645361" y="5138102"/>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10637</a:t>
                    </a:r>
                  </a:p>
                </p:txBody>
              </p:sp>
              <p:sp>
                <p:nvSpPr>
                  <p:cNvPr id="170" name="TextBox 169">
                    <a:extLst>
                      <a:ext uri="{FF2B5EF4-FFF2-40B4-BE49-F238E27FC236}">
                        <a16:creationId xmlns:a16="http://schemas.microsoft.com/office/drawing/2014/main" id="{1F4EDAF9-375A-3040-92C7-9DA038A12A96}"/>
                      </a:ext>
                    </a:extLst>
                  </p:cNvPr>
                  <p:cNvSpPr txBox="1"/>
                  <p:nvPr/>
                </p:nvSpPr>
                <p:spPr>
                  <a:xfrm>
                    <a:off x="5645361" y="5295288"/>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4876</a:t>
                    </a:r>
                  </a:p>
                </p:txBody>
              </p:sp>
              <p:sp>
                <p:nvSpPr>
                  <p:cNvPr id="171" name="TextBox 170">
                    <a:extLst>
                      <a:ext uri="{FF2B5EF4-FFF2-40B4-BE49-F238E27FC236}">
                        <a16:creationId xmlns:a16="http://schemas.microsoft.com/office/drawing/2014/main" id="{9B3DF5D3-29CA-2C40-BA56-DD1AC60B5A78}"/>
                      </a:ext>
                    </a:extLst>
                  </p:cNvPr>
                  <p:cNvSpPr txBox="1"/>
                  <p:nvPr/>
                </p:nvSpPr>
                <p:spPr>
                  <a:xfrm>
                    <a:off x="5645361" y="545247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2614</a:t>
                    </a:r>
                  </a:p>
                </p:txBody>
              </p:sp>
              <p:sp>
                <p:nvSpPr>
                  <p:cNvPr id="172" name="TextBox 171">
                    <a:extLst>
                      <a:ext uri="{FF2B5EF4-FFF2-40B4-BE49-F238E27FC236}">
                        <a16:creationId xmlns:a16="http://schemas.microsoft.com/office/drawing/2014/main" id="{0AE67883-F146-2E48-ABC8-0992FF7F39C8}"/>
                      </a:ext>
                    </a:extLst>
                  </p:cNvPr>
                  <p:cNvSpPr txBox="1"/>
                  <p:nvPr/>
                </p:nvSpPr>
                <p:spPr>
                  <a:xfrm>
                    <a:off x="5645361" y="5609661"/>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1625</a:t>
                    </a:r>
                  </a:p>
                </p:txBody>
              </p:sp>
              <p:sp>
                <p:nvSpPr>
                  <p:cNvPr id="173" name="TextBox 172">
                    <a:extLst>
                      <a:ext uri="{FF2B5EF4-FFF2-40B4-BE49-F238E27FC236}">
                        <a16:creationId xmlns:a16="http://schemas.microsoft.com/office/drawing/2014/main" id="{4149FDD5-20CE-5644-9587-8F8D0733C307}"/>
                      </a:ext>
                    </a:extLst>
                  </p:cNvPr>
                  <p:cNvSpPr txBox="1"/>
                  <p:nvPr/>
                </p:nvSpPr>
                <p:spPr>
                  <a:xfrm>
                    <a:off x="5645361" y="5766849"/>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1126</a:t>
                    </a:r>
                  </a:p>
                </p:txBody>
              </p:sp>
              <p:sp>
                <p:nvSpPr>
                  <p:cNvPr id="174" name="TextBox 173">
                    <a:extLst>
                      <a:ext uri="{FF2B5EF4-FFF2-40B4-BE49-F238E27FC236}">
                        <a16:creationId xmlns:a16="http://schemas.microsoft.com/office/drawing/2014/main" id="{F81CCA8C-71C4-3442-B96C-8C426B4FCC22}"/>
                      </a:ext>
                    </a:extLst>
                  </p:cNvPr>
                  <p:cNvSpPr txBox="1"/>
                  <p:nvPr/>
                </p:nvSpPr>
                <p:spPr>
                  <a:xfrm>
                    <a:off x="5645361" y="592403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4134</a:t>
                    </a:r>
                  </a:p>
                </p:txBody>
              </p:sp>
            </p:grpSp>
          </p:grpSp>
          <p:grpSp>
            <p:nvGrpSpPr>
              <p:cNvPr id="5" name="Group 4"/>
              <p:cNvGrpSpPr/>
              <p:nvPr/>
            </p:nvGrpSpPr>
            <p:grpSpPr>
              <a:xfrm>
                <a:off x="2603721" y="1010100"/>
                <a:ext cx="3290003" cy="3781345"/>
                <a:chOff x="2724152" y="502100"/>
                <a:chExt cx="3290003" cy="3781345"/>
              </a:xfrm>
            </p:grpSpPr>
            <p:cxnSp>
              <p:nvCxnSpPr>
                <p:cNvPr id="207" name="Straight Connector 206">
                  <a:extLst>
                    <a:ext uri="{FF2B5EF4-FFF2-40B4-BE49-F238E27FC236}">
                      <a16:creationId xmlns:a16="http://schemas.microsoft.com/office/drawing/2014/main" id="{A2D47261-72E8-514F-91EF-EEA410F2E347}"/>
                    </a:ext>
                  </a:extLst>
                </p:cNvPr>
                <p:cNvCxnSpPr/>
                <p:nvPr/>
              </p:nvCxnSpPr>
              <p:spPr>
                <a:xfrm>
                  <a:off x="5945854" y="997882"/>
                  <a:ext cx="0" cy="2905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nvGrpSpPr>
                <p:cNvPr id="208" name="Group 207">
                  <a:extLst>
                    <a:ext uri="{FF2B5EF4-FFF2-40B4-BE49-F238E27FC236}">
                      <a16:creationId xmlns:a16="http://schemas.microsoft.com/office/drawing/2014/main" id="{03007BC2-635B-B543-B762-4D7428ECEFCF}"/>
                    </a:ext>
                  </a:extLst>
                </p:cNvPr>
                <p:cNvGrpSpPr/>
                <p:nvPr/>
              </p:nvGrpSpPr>
              <p:grpSpPr>
                <a:xfrm>
                  <a:off x="5945854" y="1612106"/>
                  <a:ext cx="50400" cy="1675275"/>
                  <a:chOff x="5945854" y="1612106"/>
                  <a:chExt cx="50400" cy="1675275"/>
                </a:xfrm>
              </p:grpSpPr>
              <p:cxnSp>
                <p:nvCxnSpPr>
                  <p:cNvPr id="209" name="Straight Connector 208">
                    <a:extLst>
                      <a:ext uri="{FF2B5EF4-FFF2-40B4-BE49-F238E27FC236}">
                        <a16:creationId xmlns:a16="http://schemas.microsoft.com/office/drawing/2014/main" id="{3985E7AE-61D4-584C-94C5-8CBE6222676A}"/>
                      </a:ext>
                    </a:extLst>
                  </p:cNvPr>
                  <p:cNvCxnSpPr/>
                  <p:nvPr/>
                </p:nvCxnSpPr>
                <p:spPr>
                  <a:xfrm>
                    <a:off x="5945854" y="1612106"/>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10" name="Straight Connector 209">
                    <a:extLst>
                      <a:ext uri="{FF2B5EF4-FFF2-40B4-BE49-F238E27FC236}">
                        <a16:creationId xmlns:a16="http://schemas.microsoft.com/office/drawing/2014/main" id="{C8D76543-3CE1-4749-A39E-48C42124620A}"/>
                      </a:ext>
                    </a:extLst>
                  </p:cNvPr>
                  <p:cNvCxnSpPr/>
                  <p:nvPr/>
                </p:nvCxnSpPr>
                <p:spPr>
                  <a:xfrm>
                    <a:off x="5945854" y="2160537"/>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11" name="Straight Connector 210">
                    <a:extLst>
                      <a:ext uri="{FF2B5EF4-FFF2-40B4-BE49-F238E27FC236}">
                        <a16:creationId xmlns:a16="http://schemas.microsoft.com/office/drawing/2014/main" id="{D4741071-944A-4E47-ABCA-E3EFF94959C2}"/>
                      </a:ext>
                    </a:extLst>
                  </p:cNvPr>
                  <p:cNvCxnSpPr/>
                  <p:nvPr/>
                </p:nvCxnSpPr>
                <p:spPr>
                  <a:xfrm>
                    <a:off x="5945854" y="2730912"/>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212" name="Straight Connector 211">
                    <a:extLst>
                      <a:ext uri="{FF2B5EF4-FFF2-40B4-BE49-F238E27FC236}">
                        <a16:creationId xmlns:a16="http://schemas.microsoft.com/office/drawing/2014/main" id="{BAA0441D-308E-524D-8CDF-61567F8AAAAE}"/>
                      </a:ext>
                    </a:extLst>
                  </p:cNvPr>
                  <p:cNvCxnSpPr/>
                  <p:nvPr/>
                </p:nvCxnSpPr>
                <p:spPr>
                  <a:xfrm>
                    <a:off x="5945854" y="3287381"/>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ABBC143B-59CE-E546-846E-DDDE6684C977}"/>
                    </a:ext>
                  </a:extLst>
                </p:cNvPr>
                <p:cNvSpPr txBox="1"/>
                <p:nvPr/>
              </p:nvSpPr>
              <p:spPr>
                <a:xfrm>
                  <a:off x="3334001" y="502100"/>
                  <a:ext cx="2574423" cy="430887"/>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Nelson–Aalen estimate of </a:t>
                  </a:r>
                  <a:r>
                    <a:rPr kumimoji="0" lang="en-US" sz="14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hHF</a:t>
                  </a:r>
                  <a:b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stratified by BNP levels</a:t>
                  </a:r>
                </a:p>
              </p:txBody>
            </p:sp>
            <p:sp>
              <p:nvSpPr>
                <p:cNvPr id="205" name="TextBox 204">
                  <a:extLst>
                    <a:ext uri="{FF2B5EF4-FFF2-40B4-BE49-F238E27FC236}">
                      <a16:creationId xmlns:a16="http://schemas.microsoft.com/office/drawing/2014/main" id="{EB032AD7-D067-F74E-B6B3-482A9B7DB2AD}"/>
                    </a:ext>
                  </a:extLst>
                </p:cNvPr>
                <p:cNvSpPr txBox="1"/>
                <p:nvPr/>
              </p:nvSpPr>
              <p:spPr>
                <a:xfrm>
                  <a:off x="3363875" y="1087339"/>
                  <a:ext cx="932948" cy="1077218"/>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hHF</a:t>
                  </a:r>
                  <a:endPar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250–499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500–749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750–999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1000–1249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1250–1499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≥1500</a:t>
                  </a:r>
                </a:p>
              </p:txBody>
            </p:sp>
            <p:sp>
              <p:nvSpPr>
                <p:cNvPr id="206" name="TextBox 205">
                  <a:extLst>
                    <a:ext uri="{FF2B5EF4-FFF2-40B4-BE49-F238E27FC236}">
                      <a16:creationId xmlns:a16="http://schemas.microsoft.com/office/drawing/2014/main" id="{0FECAE6A-FCE8-A24D-A2CC-ACFA95DEA821}"/>
                    </a:ext>
                  </a:extLst>
                </p:cNvPr>
                <p:cNvSpPr txBox="1"/>
                <p:nvPr/>
              </p:nvSpPr>
              <p:spPr>
                <a:xfrm>
                  <a:off x="4531451" y="1087339"/>
                  <a:ext cx="796693" cy="1077218"/>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RR </a:t>
                  </a: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95% CI</a:t>
                  </a: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1.8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1.7, 1.9</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2.4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2.2, 2.5</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2.5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2.3, 2.8</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2.7, 3.3</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2.8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2.5, 3.1</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3.3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3.0, 3.5</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508249F1-16C2-7947-9D0A-7C4086D9CDB3}"/>
                    </a:ext>
                  </a:extLst>
                </p:cNvPr>
                <p:cNvSpPr txBox="1"/>
                <p:nvPr/>
              </p:nvSpPr>
              <p:spPr>
                <a:xfrm rot="16200000">
                  <a:off x="2076699" y="2358150"/>
                  <a:ext cx="1479572" cy="184666"/>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hHF</a:t>
                  </a: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(events/patient)</a:t>
                  </a:r>
                </a:p>
              </p:txBody>
            </p:sp>
            <p:sp>
              <p:nvSpPr>
                <p:cNvPr id="42" name="Freeform 11">
                  <a:extLst>
                    <a:ext uri="{FF2B5EF4-FFF2-40B4-BE49-F238E27FC236}">
                      <a16:creationId xmlns:a16="http://schemas.microsoft.com/office/drawing/2014/main" id="{C4EA83B5-93E3-4E4B-AEF2-240F74BBB364}"/>
                    </a:ext>
                  </a:extLst>
                </p:cNvPr>
                <p:cNvSpPr>
                  <a:spLocks/>
                </p:cNvSpPr>
                <p:nvPr/>
              </p:nvSpPr>
              <p:spPr bwMode="auto">
                <a:xfrm>
                  <a:off x="3289945" y="2165351"/>
                  <a:ext cx="2653678" cy="1681804"/>
                </a:xfrm>
                <a:custGeom>
                  <a:avLst/>
                  <a:gdLst>
                    <a:gd name="T0" fmla="*/ 9 w 858"/>
                    <a:gd name="T1" fmla="*/ 525 h 544"/>
                    <a:gd name="T2" fmla="*/ 18 w 858"/>
                    <a:gd name="T3" fmla="*/ 510 h 544"/>
                    <a:gd name="T4" fmla="*/ 29 w 858"/>
                    <a:gd name="T5" fmla="*/ 492 h 544"/>
                    <a:gd name="T6" fmla="*/ 37 w 858"/>
                    <a:gd name="T7" fmla="*/ 482 h 544"/>
                    <a:gd name="T8" fmla="*/ 49 w 858"/>
                    <a:gd name="T9" fmla="*/ 470 h 544"/>
                    <a:gd name="T10" fmla="*/ 59 w 858"/>
                    <a:gd name="T11" fmla="*/ 460 h 544"/>
                    <a:gd name="T12" fmla="*/ 68 w 858"/>
                    <a:gd name="T13" fmla="*/ 451 h 544"/>
                    <a:gd name="T14" fmla="*/ 78 w 858"/>
                    <a:gd name="T15" fmla="*/ 442 h 544"/>
                    <a:gd name="T16" fmla="*/ 87 w 858"/>
                    <a:gd name="T17" fmla="*/ 432 h 544"/>
                    <a:gd name="T18" fmla="*/ 99 w 858"/>
                    <a:gd name="T19" fmla="*/ 423 h 544"/>
                    <a:gd name="T20" fmla="*/ 109 w 858"/>
                    <a:gd name="T21" fmla="*/ 414 h 544"/>
                    <a:gd name="T22" fmla="*/ 118 w 858"/>
                    <a:gd name="T23" fmla="*/ 405 h 544"/>
                    <a:gd name="T24" fmla="*/ 131 w 858"/>
                    <a:gd name="T25" fmla="*/ 395 h 544"/>
                    <a:gd name="T26" fmla="*/ 146 w 858"/>
                    <a:gd name="T27" fmla="*/ 385 h 544"/>
                    <a:gd name="T28" fmla="*/ 158 w 858"/>
                    <a:gd name="T29" fmla="*/ 377 h 544"/>
                    <a:gd name="T30" fmla="*/ 167 w 858"/>
                    <a:gd name="T31" fmla="*/ 367 h 544"/>
                    <a:gd name="T32" fmla="*/ 182 w 858"/>
                    <a:gd name="T33" fmla="*/ 358 h 544"/>
                    <a:gd name="T34" fmla="*/ 193 w 858"/>
                    <a:gd name="T35" fmla="*/ 349 h 544"/>
                    <a:gd name="T36" fmla="*/ 202 w 858"/>
                    <a:gd name="T37" fmla="*/ 339 h 544"/>
                    <a:gd name="T38" fmla="*/ 214 w 858"/>
                    <a:gd name="T39" fmla="*/ 329 h 544"/>
                    <a:gd name="T40" fmla="*/ 229 w 858"/>
                    <a:gd name="T41" fmla="*/ 320 h 544"/>
                    <a:gd name="T42" fmla="*/ 240 w 858"/>
                    <a:gd name="T43" fmla="*/ 311 h 544"/>
                    <a:gd name="T44" fmla="*/ 252 w 858"/>
                    <a:gd name="T45" fmla="*/ 302 h 544"/>
                    <a:gd name="T46" fmla="*/ 264 w 858"/>
                    <a:gd name="T47" fmla="*/ 293 h 544"/>
                    <a:gd name="T48" fmla="*/ 280 w 858"/>
                    <a:gd name="T49" fmla="*/ 283 h 544"/>
                    <a:gd name="T50" fmla="*/ 292 w 858"/>
                    <a:gd name="T51" fmla="*/ 274 h 544"/>
                    <a:gd name="T52" fmla="*/ 306 w 858"/>
                    <a:gd name="T53" fmla="*/ 264 h 544"/>
                    <a:gd name="T54" fmla="*/ 321 w 858"/>
                    <a:gd name="T55" fmla="*/ 255 h 544"/>
                    <a:gd name="T56" fmla="*/ 335 w 858"/>
                    <a:gd name="T57" fmla="*/ 246 h 544"/>
                    <a:gd name="T58" fmla="*/ 351 w 858"/>
                    <a:gd name="T59" fmla="*/ 237 h 544"/>
                    <a:gd name="T60" fmla="*/ 373 w 858"/>
                    <a:gd name="T61" fmla="*/ 228 h 544"/>
                    <a:gd name="T62" fmla="*/ 392 w 858"/>
                    <a:gd name="T63" fmla="*/ 218 h 544"/>
                    <a:gd name="T64" fmla="*/ 410 w 858"/>
                    <a:gd name="T65" fmla="*/ 208 h 544"/>
                    <a:gd name="T66" fmla="*/ 422 w 858"/>
                    <a:gd name="T67" fmla="*/ 200 h 544"/>
                    <a:gd name="T68" fmla="*/ 445 w 858"/>
                    <a:gd name="T69" fmla="*/ 190 h 544"/>
                    <a:gd name="T70" fmla="*/ 466 w 858"/>
                    <a:gd name="T71" fmla="*/ 181 h 544"/>
                    <a:gd name="T72" fmla="*/ 481 w 858"/>
                    <a:gd name="T73" fmla="*/ 172 h 544"/>
                    <a:gd name="T74" fmla="*/ 501 w 858"/>
                    <a:gd name="T75" fmla="*/ 162 h 544"/>
                    <a:gd name="T76" fmla="*/ 526 w 858"/>
                    <a:gd name="T77" fmla="*/ 153 h 544"/>
                    <a:gd name="T78" fmla="*/ 546 w 858"/>
                    <a:gd name="T79" fmla="*/ 143 h 544"/>
                    <a:gd name="T80" fmla="*/ 560 w 858"/>
                    <a:gd name="T81" fmla="*/ 134 h 544"/>
                    <a:gd name="T82" fmla="*/ 584 w 858"/>
                    <a:gd name="T83" fmla="*/ 125 h 544"/>
                    <a:gd name="T84" fmla="*/ 606 w 858"/>
                    <a:gd name="T85" fmla="*/ 115 h 544"/>
                    <a:gd name="T86" fmla="*/ 623 w 858"/>
                    <a:gd name="T87" fmla="*/ 107 h 544"/>
                    <a:gd name="T88" fmla="*/ 646 w 858"/>
                    <a:gd name="T89" fmla="*/ 97 h 544"/>
                    <a:gd name="T90" fmla="*/ 668 w 858"/>
                    <a:gd name="T91" fmla="*/ 88 h 544"/>
                    <a:gd name="T92" fmla="*/ 692 w 858"/>
                    <a:gd name="T93" fmla="*/ 78 h 544"/>
                    <a:gd name="T94" fmla="*/ 717 w 858"/>
                    <a:gd name="T95" fmla="*/ 69 h 544"/>
                    <a:gd name="T96" fmla="*/ 738 w 858"/>
                    <a:gd name="T97" fmla="*/ 60 h 544"/>
                    <a:gd name="T98" fmla="*/ 762 w 858"/>
                    <a:gd name="T99" fmla="*/ 50 h 544"/>
                    <a:gd name="T100" fmla="*/ 782 w 858"/>
                    <a:gd name="T101" fmla="*/ 41 h 544"/>
                    <a:gd name="T102" fmla="*/ 803 w 858"/>
                    <a:gd name="T103" fmla="*/ 31 h 544"/>
                    <a:gd name="T104" fmla="*/ 827 w 858"/>
                    <a:gd name="T105" fmla="*/ 22 h 544"/>
                    <a:gd name="T106" fmla="*/ 843 w 858"/>
                    <a:gd name="T107" fmla="*/ 13 h 544"/>
                    <a:gd name="T108" fmla="*/ 856 w 858"/>
                    <a:gd name="T109" fmla="*/ 4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58" h="544">
                      <a:moveTo>
                        <a:pt x="0" y="544"/>
                      </a:moveTo>
                      <a:cubicBezTo>
                        <a:pt x="2" y="544"/>
                        <a:pt x="2" y="544"/>
                        <a:pt x="2" y="544"/>
                      </a:cubicBezTo>
                      <a:cubicBezTo>
                        <a:pt x="2" y="532"/>
                        <a:pt x="2" y="532"/>
                        <a:pt x="2" y="532"/>
                      </a:cubicBezTo>
                      <a:cubicBezTo>
                        <a:pt x="6" y="532"/>
                        <a:pt x="6" y="532"/>
                        <a:pt x="6" y="532"/>
                      </a:cubicBezTo>
                      <a:cubicBezTo>
                        <a:pt x="6" y="525"/>
                        <a:pt x="6" y="525"/>
                        <a:pt x="6" y="525"/>
                      </a:cubicBezTo>
                      <a:cubicBezTo>
                        <a:pt x="9" y="525"/>
                        <a:pt x="9" y="525"/>
                        <a:pt x="9" y="525"/>
                      </a:cubicBezTo>
                      <a:cubicBezTo>
                        <a:pt x="9" y="520"/>
                        <a:pt x="9" y="520"/>
                        <a:pt x="9" y="520"/>
                      </a:cubicBezTo>
                      <a:cubicBezTo>
                        <a:pt x="12" y="520"/>
                        <a:pt x="12" y="520"/>
                        <a:pt x="12" y="520"/>
                      </a:cubicBezTo>
                      <a:cubicBezTo>
                        <a:pt x="12" y="515"/>
                        <a:pt x="12" y="515"/>
                        <a:pt x="12" y="515"/>
                      </a:cubicBezTo>
                      <a:cubicBezTo>
                        <a:pt x="15" y="515"/>
                        <a:pt x="15" y="515"/>
                        <a:pt x="15" y="515"/>
                      </a:cubicBezTo>
                      <a:cubicBezTo>
                        <a:pt x="15" y="510"/>
                        <a:pt x="15" y="510"/>
                        <a:pt x="15" y="510"/>
                      </a:cubicBezTo>
                      <a:cubicBezTo>
                        <a:pt x="18" y="510"/>
                        <a:pt x="18" y="510"/>
                        <a:pt x="18" y="510"/>
                      </a:cubicBezTo>
                      <a:cubicBezTo>
                        <a:pt x="18" y="505"/>
                        <a:pt x="18" y="505"/>
                        <a:pt x="18" y="505"/>
                      </a:cubicBezTo>
                      <a:cubicBezTo>
                        <a:pt x="22" y="505"/>
                        <a:pt x="22" y="505"/>
                        <a:pt x="22" y="505"/>
                      </a:cubicBezTo>
                      <a:cubicBezTo>
                        <a:pt x="22" y="497"/>
                        <a:pt x="22" y="497"/>
                        <a:pt x="22" y="497"/>
                      </a:cubicBezTo>
                      <a:cubicBezTo>
                        <a:pt x="25" y="497"/>
                        <a:pt x="25" y="497"/>
                        <a:pt x="25" y="497"/>
                      </a:cubicBezTo>
                      <a:cubicBezTo>
                        <a:pt x="25" y="492"/>
                        <a:pt x="25" y="492"/>
                        <a:pt x="25" y="492"/>
                      </a:cubicBezTo>
                      <a:cubicBezTo>
                        <a:pt x="29" y="492"/>
                        <a:pt x="29" y="492"/>
                        <a:pt x="29" y="492"/>
                      </a:cubicBezTo>
                      <a:cubicBezTo>
                        <a:pt x="29" y="489"/>
                        <a:pt x="29" y="489"/>
                        <a:pt x="29" y="489"/>
                      </a:cubicBezTo>
                      <a:cubicBezTo>
                        <a:pt x="32" y="489"/>
                        <a:pt x="32" y="489"/>
                        <a:pt x="32" y="489"/>
                      </a:cubicBezTo>
                      <a:cubicBezTo>
                        <a:pt x="32" y="486"/>
                        <a:pt x="32" y="486"/>
                        <a:pt x="32" y="486"/>
                      </a:cubicBezTo>
                      <a:cubicBezTo>
                        <a:pt x="33" y="486"/>
                        <a:pt x="33" y="486"/>
                        <a:pt x="33" y="486"/>
                      </a:cubicBezTo>
                      <a:cubicBezTo>
                        <a:pt x="33" y="482"/>
                        <a:pt x="33" y="482"/>
                        <a:pt x="33" y="482"/>
                      </a:cubicBezTo>
                      <a:cubicBezTo>
                        <a:pt x="37" y="482"/>
                        <a:pt x="37" y="482"/>
                        <a:pt x="37" y="482"/>
                      </a:cubicBezTo>
                      <a:cubicBezTo>
                        <a:pt x="37" y="477"/>
                        <a:pt x="37" y="477"/>
                        <a:pt x="37" y="477"/>
                      </a:cubicBezTo>
                      <a:cubicBezTo>
                        <a:pt x="40" y="477"/>
                        <a:pt x="40" y="477"/>
                        <a:pt x="40" y="477"/>
                      </a:cubicBezTo>
                      <a:cubicBezTo>
                        <a:pt x="40" y="473"/>
                        <a:pt x="40" y="473"/>
                        <a:pt x="40" y="473"/>
                      </a:cubicBezTo>
                      <a:cubicBezTo>
                        <a:pt x="43" y="473"/>
                        <a:pt x="43" y="473"/>
                        <a:pt x="43" y="473"/>
                      </a:cubicBezTo>
                      <a:cubicBezTo>
                        <a:pt x="43" y="470"/>
                        <a:pt x="43" y="470"/>
                        <a:pt x="43" y="470"/>
                      </a:cubicBezTo>
                      <a:cubicBezTo>
                        <a:pt x="49" y="470"/>
                        <a:pt x="49" y="470"/>
                        <a:pt x="49" y="470"/>
                      </a:cubicBezTo>
                      <a:cubicBezTo>
                        <a:pt x="49" y="467"/>
                        <a:pt x="49" y="467"/>
                        <a:pt x="49" y="467"/>
                      </a:cubicBezTo>
                      <a:cubicBezTo>
                        <a:pt x="53" y="467"/>
                        <a:pt x="53" y="467"/>
                        <a:pt x="53" y="467"/>
                      </a:cubicBezTo>
                      <a:cubicBezTo>
                        <a:pt x="53" y="463"/>
                        <a:pt x="53" y="463"/>
                        <a:pt x="53" y="463"/>
                      </a:cubicBezTo>
                      <a:cubicBezTo>
                        <a:pt x="55" y="463"/>
                        <a:pt x="55" y="463"/>
                        <a:pt x="55" y="463"/>
                      </a:cubicBezTo>
                      <a:cubicBezTo>
                        <a:pt x="55" y="460"/>
                        <a:pt x="55" y="460"/>
                        <a:pt x="55" y="460"/>
                      </a:cubicBezTo>
                      <a:cubicBezTo>
                        <a:pt x="59" y="460"/>
                        <a:pt x="59" y="460"/>
                        <a:pt x="59" y="460"/>
                      </a:cubicBezTo>
                      <a:cubicBezTo>
                        <a:pt x="59" y="457"/>
                        <a:pt x="59" y="457"/>
                        <a:pt x="59" y="457"/>
                      </a:cubicBezTo>
                      <a:cubicBezTo>
                        <a:pt x="62" y="457"/>
                        <a:pt x="62" y="457"/>
                        <a:pt x="62" y="457"/>
                      </a:cubicBezTo>
                      <a:cubicBezTo>
                        <a:pt x="62" y="454"/>
                        <a:pt x="62" y="454"/>
                        <a:pt x="62" y="454"/>
                      </a:cubicBezTo>
                      <a:cubicBezTo>
                        <a:pt x="65" y="454"/>
                        <a:pt x="65" y="454"/>
                        <a:pt x="65" y="454"/>
                      </a:cubicBezTo>
                      <a:cubicBezTo>
                        <a:pt x="65" y="451"/>
                        <a:pt x="65" y="451"/>
                        <a:pt x="65" y="451"/>
                      </a:cubicBezTo>
                      <a:cubicBezTo>
                        <a:pt x="68" y="451"/>
                        <a:pt x="68" y="451"/>
                        <a:pt x="68" y="451"/>
                      </a:cubicBezTo>
                      <a:cubicBezTo>
                        <a:pt x="68" y="448"/>
                        <a:pt x="68" y="448"/>
                        <a:pt x="68" y="448"/>
                      </a:cubicBezTo>
                      <a:cubicBezTo>
                        <a:pt x="71" y="448"/>
                        <a:pt x="71" y="448"/>
                        <a:pt x="71" y="448"/>
                      </a:cubicBezTo>
                      <a:cubicBezTo>
                        <a:pt x="71" y="444"/>
                        <a:pt x="71" y="444"/>
                        <a:pt x="71" y="444"/>
                      </a:cubicBezTo>
                      <a:cubicBezTo>
                        <a:pt x="74" y="444"/>
                        <a:pt x="74" y="444"/>
                        <a:pt x="74" y="444"/>
                      </a:cubicBezTo>
                      <a:cubicBezTo>
                        <a:pt x="74" y="442"/>
                        <a:pt x="74" y="442"/>
                        <a:pt x="74" y="442"/>
                      </a:cubicBezTo>
                      <a:cubicBezTo>
                        <a:pt x="78" y="442"/>
                        <a:pt x="78" y="442"/>
                        <a:pt x="78" y="442"/>
                      </a:cubicBezTo>
                      <a:cubicBezTo>
                        <a:pt x="78" y="438"/>
                        <a:pt x="78" y="438"/>
                        <a:pt x="78" y="438"/>
                      </a:cubicBezTo>
                      <a:cubicBezTo>
                        <a:pt x="80" y="438"/>
                        <a:pt x="80" y="438"/>
                        <a:pt x="80" y="438"/>
                      </a:cubicBezTo>
                      <a:cubicBezTo>
                        <a:pt x="80" y="435"/>
                        <a:pt x="80" y="435"/>
                        <a:pt x="80" y="435"/>
                      </a:cubicBezTo>
                      <a:cubicBezTo>
                        <a:pt x="84" y="435"/>
                        <a:pt x="84" y="435"/>
                        <a:pt x="84" y="435"/>
                      </a:cubicBezTo>
                      <a:cubicBezTo>
                        <a:pt x="84" y="432"/>
                        <a:pt x="84" y="432"/>
                        <a:pt x="84" y="432"/>
                      </a:cubicBezTo>
                      <a:cubicBezTo>
                        <a:pt x="87" y="432"/>
                        <a:pt x="87" y="432"/>
                        <a:pt x="87" y="432"/>
                      </a:cubicBezTo>
                      <a:cubicBezTo>
                        <a:pt x="87" y="429"/>
                        <a:pt x="87" y="429"/>
                        <a:pt x="87" y="429"/>
                      </a:cubicBezTo>
                      <a:cubicBezTo>
                        <a:pt x="90" y="429"/>
                        <a:pt x="90" y="429"/>
                        <a:pt x="90" y="429"/>
                      </a:cubicBezTo>
                      <a:cubicBezTo>
                        <a:pt x="90" y="426"/>
                        <a:pt x="90" y="426"/>
                        <a:pt x="90" y="426"/>
                      </a:cubicBezTo>
                      <a:cubicBezTo>
                        <a:pt x="96" y="426"/>
                        <a:pt x="96" y="426"/>
                        <a:pt x="96" y="426"/>
                      </a:cubicBezTo>
                      <a:cubicBezTo>
                        <a:pt x="96" y="423"/>
                        <a:pt x="96" y="423"/>
                        <a:pt x="96" y="423"/>
                      </a:cubicBezTo>
                      <a:cubicBezTo>
                        <a:pt x="99" y="423"/>
                        <a:pt x="99" y="423"/>
                        <a:pt x="99" y="423"/>
                      </a:cubicBezTo>
                      <a:cubicBezTo>
                        <a:pt x="99" y="418"/>
                        <a:pt x="99" y="418"/>
                        <a:pt x="99" y="418"/>
                      </a:cubicBezTo>
                      <a:cubicBezTo>
                        <a:pt x="101" y="418"/>
                        <a:pt x="101" y="418"/>
                        <a:pt x="101" y="418"/>
                      </a:cubicBezTo>
                      <a:cubicBezTo>
                        <a:pt x="101" y="416"/>
                        <a:pt x="101" y="416"/>
                        <a:pt x="101" y="416"/>
                      </a:cubicBezTo>
                      <a:cubicBezTo>
                        <a:pt x="105" y="416"/>
                        <a:pt x="105" y="416"/>
                        <a:pt x="105" y="416"/>
                      </a:cubicBezTo>
                      <a:cubicBezTo>
                        <a:pt x="105" y="414"/>
                        <a:pt x="105" y="414"/>
                        <a:pt x="105" y="414"/>
                      </a:cubicBezTo>
                      <a:cubicBezTo>
                        <a:pt x="109" y="414"/>
                        <a:pt x="109" y="414"/>
                        <a:pt x="109" y="414"/>
                      </a:cubicBezTo>
                      <a:cubicBezTo>
                        <a:pt x="109" y="411"/>
                        <a:pt x="109" y="411"/>
                        <a:pt x="109" y="411"/>
                      </a:cubicBezTo>
                      <a:cubicBezTo>
                        <a:pt x="111" y="411"/>
                        <a:pt x="111" y="411"/>
                        <a:pt x="111" y="411"/>
                      </a:cubicBezTo>
                      <a:cubicBezTo>
                        <a:pt x="111" y="407"/>
                        <a:pt x="111" y="407"/>
                        <a:pt x="111" y="407"/>
                      </a:cubicBezTo>
                      <a:cubicBezTo>
                        <a:pt x="115" y="407"/>
                        <a:pt x="115" y="407"/>
                        <a:pt x="115" y="407"/>
                      </a:cubicBezTo>
                      <a:cubicBezTo>
                        <a:pt x="115" y="405"/>
                        <a:pt x="115" y="405"/>
                        <a:pt x="115" y="405"/>
                      </a:cubicBezTo>
                      <a:cubicBezTo>
                        <a:pt x="118" y="405"/>
                        <a:pt x="118" y="405"/>
                        <a:pt x="118" y="405"/>
                      </a:cubicBezTo>
                      <a:cubicBezTo>
                        <a:pt x="118" y="402"/>
                        <a:pt x="118" y="402"/>
                        <a:pt x="118" y="402"/>
                      </a:cubicBezTo>
                      <a:cubicBezTo>
                        <a:pt x="121" y="402"/>
                        <a:pt x="121" y="402"/>
                        <a:pt x="121" y="402"/>
                      </a:cubicBezTo>
                      <a:cubicBezTo>
                        <a:pt x="121" y="398"/>
                        <a:pt x="121" y="398"/>
                        <a:pt x="121" y="398"/>
                      </a:cubicBezTo>
                      <a:cubicBezTo>
                        <a:pt x="126" y="398"/>
                        <a:pt x="126" y="398"/>
                        <a:pt x="126" y="398"/>
                      </a:cubicBezTo>
                      <a:cubicBezTo>
                        <a:pt x="126" y="395"/>
                        <a:pt x="126" y="395"/>
                        <a:pt x="126" y="395"/>
                      </a:cubicBezTo>
                      <a:cubicBezTo>
                        <a:pt x="131" y="395"/>
                        <a:pt x="131" y="395"/>
                        <a:pt x="131" y="395"/>
                      </a:cubicBezTo>
                      <a:cubicBezTo>
                        <a:pt x="131" y="392"/>
                        <a:pt x="131" y="392"/>
                        <a:pt x="131" y="392"/>
                      </a:cubicBezTo>
                      <a:cubicBezTo>
                        <a:pt x="137" y="392"/>
                        <a:pt x="137" y="392"/>
                        <a:pt x="137" y="392"/>
                      </a:cubicBezTo>
                      <a:cubicBezTo>
                        <a:pt x="137" y="389"/>
                        <a:pt x="137" y="389"/>
                        <a:pt x="137" y="389"/>
                      </a:cubicBezTo>
                      <a:cubicBezTo>
                        <a:pt x="143" y="389"/>
                        <a:pt x="143" y="389"/>
                        <a:pt x="143" y="389"/>
                      </a:cubicBezTo>
                      <a:cubicBezTo>
                        <a:pt x="143" y="385"/>
                        <a:pt x="143" y="385"/>
                        <a:pt x="143" y="385"/>
                      </a:cubicBezTo>
                      <a:cubicBezTo>
                        <a:pt x="146" y="385"/>
                        <a:pt x="146" y="385"/>
                        <a:pt x="146" y="385"/>
                      </a:cubicBezTo>
                      <a:cubicBezTo>
                        <a:pt x="146" y="382"/>
                        <a:pt x="146" y="382"/>
                        <a:pt x="146" y="382"/>
                      </a:cubicBezTo>
                      <a:cubicBezTo>
                        <a:pt x="148" y="382"/>
                        <a:pt x="148" y="382"/>
                        <a:pt x="148" y="382"/>
                      </a:cubicBezTo>
                      <a:cubicBezTo>
                        <a:pt x="148" y="379"/>
                        <a:pt x="148" y="379"/>
                        <a:pt x="148" y="379"/>
                      </a:cubicBezTo>
                      <a:cubicBezTo>
                        <a:pt x="152" y="379"/>
                        <a:pt x="152" y="379"/>
                        <a:pt x="152" y="379"/>
                      </a:cubicBezTo>
                      <a:cubicBezTo>
                        <a:pt x="152" y="377"/>
                        <a:pt x="152" y="377"/>
                        <a:pt x="152" y="377"/>
                      </a:cubicBezTo>
                      <a:cubicBezTo>
                        <a:pt x="158" y="377"/>
                        <a:pt x="158" y="377"/>
                        <a:pt x="158" y="377"/>
                      </a:cubicBezTo>
                      <a:cubicBezTo>
                        <a:pt x="158" y="374"/>
                        <a:pt x="158" y="374"/>
                        <a:pt x="158" y="374"/>
                      </a:cubicBezTo>
                      <a:cubicBezTo>
                        <a:pt x="162" y="374"/>
                        <a:pt x="162" y="374"/>
                        <a:pt x="162" y="374"/>
                      </a:cubicBezTo>
                      <a:cubicBezTo>
                        <a:pt x="162" y="370"/>
                        <a:pt x="162" y="370"/>
                        <a:pt x="162" y="370"/>
                      </a:cubicBezTo>
                      <a:cubicBezTo>
                        <a:pt x="165" y="370"/>
                        <a:pt x="165" y="370"/>
                        <a:pt x="165" y="370"/>
                      </a:cubicBezTo>
                      <a:cubicBezTo>
                        <a:pt x="165" y="367"/>
                        <a:pt x="165" y="367"/>
                        <a:pt x="165" y="367"/>
                      </a:cubicBezTo>
                      <a:cubicBezTo>
                        <a:pt x="167" y="367"/>
                        <a:pt x="167" y="367"/>
                        <a:pt x="167" y="367"/>
                      </a:cubicBezTo>
                      <a:cubicBezTo>
                        <a:pt x="167" y="364"/>
                        <a:pt x="167" y="364"/>
                        <a:pt x="167" y="364"/>
                      </a:cubicBezTo>
                      <a:cubicBezTo>
                        <a:pt x="172" y="364"/>
                        <a:pt x="172" y="364"/>
                        <a:pt x="172" y="364"/>
                      </a:cubicBezTo>
                      <a:cubicBezTo>
                        <a:pt x="172" y="361"/>
                        <a:pt x="172" y="361"/>
                        <a:pt x="172" y="361"/>
                      </a:cubicBezTo>
                      <a:cubicBezTo>
                        <a:pt x="177" y="361"/>
                        <a:pt x="177" y="361"/>
                        <a:pt x="177" y="361"/>
                      </a:cubicBezTo>
                      <a:cubicBezTo>
                        <a:pt x="177" y="358"/>
                        <a:pt x="177" y="358"/>
                        <a:pt x="177" y="358"/>
                      </a:cubicBezTo>
                      <a:cubicBezTo>
                        <a:pt x="182" y="358"/>
                        <a:pt x="182" y="358"/>
                        <a:pt x="182" y="358"/>
                      </a:cubicBezTo>
                      <a:cubicBezTo>
                        <a:pt x="182" y="354"/>
                        <a:pt x="182" y="354"/>
                        <a:pt x="182" y="354"/>
                      </a:cubicBezTo>
                      <a:cubicBezTo>
                        <a:pt x="186" y="354"/>
                        <a:pt x="186" y="354"/>
                        <a:pt x="186" y="354"/>
                      </a:cubicBezTo>
                      <a:cubicBezTo>
                        <a:pt x="186" y="352"/>
                        <a:pt x="186" y="352"/>
                        <a:pt x="186" y="352"/>
                      </a:cubicBezTo>
                      <a:cubicBezTo>
                        <a:pt x="189" y="352"/>
                        <a:pt x="189" y="352"/>
                        <a:pt x="189" y="352"/>
                      </a:cubicBezTo>
                      <a:cubicBezTo>
                        <a:pt x="189" y="349"/>
                        <a:pt x="189" y="349"/>
                        <a:pt x="189" y="349"/>
                      </a:cubicBezTo>
                      <a:cubicBezTo>
                        <a:pt x="193" y="349"/>
                        <a:pt x="193" y="349"/>
                        <a:pt x="193" y="349"/>
                      </a:cubicBezTo>
                      <a:cubicBezTo>
                        <a:pt x="193" y="345"/>
                        <a:pt x="193" y="345"/>
                        <a:pt x="193" y="345"/>
                      </a:cubicBezTo>
                      <a:cubicBezTo>
                        <a:pt x="196" y="345"/>
                        <a:pt x="196" y="345"/>
                        <a:pt x="196" y="345"/>
                      </a:cubicBezTo>
                      <a:cubicBezTo>
                        <a:pt x="196" y="342"/>
                        <a:pt x="196" y="342"/>
                        <a:pt x="196" y="342"/>
                      </a:cubicBezTo>
                      <a:cubicBezTo>
                        <a:pt x="199" y="342"/>
                        <a:pt x="199" y="342"/>
                        <a:pt x="199" y="342"/>
                      </a:cubicBezTo>
                      <a:cubicBezTo>
                        <a:pt x="199" y="339"/>
                        <a:pt x="199" y="339"/>
                        <a:pt x="199" y="339"/>
                      </a:cubicBezTo>
                      <a:cubicBezTo>
                        <a:pt x="202" y="339"/>
                        <a:pt x="202" y="339"/>
                        <a:pt x="202" y="339"/>
                      </a:cubicBezTo>
                      <a:cubicBezTo>
                        <a:pt x="202" y="336"/>
                        <a:pt x="202" y="336"/>
                        <a:pt x="202" y="336"/>
                      </a:cubicBezTo>
                      <a:cubicBezTo>
                        <a:pt x="205" y="336"/>
                        <a:pt x="205" y="336"/>
                        <a:pt x="205" y="336"/>
                      </a:cubicBezTo>
                      <a:cubicBezTo>
                        <a:pt x="205" y="333"/>
                        <a:pt x="205" y="333"/>
                        <a:pt x="205" y="333"/>
                      </a:cubicBezTo>
                      <a:cubicBezTo>
                        <a:pt x="210" y="333"/>
                        <a:pt x="210" y="333"/>
                        <a:pt x="210" y="333"/>
                      </a:cubicBezTo>
                      <a:cubicBezTo>
                        <a:pt x="210" y="329"/>
                        <a:pt x="210" y="329"/>
                        <a:pt x="210" y="329"/>
                      </a:cubicBezTo>
                      <a:cubicBezTo>
                        <a:pt x="214" y="329"/>
                        <a:pt x="214" y="329"/>
                        <a:pt x="214" y="329"/>
                      </a:cubicBezTo>
                      <a:cubicBezTo>
                        <a:pt x="214" y="327"/>
                        <a:pt x="214" y="327"/>
                        <a:pt x="214" y="327"/>
                      </a:cubicBezTo>
                      <a:cubicBezTo>
                        <a:pt x="220" y="327"/>
                        <a:pt x="220" y="327"/>
                        <a:pt x="220" y="327"/>
                      </a:cubicBezTo>
                      <a:cubicBezTo>
                        <a:pt x="220" y="323"/>
                        <a:pt x="220" y="323"/>
                        <a:pt x="220" y="323"/>
                      </a:cubicBezTo>
                      <a:cubicBezTo>
                        <a:pt x="225" y="323"/>
                        <a:pt x="225" y="323"/>
                        <a:pt x="225" y="323"/>
                      </a:cubicBezTo>
                      <a:cubicBezTo>
                        <a:pt x="225" y="320"/>
                        <a:pt x="225" y="320"/>
                        <a:pt x="225" y="320"/>
                      </a:cubicBezTo>
                      <a:cubicBezTo>
                        <a:pt x="229" y="320"/>
                        <a:pt x="229" y="320"/>
                        <a:pt x="229" y="320"/>
                      </a:cubicBezTo>
                      <a:cubicBezTo>
                        <a:pt x="229" y="317"/>
                        <a:pt x="229" y="317"/>
                        <a:pt x="229" y="317"/>
                      </a:cubicBezTo>
                      <a:cubicBezTo>
                        <a:pt x="233" y="317"/>
                        <a:pt x="233" y="317"/>
                        <a:pt x="233" y="317"/>
                      </a:cubicBezTo>
                      <a:cubicBezTo>
                        <a:pt x="233" y="314"/>
                        <a:pt x="233" y="314"/>
                        <a:pt x="233" y="314"/>
                      </a:cubicBezTo>
                      <a:cubicBezTo>
                        <a:pt x="236" y="314"/>
                        <a:pt x="236" y="314"/>
                        <a:pt x="236" y="314"/>
                      </a:cubicBezTo>
                      <a:cubicBezTo>
                        <a:pt x="236" y="311"/>
                        <a:pt x="236" y="311"/>
                        <a:pt x="236" y="311"/>
                      </a:cubicBezTo>
                      <a:cubicBezTo>
                        <a:pt x="240" y="311"/>
                        <a:pt x="240" y="311"/>
                        <a:pt x="240" y="311"/>
                      </a:cubicBezTo>
                      <a:cubicBezTo>
                        <a:pt x="240" y="308"/>
                        <a:pt x="240" y="308"/>
                        <a:pt x="240" y="308"/>
                      </a:cubicBezTo>
                      <a:cubicBezTo>
                        <a:pt x="245" y="308"/>
                        <a:pt x="245" y="308"/>
                        <a:pt x="245" y="308"/>
                      </a:cubicBezTo>
                      <a:cubicBezTo>
                        <a:pt x="245" y="305"/>
                        <a:pt x="245" y="305"/>
                        <a:pt x="245" y="305"/>
                      </a:cubicBezTo>
                      <a:cubicBezTo>
                        <a:pt x="249" y="305"/>
                        <a:pt x="249" y="305"/>
                        <a:pt x="249" y="305"/>
                      </a:cubicBezTo>
                      <a:cubicBezTo>
                        <a:pt x="249" y="302"/>
                        <a:pt x="249" y="302"/>
                        <a:pt x="249" y="302"/>
                      </a:cubicBezTo>
                      <a:cubicBezTo>
                        <a:pt x="252" y="302"/>
                        <a:pt x="252" y="302"/>
                        <a:pt x="252" y="302"/>
                      </a:cubicBezTo>
                      <a:cubicBezTo>
                        <a:pt x="252" y="299"/>
                        <a:pt x="252" y="299"/>
                        <a:pt x="252" y="299"/>
                      </a:cubicBezTo>
                      <a:cubicBezTo>
                        <a:pt x="256" y="299"/>
                        <a:pt x="256" y="299"/>
                        <a:pt x="256" y="299"/>
                      </a:cubicBezTo>
                      <a:cubicBezTo>
                        <a:pt x="256" y="295"/>
                        <a:pt x="256" y="295"/>
                        <a:pt x="256" y="295"/>
                      </a:cubicBezTo>
                      <a:cubicBezTo>
                        <a:pt x="260" y="295"/>
                        <a:pt x="260" y="295"/>
                        <a:pt x="260" y="295"/>
                      </a:cubicBezTo>
                      <a:cubicBezTo>
                        <a:pt x="260" y="293"/>
                        <a:pt x="260" y="293"/>
                        <a:pt x="260" y="293"/>
                      </a:cubicBezTo>
                      <a:cubicBezTo>
                        <a:pt x="264" y="293"/>
                        <a:pt x="264" y="293"/>
                        <a:pt x="264" y="293"/>
                      </a:cubicBezTo>
                      <a:cubicBezTo>
                        <a:pt x="264" y="289"/>
                        <a:pt x="264" y="289"/>
                        <a:pt x="264" y="289"/>
                      </a:cubicBezTo>
                      <a:cubicBezTo>
                        <a:pt x="270" y="289"/>
                        <a:pt x="270" y="289"/>
                        <a:pt x="270" y="289"/>
                      </a:cubicBezTo>
                      <a:cubicBezTo>
                        <a:pt x="270" y="286"/>
                        <a:pt x="270" y="286"/>
                        <a:pt x="270" y="286"/>
                      </a:cubicBezTo>
                      <a:cubicBezTo>
                        <a:pt x="274" y="286"/>
                        <a:pt x="274" y="286"/>
                        <a:pt x="274" y="286"/>
                      </a:cubicBezTo>
                      <a:cubicBezTo>
                        <a:pt x="274" y="283"/>
                        <a:pt x="274" y="283"/>
                        <a:pt x="274" y="283"/>
                      </a:cubicBezTo>
                      <a:cubicBezTo>
                        <a:pt x="280" y="283"/>
                        <a:pt x="280" y="283"/>
                        <a:pt x="280" y="283"/>
                      </a:cubicBezTo>
                      <a:cubicBezTo>
                        <a:pt x="280" y="280"/>
                        <a:pt x="280" y="280"/>
                        <a:pt x="280" y="280"/>
                      </a:cubicBezTo>
                      <a:cubicBezTo>
                        <a:pt x="283" y="280"/>
                        <a:pt x="283" y="280"/>
                        <a:pt x="283" y="280"/>
                      </a:cubicBezTo>
                      <a:cubicBezTo>
                        <a:pt x="283" y="277"/>
                        <a:pt x="283" y="277"/>
                        <a:pt x="283" y="277"/>
                      </a:cubicBezTo>
                      <a:cubicBezTo>
                        <a:pt x="288" y="277"/>
                        <a:pt x="288" y="277"/>
                        <a:pt x="288" y="277"/>
                      </a:cubicBezTo>
                      <a:cubicBezTo>
                        <a:pt x="288" y="274"/>
                        <a:pt x="288" y="274"/>
                        <a:pt x="288" y="274"/>
                      </a:cubicBezTo>
                      <a:cubicBezTo>
                        <a:pt x="292" y="274"/>
                        <a:pt x="292" y="274"/>
                        <a:pt x="292" y="274"/>
                      </a:cubicBezTo>
                      <a:cubicBezTo>
                        <a:pt x="292" y="271"/>
                        <a:pt x="292" y="271"/>
                        <a:pt x="292" y="271"/>
                      </a:cubicBezTo>
                      <a:cubicBezTo>
                        <a:pt x="298" y="271"/>
                        <a:pt x="298" y="271"/>
                        <a:pt x="298" y="271"/>
                      </a:cubicBezTo>
                      <a:cubicBezTo>
                        <a:pt x="298" y="267"/>
                        <a:pt x="298" y="267"/>
                        <a:pt x="298" y="267"/>
                      </a:cubicBezTo>
                      <a:cubicBezTo>
                        <a:pt x="301" y="267"/>
                        <a:pt x="301" y="267"/>
                        <a:pt x="301" y="267"/>
                      </a:cubicBezTo>
                      <a:cubicBezTo>
                        <a:pt x="301" y="264"/>
                        <a:pt x="301" y="264"/>
                        <a:pt x="301" y="264"/>
                      </a:cubicBezTo>
                      <a:cubicBezTo>
                        <a:pt x="306" y="264"/>
                        <a:pt x="306" y="264"/>
                        <a:pt x="306" y="264"/>
                      </a:cubicBezTo>
                      <a:cubicBezTo>
                        <a:pt x="306" y="261"/>
                        <a:pt x="306" y="261"/>
                        <a:pt x="306" y="261"/>
                      </a:cubicBezTo>
                      <a:cubicBezTo>
                        <a:pt x="312" y="261"/>
                        <a:pt x="312" y="261"/>
                        <a:pt x="312" y="261"/>
                      </a:cubicBezTo>
                      <a:cubicBezTo>
                        <a:pt x="312" y="258"/>
                        <a:pt x="312" y="258"/>
                        <a:pt x="312" y="258"/>
                      </a:cubicBezTo>
                      <a:cubicBezTo>
                        <a:pt x="316" y="258"/>
                        <a:pt x="316" y="258"/>
                        <a:pt x="316" y="258"/>
                      </a:cubicBezTo>
                      <a:cubicBezTo>
                        <a:pt x="316" y="255"/>
                        <a:pt x="316" y="255"/>
                        <a:pt x="316" y="255"/>
                      </a:cubicBezTo>
                      <a:cubicBezTo>
                        <a:pt x="321" y="255"/>
                        <a:pt x="321" y="255"/>
                        <a:pt x="321" y="255"/>
                      </a:cubicBezTo>
                      <a:cubicBezTo>
                        <a:pt x="321" y="252"/>
                        <a:pt x="321" y="252"/>
                        <a:pt x="321" y="252"/>
                      </a:cubicBezTo>
                      <a:cubicBezTo>
                        <a:pt x="326" y="252"/>
                        <a:pt x="326" y="252"/>
                        <a:pt x="326" y="252"/>
                      </a:cubicBezTo>
                      <a:cubicBezTo>
                        <a:pt x="326" y="249"/>
                        <a:pt x="326" y="249"/>
                        <a:pt x="326" y="249"/>
                      </a:cubicBezTo>
                      <a:cubicBezTo>
                        <a:pt x="329" y="249"/>
                        <a:pt x="329" y="249"/>
                        <a:pt x="329" y="249"/>
                      </a:cubicBezTo>
                      <a:cubicBezTo>
                        <a:pt x="329" y="246"/>
                        <a:pt x="329" y="246"/>
                        <a:pt x="329" y="246"/>
                      </a:cubicBezTo>
                      <a:cubicBezTo>
                        <a:pt x="335" y="246"/>
                        <a:pt x="335" y="246"/>
                        <a:pt x="335" y="246"/>
                      </a:cubicBezTo>
                      <a:cubicBezTo>
                        <a:pt x="335" y="243"/>
                        <a:pt x="335" y="243"/>
                        <a:pt x="335" y="243"/>
                      </a:cubicBezTo>
                      <a:cubicBezTo>
                        <a:pt x="342" y="243"/>
                        <a:pt x="342" y="243"/>
                        <a:pt x="342" y="243"/>
                      </a:cubicBezTo>
                      <a:cubicBezTo>
                        <a:pt x="342" y="239"/>
                        <a:pt x="342" y="239"/>
                        <a:pt x="342" y="239"/>
                      </a:cubicBezTo>
                      <a:cubicBezTo>
                        <a:pt x="346" y="239"/>
                        <a:pt x="346" y="239"/>
                        <a:pt x="346" y="239"/>
                      </a:cubicBezTo>
                      <a:cubicBezTo>
                        <a:pt x="346" y="237"/>
                        <a:pt x="346" y="237"/>
                        <a:pt x="346" y="237"/>
                      </a:cubicBezTo>
                      <a:cubicBezTo>
                        <a:pt x="351" y="237"/>
                        <a:pt x="351" y="237"/>
                        <a:pt x="351" y="237"/>
                      </a:cubicBezTo>
                      <a:cubicBezTo>
                        <a:pt x="351" y="233"/>
                        <a:pt x="351" y="233"/>
                        <a:pt x="351" y="233"/>
                      </a:cubicBezTo>
                      <a:cubicBezTo>
                        <a:pt x="357" y="233"/>
                        <a:pt x="357" y="233"/>
                        <a:pt x="357" y="233"/>
                      </a:cubicBezTo>
                      <a:cubicBezTo>
                        <a:pt x="357" y="231"/>
                        <a:pt x="357" y="231"/>
                        <a:pt x="357" y="231"/>
                      </a:cubicBezTo>
                      <a:cubicBezTo>
                        <a:pt x="362" y="231"/>
                        <a:pt x="362" y="231"/>
                        <a:pt x="362" y="231"/>
                      </a:cubicBezTo>
                      <a:cubicBezTo>
                        <a:pt x="362" y="228"/>
                        <a:pt x="362" y="228"/>
                        <a:pt x="362" y="228"/>
                      </a:cubicBezTo>
                      <a:cubicBezTo>
                        <a:pt x="373" y="228"/>
                        <a:pt x="373" y="228"/>
                        <a:pt x="373" y="228"/>
                      </a:cubicBezTo>
                      <a:cubicBezTo>
                        <a:pt x="373" y="225"/>
                        <a:pt x="373" y="225"/>
                        <a:pt x="373" y="225"/>
                      </a:cubicBezTo>
                      <a:cubicBezTo>
                        <a:pt x="379" y="225"/>
                        <a:pt x="379" y="225"/>
                        <a:pt x="379" y="225"/>
                      </a:cubicBezTo>
                      <a:cubicBezTo>
                        <a:pt x="379" y="221"/>
                        <a:pt x="379" y="221"/>
                        <a:pt x="379" y="221"/>
                      </a:cubicBezTo>
                      <a:cubicBezTo>
                        <a:pt x="385" y="221"/>
                        <a:pt x="385" y="221"/>
                        <a:pt x="385" y="221"/>
                      </a:cubicBezTo>
                      <a:cubicBezTo>
                        <a:pt x="385" y="218"/>
                        <a:pt x="385" y="218"/>
                        <a:pt x="385" y="218"/>
                      </a:cubicBezTo>
                      <a:cubicBezTo>
                        <a:pt x="385" y="218"/>
                        <a:pt x="392" y="218"/>
                        <a:pt x="392" y="218"/>
                      </a:cubicBezTo>
                      <a:cubicBezTo>
                        <a:pt x="392" y="217"/>
                        <a:pt x="392" y="215"/>
                        <a:pt x="392" y="215"/>
                      </a:cubicBezTo>
                      <a:cubicBezTo>
                        <a:pt x="398" y="215"/>
                        <a:pt x="398" y="215"/>
                        <a:pt x="398" y="215"/>
                      </a:cubicBezTo>
                      <a:cubicBezTo>
                        <a:pt x="398" y="211"/>
                        <a:pt x="398" y="211"/>
                        <a:pt x="398" y="211"/>
                      </a:cubicBezTo>
                      <a:cubicBezTo>
                        <a:pt x="405" y="211"/>
                        <a:pt x="405" y="211"/>
                        <a:pt x="405" y="211"/>
                      </a:cubicBezTo>
                      <a:cubicBezTo>
                        <a:pt x="405" y="208"/>
                        <a:pt x="405" y="208"/>
                        <a:pt x="405" y="208"/>
                      </a:cubicBezTo>
                      <a:cubicBezTo>
                        <a:pt x="410" y="208"/>
                        <a:pt x="410" y="208"/>
                        <a:pt x="410" y="208"/>
                      </a:cubicBezTo>
                      <a:cubicBezTo>
                        <a:pt x="410" y="205"/>
                        <a:pt x="410" y="205"/>
                        <a:pt x="410" y="205"/>
                      </a:cubicBezTo>
                      <a:cubicBezTo>
                        <a:pt x="414" y="205"/>
                        <a:pt x="414" y="205"/>
                        <a:pt x="414" y="205"/>
                      </a:cubicBezTo>
                      <a:cubicBezTo>
                        <a:pt x="414" y="203"/>
                        <a:pt x="414" y="203"/>
                        <a:pt x="414" y="203"/>
                      </a:cubicBezTo>
                      <a:cubicBezTo>
                        <a:pt x="418" y="203"/>
                        <a:pt x="418" y="203"/>
                        <a:pt x="418" y="203"/>
                      </a:cubicBezTo>
                      <a:cubicBezTo>
                        <a:pt x="418" y="200"/>
                        <a:pt x="418" y="200"/>
                        <a:pt x="418" y="200"/>
                      </a:cubicBezTo>
                      <a:cubicBezTo>
                        <a:pt x="422" y="200"/>
                        <a:pt x="422" y="200"/>
                        <a:pt x="422" y="200"/>
                      </a:cubicBezTo>
                      <a:cubicBezTo>
                        <a:pt x="422" y="196"/>
                        <a:pt x="422" y="196"/>
                        <a:pt x="422" y="196"/>
                      </a:cubicBezTo>
                      <a:cubicBezTo>
                        <a:pt x="431" y="196"/>
                        <a:pt x="431" y="196"/>
                        <a:pt x="431" y="196"/>
                      </a:cubicBezTo>
                      <a:cubicBezTo>
                        <a:pt x="431" y="193"/>
                        <a:pt x="431" y="193"/>
                        <a:pt x="431" y="193"/>
                      </a:cubicBezTo>
                      <a:cubicBezTo>
                        <a:pt x="439" y="193"/>
                        <a:pt x="439" y="193"/>
                        <a:pt x="439" y="193"/>
                      </a:cubicBezTo>
                      <a:cubicBezTo>
                        <a:pt x="439" y="190"/>
                        <a:pt x="439" y="190"/>
                        <a:pt x="439" y="190"/>
                      </a:cubicBezTo>
                      <a:cubicBezTo>
                        <a:pt x="445" y="190"/>
                        <a:pt x="445" y="190"/>
                        <a:pt x="445" y="190"/>
                      </a:cubicBezTo>
                      <a:cubicBezTo>
                        <a:pt x="445" y="187"/>
                        <a:pt x="445" y="187"/>
                        <a:pt x="445" y="187"/>
                      </a:cubicBezTo>
                      <a:cubicBezTo>
                        <a:pt x="453" y="187"/>
                        <a:pt x="453" y="187"/>
                        <a:pt x="453" y="187"/>
                      </a:cubicBezTo>
                      <a:cubicBezTo>
                        <a:pt x="453" y="184"/>
                        <a:pt x="453" y="184"/>
                        <a:pt x="453" y="184"/>
                      </a:cubicBezTo>
                      <a:cubicBezTo>
                        <a:pt x="460" y="184"/>
                        <a:pt x="460" y="184"/>
                        <a:pt x="460" y="184"/>
                      </a:cubicBezTo>
                      <a:cubicBezTo>
                        <a:pt x="460" y="181"/>
                        <a:pt x="460" y="181"/>
                        <a:pt x="460" y="181"/>
                      </a:cubicBezTo>
                      <a:cubicBezTo>
                        <a:pt x="466" y="181"/>
                        <a:pt x="466" y="181"/>
                        <a:pt x="466" y="181"/>
                      </a:cubicBezTo>
                      <a:cubicBezTo>
                        <a:pt x="466" y="178"/>
                        <a:pt x="466" y="178"/>
                        <a:pt x="466" y="178"/>
                      </a:cubicBezTo>
                      <a:cubicBezTo>
                        <a:pt x="471" y="178"/>
                        <a:pt x="471" y="178"/>
                        <a:pt x="471" y="178"/>
                      </a:cubicBezTo>
                      <a:cubicBezTo>
                        <a:pt x="471" y="175"/>
                        <a:pt x="471" y="175"/>
                        <a:pt x="471" y="175"/>
                      </a:cubicBezTo>
                      <a:cubicBezTo>
                        <a:pt x="476" y="175"/>
                        <a:pt x="476" y="175"/>
                        <a:pt x="476" y="175"/>
                      </a:cubicBezTo>
                      <a:cubicBezTo>
                        <a:pt x="476" y="172"/>
                        <a:pt x="476" y="172"/>
                        <a:pt x="476" y="172"/>
                      </a:cubicBezTo>
                      <a:cubicBezTo>
                        <a:pt x="481" y="172"/>
                        <a:pt x="481" y="172"/>
                        <a:pt x="481" y="172"/>
                      </a:cubicBezTo>
                      <a:cubicBezTo>
                        <a:pt x="481" y="168"/>
                        <a:pt x="481" y="168"/>
                        <a:pt x="481" y="168"/>
                      </a:cubicBezTo>
                      <a:cubicBezTo>
                        <a:pt x="488" y="168"/>
                        <a:pt x="488" y="168"/>
                        <a:pt x="488" y="168"/>
                      </a:cubicBezTo>
                      <a:cubicBezTo>
                        <a:pt x="488" y="165"/>
                        <a:pt x="488" y="165"/>
                        <a:pt x="488" y="165"/>
                      </a:cubicBezTo>
                      <a:cubicBezTo>
                        <a:pt x="495" y="165"/>
                        <a:pt x="495" y="165"/>
                        <a:pt x="495" y="165"/>
                      </a:cubicBezTo>
                      <a:cubicBezTo>
                        <a:pt x="495" y="162"/>
                        <a:pt x="495" y="162"/>
                        <a:pt x="495" y="162"/>
                      </a:cubicBezTo>
                      <a:cubicBezTo>
                        <a:pt x="501" y="162"/>
                        <a:pt x="501" y="162"/>
                        <a:pt x="501" y="162"/>
                      </a:cubicBezTo>
                      <a:cubicBezTo>
                        <a:pt x="501" y="159"/>
                        <a:pt x="501" y="159"/>
                        <a:pt x="501" y="159"/>
                      </a:cubicBezTo>
                      <a:cubicBezTo>
                        <a:pt x="511" y="159"/>
                        <a:pt x="511" y="159"/>
                        <a:pt x="511" y="159"/>
                      </a:cubicBezTo>
                      <a:cubicBezTo>
                        <a:pt x="511" y="156"/>
                        <a:pt x="511" y="156"/>
                        <a:pt x="511" y="156"/>
                      </a:cubicBezTo>
                      <a:cubicBezTo>
                        <a:pt x="517" y="156"/>
                        <a:pt x="517" y="156"/>
                        <a:pt x="517" y="156"/>
                      </a:cubicBezTo>
                      <a:cubicBezTo>
                        <a:pt x="517" y="153"/>
                        <a:pt x="517" y="153"/>
                        <a:pt x="517" y="153"/>
                      </a:cubicBezTo>
                      <a:cubicBezTo>
                        <a:pt x="526" y="153"/>
                        <a:pt x="526" y="153"/>
                        <a:pt x="526" y="153"/>
                      </a:cubicBezTo>
                      <a:cubicBezTo>
                        <a:pt x="526" y="150"/>
                        <a:pt x="526" y="150"/>
                        <a:pt x="526" y="150"/>
                      </a:cubicBezTo>
                      <a:cubicBezTo>
                        <a:pt x="534" y="150"/>
                        <a:pt x="534" y="150"/>
                        <a:pt x="534" y="150"/>
                      </a:cubicBezTo>
                      <a:cubicBezTo>
                        <a:pt x="534" y="147"/>
                        <a:pt x="534" y="147"/>
                        <a:pt x="534" y="147"/>
                      </a:cubicBezTo>
                      <a:cubicBezTo>
                        <a:pt x="539" y="147"/>
                        <a:pt x="539" y="147"/>
                        <a:pt x="539" y="147"/>
                      </a:cubicBezTo>
                      <a:cubicBezTo>
                        <a:pt x="539" y="143"/>
                        <a:pt x="539" y="143"/>
                        <a:pt x="539" y="143"/>
                      </a:cubicBezTo>
                      <a:cubicBezTo>
                        <a:pt x="546" y="143"/>
                        <a:pt x="546" y="143"/>
                        <a:pt x="546" y="143"/>
                      </a:cubicBezTo>
                      <a:cubicBezTo>
                        <a:pt x="546" y="140"/>
                        <a:pt x="546" y="140"/>
                        <a:pt x="546" y="140"/>
                      </a:cubicBezTo>
                      <a:cubicBezTo>
                        <a:pt x="551" y="140"/>
                        <a:pt x="551" y="140"/>
                        <a:pt x="551" y="140"/>
                      </a:cubicBezTo>
                      <a:cubicBezTo>
                        <a:pt x="551" y="136"/>
                        <a:pt x="551" y="136"/>
                        <a:pt x="551" y="136"/>
                      </a:cubicBezTo>
                      <a:cubicBezTo>
                        <a:pt x="556" y="136"/>
                        <a:pt x="556" y="136"/>
                        <a:pt x="556" y="136"/>
                      </a:cubicBezTo>
                      <a:cubicBezTo>
                        <a:pt x="556" y="134"/>
                        <a:pt x="556" y="134"/>
                        <a:pt x="556" y="134"/>
                      </a:cubicBezTo>
                      <a:cubicBezTo>
                        <a:pt x="560" y="134"/>
                        <a:pt x="560" y="134"/>
                        <a:pt x="560" y="134"/>
                      </a:cubicBezTo>
                      <a:cubicBezTo>
                        <a:pt x="560" y="131"/>
                        <a:pt x="560" y="131"/>
                        <a:pt x="560" y="131"/>
                      </a:cubicBezTo>
                      <a:cubicBezTo>
                        <a:pt x="569" y="131"/>
                        <a:pt x="569" y="131"/>
                        <a:pt x="569" y="131"/>
                      </a:cubicBezTo>
                      <a:cubicBezTo>
                        <a:pt x="569" y="127"/>
                        <a:pt x="569" y="127"/>
                        <a:pt x="569" y="127"/>
                      </a:cubicBezTo>
                      <a:cubicBezTo>
                        <a:pt x="578" y="127"/>
                        <a:pt x="578" y="127"/>
                        <a:pt x="578" y="127"/>
                      </a:cubicBezTo>
                      <a:cubicBezTo>
                        <a:pt x="578" y="125"/>
                        <a:pt x="578" y="125"/>
                        <a:pt x="578" y="125"/>
                      </a:cubicBezTo>
                      <a:cubicBezTo>
                        <a:pt x="584" y="125"/>
                        <a:pt x="584" y="125"/>
                        <a:pt x="584" y="125"/>
                      </a:cubicBezTo>
                      <a:cubicBezTo>
                        <a:pt x="584" y="122"/>
                        <a:pt x="584" y="122"/>
                        <a:pt x="584" y="122"/>
                      </a:cubicBezTo>
                      <a:cubicBezTo>
                        <a:pt x="592" y="122"/>
                        <a:pt x="592" y="122"/>
                        <a:pt x="592" y="122"/>
                      </a:cubicBezTo>
                      <a:cubicBezTo>
                        <a:pt x="592" y="119"/>
                        <a:pt x="592" y="119"/>
                        <a:pt x="592" y="119"/>
                      </a:cubicBezTo>
                      <a:cubicBezTo>
                        <a:pt x="598" y="119"/>
                        <a:pt x="598" y="119"/>
                        <a:pt x="598" y="119"/>
                      </a:cubicBezTo>
                      <a:cubicBezTo>
                        <a:pt x="598" y="115"/>
                        <a:pt x="598" y="115"/>
                        <a:pt x="598" y="115"/>
                      </a:cubicBezTo>
                      <a:cubicBezTo>
                        <a:pt x="606" y="115"/>
                        <a:pt x="606" y="115"/>
                        <a:pt x="606" y="115"/>
                      </a:cubicBezTo>
                      <a:cubicBezTo>
                        <a:pt x="606" y="112"/>
                        <a:pt x="606" y="112"/>
                        <a:pt x="606" y="112"/>
                      </a:cubicBezTo>
                      <a:cubicBezTo>
                        <a:pt x="614" y="112"/>
                        <a:pt x="614" y="112"/>
                        <a:pt x="614" y="112"/>
                      </a:cubicBezTo>
                      <a:cubicBezTo>
                        <a:pt x="614" y="109"/>
                        <a:pt x="614" y="109"/>
                        <a:pt x="614" y="109"/>
                      </a:cubicBezTo>
                      <a:cubicBezTo>
                        <a:pt x="618" y="109"/>
                        <a:pt x="618" y="109"/>
                        <a:pt x="618" y="109"/>
                      </a:cubicBezTo>
                      <a:cubicBezTo>
                        <a:pt x="618" y="107"/>
                        <a:pt x="618" y="107"/>
                        <a:pt x="618" y="107"/>
                      </a:cubicBezTo>
                      <a:cubicBezTo>
                        <a:pt x="623" y="107"/>
                        <a:pt x="623" y="107"/>
                        <a:pt x="623" y="107"/>
                      </a:cubicBezTo>
                      <a:cubicBezTo>
                        <a:pt x="623" y="103"/>
                        <a:pt x="623" y="103"/>
                        <a:pt x="623" y="103"/>
                      </a:cubicBezTo>
                      <a:cubicBezTo>
                        <a:pt x="629" y="103"/>
                        <a:pt x="629" y="103"/>
                        <a:pt x="629" y="103"/>
                      </a:cubicBezTo>
                      <a:cubicBezTo>
                        <a:pt x="629" y="100"/>
                        <a:pt x="629" y="100"/>
                        <a:pt x="629" y="100"/>
                      </a:cubicBezTo>
                      <a:cubicBezTo>
                        <a:pt x="636" y="100"/>
                        <a:pt x="636" y="100"/>
                        <a:pt x="636" y="100"/>
                      </a:cubicBezTo>
                      <a:cubicBezTo>
                        <a:pt x="636" y="97"/>
                        <a:pt x="636" y="97"/>
                        <a:pt x="636" y="97"/>
                      </a:cubicBezTo>
                      <a:cubicBezTo>
                        <a:pt x="646" y="97"/>
                        <a:pt x="646" y="97"/>
                        <a:pt x="646" y="97"/>
                      </a:cubicBezTo>
                      <a:cubicBezTo>
                        <a:pt x="646" y="93"/>
                        <a:pt x="646" y="93"/>
                        <a:pt x="646" y="93"/>
                      </a:cubicBezTo>
                      <a:cubicBezTo>
                        <a:pt x="652" y="93"/>
                        <a:pt x="652" y="93"/>
                        <a:pt x="652" y="93"/>
                      </a:cubicBezTo>
                      <a:cubicBezTo>
                        <a:pt x="652" y="91"/>
                        <a:pt x="652" y="91"/>
                        <a:pt x="652" y="91"/>
                      </a:cubicBezTo>
                      <a:cubicBezTo>
                        <a:pt x="661" y="91"/>
                        <a:pt x="661" y="91"/>
                        <a:pt x="661" y="91"/>
                      </a:cubicBezTo>
                      <a:cubicBezTo>
                        <a:pt x="661" y="88"/>
                        <a:pt x="661" y="88"/>
                        <a:pt x="661" y="88"/>
                      </a:cubicBezTo>
                      <a:cubicBezTo>
                        <a:pt x="668" y="88"/>
                        <a:pt x="668" y="88"/>
                        <a:pt x="668" y="88"/>
                      </a:cubicBezTo>
                      <a:cubicBezTo>
                        <a:pt x="668" y="84"/>
                        <a:pt x="668" y="84"/>
                        <a:pt x="668" y="84"/>
                      </a:cubicBezTo>
                      <a:cubicBezTo>
                        <a:pt x="678" y="84"/>
                        <a:pt x="678" y="84"/>
                        <a:pt x="678" y="84"/>
                      </a:cubicBezTo>
                      <a:cubicBezTo>
                        <a:pt x="678" y="81"/>
                        <a:pt x="678" y="81"/>
                        <a:pt x="678" y="81"/>
                      </a:cubicBezTo>
                      <a:cubicBezTo>
                        <a:pt x="685" y="81"/>
                        <a:pt x="685" y="81"/>
                        <a:pt x="685" y="81"/>
                      </a:cubicBezTo>
                      <a:cubicBezTo>
                        <a:pt x="685" y="78"/>
                        <a:pt x="685" y="78"/>
                        <a:pt x="685" y="78"/>
                      </a:cubicBezTo>
                      <a:cubicBezTo>
                        <a:pt x="692" y="78"/>
                        <a:pt x="692" y="78"/>
                        <a:pt x="692" y="78"/>
                      </a:cubicBezTo>
                      <a:cubicBezTo>
                        <a:pt x="692" y="75"/>
                        <a:pt x="692" y="75"/>
                        <a:pt x="692" y="75"/>
                      </a:cubicBezTo>
                      <a:cubicBezTo>
                        <a:pt x="700" y="75"/>
                        <a:pt x="700" y="75"/>
                        <a:pt x="700" y="75"/>
                      </a:cubicBezTo>
                      <a:cubicBezTo>
                        <a:pt x="700" y="72"/>
                        <a:pt x="700" y="72"/>
                        <a:pt x="700" y="72"/>
                      </a:cubicBezTo>
                      <a:cubicBezTo>
                        <a:pt x="708" y="72"/>
                        <a:pt x="708" y="72"/>
                        <a:pt x="708" y="72"/>
                      </a:cubicBezTo>
                      <a:cubicBezTo>
                        <a:pt x="708" y="69"/>
                        <a:pt x="708" y="69"/>
                        <a:pt x="708" y="69"/>
                      </a:cubicBezTo>
                      <a:cubicBezTo>
                        <a:pt x="717" y="69"/>
                        <a:pt x="717" y="69"/>
                        <a:pt x="717" y="69"/>
                      </a:cubicBezTo>
                      <a:cubicBezTo>
                        <a:pt x="717" y="66"/>
                        <a:pt x="717" y="66"/>
                        <a:pt x="717" y="66"/>
                      </a:cubicBezTo>
                      <a:cubicBezTo>
                        <a:pt x="728" y="66"/>
                        <a:pt x="728" y="66"/>
                        <a:pt x="728" y="66"/>
                      </a:cubicBezTo>
                      <a:cubicBezTo>
                        <a:pt x="728" y="63"/>
                        <a:pt x="728" y="63"/>
                        <a:pt x="728" y="63"/>
                      </a:cubicBezTo>
                      <a:cubicBezTo>
                        <a:pt x="733" y="63"/>
                        <a:pt x="733" y="63"/>
                        <a:pt x="733" y="63"/>
                      </a:cubicBezTo>
                      <a:cubicBezTo>
                        <a:pt x="733" y="60"/>
                        <a:pt x="733" y="60"/>
                        <a:pt x="733" y="60"/>
                      </a:cubicBezTo>
                      <a:cubicBezTo>
                        <a:pt x="738" y="60"/>
                        <a:pt x="738" y="60"/>
                        <a:pt x="738" y="60"/>
                      </a:cubicBezTo>
                      <a:cubicBezTo>
                        <a:pt x="738" y="57"/>
                        <a:pt x="738" y="57"/>
                        <a:pt x="738" y="57"/>
                      </a:cubicBezTo>
                      <a:cubicBezTo>
                        <a:pt x="748" y="57"/>
                        <a:pt x="748" y="57"/>
                        <a:pt x="748" y="57"/>
                      </a:cubicBezTo>
                      <a:cubicBezTo>
                        <a:pt x="748" y="53"/>
                        <a:pt x="748" y="53"/>
                        <a:pt x="748" y="53"/>
                      </a:cubicBezTo>
                      <a:cubicBezTo>
                        <a:pt x="756" y="53"/>
                        <a:pt x="756" y="53"/>
                        <a:pt x="756" y="53"/>
                      </a:cubicBezTo>
                      <a:cubicBezTo>
                        <a:pt x="756" y="50"/>
                        <a:pt x="756" y="50"/>
                        <a:pt x="756" y="50"/>
                      </a:cubicBezTo>
                      <a:cubicBezTo>
                        <a:pt x="762" y="50"/>
                        <a:pt x="762" y="50"/>
                        <a:pt x="762" y="50"/>
                      </a:cubicBezTo>
                      <a:cubicBezTo>
                        <a:pt x="762" y="48"/>
                        <a:pt x="762" y="48"/>
                        <a:pt x="762" y="48"/>
                      </a:cubicBezTo>
                      <a:cubicBezTo>
                        <a:pt x="769" y="48"/>
                        <a:pt x="769" y="48"/>
                        <a:pt x="769" y="48"/>
                      </a:cubicBezTo>
                      <a:cubicBezTo>
                        <a:pt x="769" y="44"/>
                        <a:pt x="769" y="44"/>
                        <a:pt x="769" y="44"/>
                      </a:cubicBezTo>
                      <a:cubicBezTo>
                        <a:pt x="775" y="44"/>
                        <a:pt x="775" y="44"/>
                        <a:pt x="775" y="44"/>
                      </a:cubicBezTo>
                      <a:cubicBezTo>
                        <a:pt x="775" y="41"/>
                        <a:pt x="775" y="41"/>
                        <a:pt x="775" y="41"/>
                      </a:cubicBezTo>
                      <a:cubicBezTo>
                        <a:pt x="782" y="41"/>
                        <a:pt x="782" y="41"/>
                        <a:pt x="782" y="41"/>
                      </a:cubicBezTo>
                      <a:cubicBezTo>
                        <a:pt x="782" y="38"/>
                        <a:pt x="782" y="38"/>
                        <a:pt x="782" y="38"/>
                      </a:cubicBezTo>
                      <a:cubicBezTo>
                        <a:pt x="789" y="38"/>
                        <a:pt x="789" y="38"/>
                        <a:pt x="789" y="38"/>
                      </a:cubicBezTo>
                      <a:cubicBezTo>
                        <a:pt x="789" y="34"/>
                        <a:pt x="789" y="34"/>
                        <a:pt x="789" y="34"/>
                      </a:cubicBezTo>
                      <a:cubicBezTo>
                        <a:pt x="796" y="34"/>
                        <a:pt x="796" y="34"/>
                        <a:pt x="796" y="34"/>
                      </a:cubicBezTo>
                      <a:cubicBezTo>
                        <a:pt x="796" y="31"/>
                        <a:pt x="796" y="31"/>
                        <a:pt x="796" y="31"/>
                      </a:cubicBezTo>
                      <a:cubicBezTo>
                        <a:pt x="803" y="31"/>
                        <a:pt x="803" y="31"/>
                        <a:pt x="803" y="31"/>
                      </a:cubicBezTo>
                      <a:cubicBezTo>
                        <a:pt x="803" y="29"/>
                        <a:pt x="803" y="29"/>
                        <a:pt x="803" y="29"/>
                      </a:cubicBezTo>
                      <a:cubicBezTo>
                        <a:pt x="810" y="29"/>
                        <a:pt x="810" y="29"/>
                        <a:pt x="810" y="29"/>
                      </a:cubicBezTo>
                      <a:cubicBezTo>
                        <a:pt x="810" y="26"/>
                        <a:pt x="810" y="26"/>
                        <a:pt x="810" y="26"/>
                      </a:cubicBezTo>
                      <a:cubicBezTo>
                        <a:pt x="820" y="26"/>
                        <a:pt x="820" y="26"/>
                        <a:pt x="820" y="26"/>
                      </a:cubicBezTo>
                      <a:cubicBezTo>
                        <a:pt x="820" y="22"/>
                        <a:pt x="820" y="22"/>
                        <a:pt x="820" y="22"/>
                      </a:cubicBezTo>
                      <a:cubicBezTo>
                        <a:pt x="827" y="22"/>
                        <a:pt x="827" y="22"/>
                        <a:pt x="827" y="22"/>
                      </a:cubicBezTo>
                      <a:cubicBezTo>
                        <a:pt x="827" y="19"/>
                        <a:pt x="827" y="19"/>
                        <a:pt x="827" y="19"/>
                      </a:cubicBezTo>
                      <a:cubicBezTo>
                        <a:pt x="833" y="19"/>
                        <a:pt x="833" y="19"/>
                        <a:pt x="833" y="19"/>
                      </a:cubicBezTo>
                      <a:cubicBezTo>
                        <a:pt x="833" y="16"/>
                        <a:pt x="833" y="16"/>
                        <a:pt x="833" y="16"/>
                      </a:cubicBezTo>
                      <a:cubicBezTo>
                        <a:pt x="838" y="16"/>
                        <a:pt x="838" y="16"/>
                        <a:pt x="838" y="16"/>
                      </a:cubicBezTo>
                      <a:cubicBezTo>
                        <a:pt x="838" y="13"/>
                        <a:pt x="838" y="13"/>
                        <a:pt x="838" y="13"/>
                      </a:cubicBezTo>
                      <a:cubicBezTo>
                        <a:pt x="843" y="13"/>
                        <a:pt x="843" y="13"/>
                        <a:pt x="843" y="13"/>
                      </a:cubicBezTo>
                      <a:cubicBezTo>
                        <a:pt x="843" y="10"/>
                        <a:pt x="843" y="10"/>
                        <a:pt x="843" y="10"/>
                      </a:cubicBezTo>
                      <a:cubicBezTo>
                        <a:pt x="849" y="10"/>
                        <a:pt x="849" y="10"/>
                        <a:pt x="849" y="10"/>
                      </a:cubicBezTo>
                      <a:cubicBezTo>
                        <a:pt x="849" y="6"/>
                        <a:pt x="849" y="6"/>
                        <a:pt x="849" y="6"/>
                      </a:cubicBezTo>
                      <a:cubicBezTo>
                        <a:pt x="854" y="6"/>
                        <a:pt x="854" y="6"/>
                        <a:pt x="854" y="6"/>
                      </a:cubicBezTo>
                      <a:cubicBezTo>
                        <a:pt x="854" y="4"/>
                        <a:pt x="854" y="4"/>
                        <a:pt x="854" y="4"/>
                      </a:cubicBezTo>
                      <a:cubicBezTo>
                        <a:pt x="856" y="4"/>
                        <a:pt x="856" y="4"/>
                        <a:pt x="856" y="4"/>
                      </a:cubicBezTo>
                      <a:cubicBezTo>
                        <a:pt x="856" y="0"/>
                        <a:pt x="856" y="0"/>
                        <a:pt x="856" y="0"/>
                      </a:cubicBezTo>
                      <a:cubicBezTo>
                        <a:pt x="858" y="0"/>
                        <a:pt x="858" y="0"/>
                        <a:pt x="858" y="0"/>
                      </a:cubicBezTo>
                    </a:path>
                  </a:pathLst>
                </a:custGeom>
                <a:noFill/>
                <a:ln w="19050" cap="flat">
                  <a:solidFill>
                    <a:schemeClr val="accent1">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3" name="Freeform 12">
                  <a:extLst>
                    <a:ext uri="{FF2B5EF4-FFF2-40B4-BE49-F238E27FC236}">
                      <a16:creationId xmlns:a16="http://schemas.microsoft.com/office/drawing/2014/main" id="{E12E5B98-8D42-874D-AF21-C337B39BCA97}"/>
                    </a:ext>
                  </a:extLst>
                </p:cNvPr>
                <p:cNvSpPr>
                  <a:spLocks/>
                </p:cNvSpPr>
                <p:nvPr/>
              </p:nvSpPr>
              <p:spPr bwMode="auto">
                <a:xfrm>
                  <a:off x="3295898" y="2418366"/>
                  <a:ext cx="2647725" cy="1416883"/>
                </a:xfrm>
                <a:custGeom>
                  <a:avLst/>
                  <a:gdLst>
                    <a:gd name="T0" fmla="*/ 17 w 1779"/>
                    <a:gd name="T1" fmla="*/ 920 h 952"/>
                    <a:gd name="T2" fmla="*/ 31 w 1779"/>
                    <a:gd name="T3" fmla="*/ 889 h 952"/>
                    <a:gd name="T4" fmla="*/ 63 w 1779"/>
                    <a:gd name="T5" fmla="*/ 875 h 952"/>
                    <a:gd name="T6" fmla="*/ 71 w 1779"/>
                    <a:gd name="T7" fmla="*/ 856 h 952"/>
                    <a:gd name="T8" fmla="*/ 98 w 1779"/>
                    <a:gd name="T9" fmla="*/ 846 h 952"/>
                    <a:gd name="T10" fmla="*/ 117 w 1779"/>
                    <a:gd name="T11" fmla="*/ 825 h 952"/>
                    <a:gd name="T12" fmla="*/ 139 w 1779"/>
                    <a:gd name="T13" fmla="*/ 810 h 952"/>
                    <a:gd name="T14" fmla="*/ 158 w 1779"/>
                    <a:gd name="T15" fmla="*/ 794 h 952"/>
                    <a:gd name="T16" fmla="*/ 185 w 1779"/>
                    <a:gd name="T17" fmla="*/ 779 h 952"/>
                    <a:gd name="T18" fmla="*/ 200 w 1779"/>
                    <a:gd name="T19" fmla="*/ 760 h 952"/>
                    <a:gd name="T20" fmla="*/ 227 w 1779"/>
                    <a:gd name="T21" fmla="*/ 744 h 952"/>
                    <a:gd name="T22" fmla="*/ 245 w 1779"/>
                    <a:gd name="T23" fmla="*/ 727 h 952"/>
                    <a:gd name="T24" fmla="*/ 283 w 1779"/>
                    <a:gd name="T25" fmla="*/ 715 h 952"/>
                    <a:gd name="T26" fmla="*/ 299 w 1779"/>
                    <a:gd name="T27" fmla="*/ 696 h 952"/>
                    <a:gd name="T28" fmla="*/ 341 w 1779"/>
                    <a:gd name="T29" fmla="*/ 681 h 952"/>
                    <a:gd name="T30" fmla="*/ 364 w 1779"/>
                    <a:gd name="T31" fmla="*/ 663 h 952"/>
                    <a:gd name="T32" fmla="*/ 399 w 1779"/>
                    <a:gd name="T33" fmla="*/ 650 h 952"/>
                    <a:gd name="T34" fmla="*/ 422 w 1779"/>
                    <a:gd name="T35" fmla="*/ 623 h 952"/>
                    <a:gd name="T36" fmla="*/ 455 w 1779"/>
                    <a:gd name="T37" fmla="*/ 609 h 952"/>
                    <a:gd name="T38" fmla="*/ 478 w 1779"/>
                    <a:gd name="T39" fmla="*/ 592 h 952"/>
                    <a:gd name="T40" fmla="*/ 511 w 1779"/>
                    <a:gd name="T41" fmla="*/ 580 h 952"/>
                    <a:gd name="T42" fmla="*/ 547 w 1779"/>
                    <a:gd name="T43" fmla="*/ 559 h 952"/>
                    <a:gd name="T44" fmla="*/ 576 w 1779"/>
                    <a:gd name="T45" fmla="*/ 548 h 952"/>
                    <a:gd name="T46" fmla="*/ 605 w 1779"/>
                    <a:gd name="T47" fmla="*/ 528 h 952"/>
                    <a:gd name="T48" fmla="*/ 642 w 1779"/>
                    <a:gd name="T49" fmla="*/ 513 h 952"/>
                    <a:gd name="T50" fmla="*/ 669 w 1779"/>
                    <a:gd name="T51" fmla="*/ 494 h 952"/>
                    <a:gd name="T52" fmla="*/ 717 w 1779"/>
                    <a:gd name="T53" fmla="*/ 482 h 952"/>
                    <a:gd name="T54" fmla="*/ 746 w 1779"/>
                    <a:gd name="T55" fmla="*/ 461 h 952"/>
                    <a:gd name="T56" fmla="*/ 788 w 1779"/>
                    <a:gd name="T57" fmla="*/ 451 h 952"/>
                    <a:gd name="T58" fmla="*/ 823 w 1779"/>
                    <a:gd name="T59" fmla="*/ 428 h 952"/>
                    <a:gd name="T60" fmla="*/ 873 w 1779"/>
                    <a:gd name="T61" fmla="*/ 407 h 952"/>
                    <a:gd name="T62" fmla="*/ 902 w 1779"/>
                    <a:gd name="T63" fmla="*/ 386 h 952"/>
                    <a:gd name="T64" fmla="*/ 939 w 1779"/>
                    <a:gd name="T65" fmla="*/ 372 h 952"/>
                    <a:gd name="T66" fmla="*/ 966 w 1779"/>
                    <a:gd name="T67" fmla="*/ 353 h 952"/>
                    <a:gd name="T68" fmla="*/ 1008 w 1779"/>
                    <a:gd name="T69" fmla="*/ 339 h 952"/>
                    <a:gd name="T70" fmla="*/ 1035 w 1779"/>
                    <a:gd name="T71" fmla="*/ 322 h 952"/>
                    <a:gd name="T72" fmla="*/ 1083 w 1779"/>
                    <a:gd name="T73" fmla="*/ 310 h 952"/>
                    <a:gd name="T74" fmla="*/ 1118 w 1779"/>
                    <a:gd name="T75" fmla="*/ 287 h 952"/>
                    <a:gd name="T76" fmla="*/ 1149 w 1779"/>
                    <a:gd name="T77" fmla="*/ 276 h 952"/>
                    <a:gd name="T78" fmla="*/ 1178 w 1779"/>
                    <a:gd name="T79" fmla="*/ 255 h 952"/>
                    <a:gd name="T80" fmla="*/ 1218 w 1779"/>
                    <a:gd name="T81" fmla="*/ 245 h 952"/>
                    <a:gd name="T82" fmla="*/ 1255 w 1779"/>
                    <a:gd name="T83" fmla="*/ 224 h 952"/>
                    <a:gd name="T84" fmla="*/ 1311 w 1779"/>
                    <a:gd name="T85" fmla="*/ 210 h 952"/>
                    <a:gd name="T86" fmla="*/ 1347 w 1779"/>
                    <a:gd name="T87" fmla="*/ 193 h 952"/>
                    <a:gd name="T88" fmla="*/ 1374 w 1779"/>
                    <a:gd name="T89" fmla="*/ 179 h 952"/>
                    <a:gd name="T90" fmla="*/ 1401 w 1779"/>
                    <a:gd name="T91" fmla="*/ 158 h 952"/>
                    <a:gd name="T92" fmla="*/ 1436 w 1779"/>
                    <a:gd name="T93" fmla="*/ 147 h 952"/>
                    <a:gd name="T94" fmla="*/ 1475 w 1779"/>
                    <a:gd name="T95" fmla="*/ 127 h 952"/>
                    <a:gd name="T96" fmla="*/ 1517 w 1779"/>
                    <a:gd name="T97" fmla="*/ 114 h 952"/>
                    <a:gd name="T98" fmla="*/ 1546 w 1779"/>
                    <a:gd name="T99" fmla="*/ 93 h 952"/>
                    <a:gd name="T100" fmla="*/ 1615 w 1779"/>
                    <a:gd name="T101" fmla="*/ 81 h 952"/>
                    <a:gd name="T102" fmla="*/ 1646 w 1779"/>
                    <a:gd name="T103" fmla="*/ 60 h 952"/>
                    <a:gd name="T104" fmla="*/ 1700 w 1779"/>
                    <a:gd name="T105" fmla="*/ 50 h 952"/>
                    <a:gd name="T106" fmla="*/ 1719 w 1779"/>
                    <a:gd name="T107" fmla="*/ 31 h 952"/>
                    <a:gd name="T108" fmla="*/ 1752 w 1779"/>
                    <a:gd name="T109" fmla="*/ 17 h 952"/>
                    <a:gd name="T110" fmla="*/ 1771 w 1779"/>
                    <a:gd name="T111" fmla="*/ 0 h 9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79" h="952">
                      <a:moveTo>
                        <a:pt x="0" y="952"/>
                      </a:moveTo>
                      <a:lnTo>
                        <a:pt x="0" y="935"/>
                      </a:lnTo>
                      <a:lnTo>
                        <a:pt x="9" y="935"/>
                      </a:lnTo>
                      <a:lnTo>
                        <a:pt x="9" y="920"/>
                      </a:lnTo>
                      <a:lnTo>
                        <a:pt x="17" y="920"/>
                      </a:lnTo>
                      <a:lnTo>
                        <a:pt x="17" y="910"/>
                      </a:lnTo>
                      <a:lnTo>
                        <a:pt x="23" y="910"/>
                      </a:lnTo>
                      <a:lnTo>
                        <a:pt x="23" y="900"/>
                      </a:lnTo>
                      <a:lnTo>
                        <a:pt x="31" y="900"/>
                      </a:lnTo>
                      <a:lnTo>
                        <a:pt x="31" y="889"/>
                      </a:lnTo>
                      <a:lnTo>
                        <a:pt x="44" y="889"/>
                      </a:lnTo>
                      <a:lnTo>
                        <a:pt x="44" y="883"/>
                      </a:lnTo>
                      <a:lnTo>
                        <a:pt x="56" y="883"/>
                      </a:lnTo>
                      <a:lnTo>
                        <a:pt x="56" y="875"/>
                      </a:lnTo>
                      <a:lnTo>
                        <a:pt x="63" y="875"/>
                      </a:lnTo>
                      <a:lnTo>
                        <a:pt x="63" y="868"/>
                      </a:lnTo>
                      <a:lnTo>
                        <a:pt x="67" y="868"/>
                      </a:lnTo>
                      <a:lnTo>
                        <a:pt x="67" y="862"/>
                      </a:lnTo>
                      <a:lnTo>
                        <a:pt x="71" y="862"/>
                      </a:lnTo>
                      <a:lnTo>
                        <a:pt x="71" y="856"/>
                      </a:lnTo>
                      <a:lnTo>
                        <a:pt x="79" y="856"/>
                      </a:lnTo>
                      <a:lnTo>
                        <a:pt x="79" y="850"/>
                      </a:lnTo>
                      <a:lnTo>
                        <a:pt x="85" y="850"/>
                      </a:lnTo>
                      <a:lnTo>
                        <a:pt x="85" y="846"/>
                      </a:lnTo>
                      <a:lnTo>
                        <a:pt x="98" y="846"/>
                      </a:lnTo>
                      <a:lnTo>
                        <a:pt x="98" y="837"/>
                      </a:lnTo>
                      <a:lnTo>
                        <a:pt x="110" y="837"/>
                      </a:lnTo>
                      <a:lnTo>
                        <a:pt x="110" y="831"/>
                      </a:lnTo>
                      <a:lnTo>
                        <a:pt x="117" y="831"/>
                      </a:lnTo>
                      <a:lnTo>
                        <a:pt x="117" y="825"/>
                      </a:lnTo>
                      <a:lnTo>
                        <a:pt x="123" y="825"/>
                      </a:lnTo>
                      <a:lnTo>
                        <a:pt x="123" y="817"/>
                      </a:lnTo>
                      <a:lnTo>
                        <a:pt x="135" y="817"/>
                      </a:lnTo>
                      <a:lnTo>
                        <a:pt x="135" y="810"/>
                      </a:lnTo>
                      <a:lnTo>
                        <a:pt x="139" y="810"/>
                      </a:lnTo>
                      <a:lnTo>
                        <a:pt x="139" y="806"/>
                      </a:lnTo>
                      <a:lnTo>
                        <a:pt x="148" y="806"/>
                      </a:lnTo>
                      <a:lnTo>
                        <a:pt x="148" y="798"/>
                      </a:lnTo>
                      <a:lnTo>
                        <a:pt x="158" y="798"/>
                      </a:lnTo>
                      <a:lnTo>
                        <a:pt x="158" y="794"/>
                      </a:lnTo>
                      <a:lnTo>
                        <a:pt x="162" y="794"/>
                      </a:lnTo>
                      <a:lnTo>
                        <a:pt x="162" y="785"/>
                      </a:lnTo>
                      <a:lnTo>
                        <a:pt x="173" y="785"/>
                      </a:lnTo>
                      <a:lnTo>
                        <a:pt x="173" y="779"/>
                      </a:lnTo>
                      <a:lnTo>
                        <a:pt x="185" y="779"/>
                      </a:lnTo>
                      <a:lnTo>
                        <a:pt x="185" y="771"/>
                      </a:lnTo>
                      <a:lnTo>
                        <a:pt x="193" y="771"/>
                      </a:lnTo>
                      <a:lnTo>
                        <a:pt x="193" y="767"/>
                      </a:lnTo>
                      <a:lnTo>
                        <a:pt x="200" y="767"/>
                      </a:lnTo>
                      <a:lnTo>
                        <a:pt x="200" y="760"/>
                      </a:lnTo>
                      <a:lnTo>
                        <a:pt x="214" y="760"/>
                      </a:lnTo>
                      <a:lnTo>
                        <a:pt x="214" y="748"/>
                      </a:lnTo>
                      <a:lnTo>
                        <a:pt x="221" y="748"/>
                      </a:lnTo>
                      <a:lnTo>
                        <a:pt x="221" y="744"/>
                      </a:lnTo>
                      <a:lnTo>
                        <a:pt x="227" y="744"/>
                      </a:lnTo>
                      <a:lnTo>
                        <a:pt x="227" y="740"/>
                      </a:lnTo>
                      <a:lnTo>
                        <a:pt x="233" y="740"/>
                      </a:lnTo>
                      <a:lnTo>
                        <a:pt x="233" y="735"/>
                      </a:lnTo>
                      <a:lnTo>
                        <a:pt x="245" y="735"/>
                      </a:lnTo>
                      <a:lnTo>
                        <a:pt x="245" y="727"/>
                      </a:lnTo>
                      <a:lnTo>
                        <a:pt x="256" y="727"/>
                      </a:lnTo>
                      <a:lnTo>
                        <a:pt x="256" y="721"/>
                      </a:lnTo>
                      <a:lnTo>
                        <a:pt x="266" y="721"/>
                      </a:lnTo>
                      <a:lnTo>
                        <a:pt x="266" y="715"/>
                      </a:lnTo>
                      <a:lnTo>
                        <a:pt x="283" y="715"/>
                      </a:lnTo>
                      <a:lnTo>
                        <a:pt x="283" y="708"/>
                      </a:lnTo>
                      <a:lnTo>
                        <a:pt x="291" y="708"/>
                      </a:lnTo>
                      <a:lnTo>
                        <a:pt x="291" y="702"/>
                      </a:lnTo>
                      <a:lnTo>
                        <a:pt x="299" y="702"/>
                      </a:lnTo>
                      <a:lnTo>
                        <a:pt x="299" y="696"/>
                      </a:lnTo>
                      <a:lnTo>
                        <a:pt x="316" y="696"/>
                      </a:lnTo>
                      <a:lnTo>
                        <a:pt x="316" y="688"/>
                      </a:lnTo>
                      <a:lnTo>
                        <a:pt x="329" y="688"/>
                      </a:lnTo>
                      <a:lnTo>
                        <a:pt x="329" y="681"/>
                      </a:lnTo>
                      <a:lnTo>
                        <a:pt x="341" y="681"/>
                      </a:lnTo>
                      <a:lnTo>
                        <a:pt x="341" y="675"/>
                      </a:lnTo>
                      <a:lnTo>
                        <a:pt x="353" y="675"/>
                      </a:lnTo>
                      <a:lnTo>
                        <a:pt x="353" y="669"/>
                      </a:lnTo>
                      <a:lnTo>
                        <a:pt x="364" y="669"/>
                      </a:lnTo>
                      <a:lnTo>
                        <a:pt x="364" y="663"/>
                      </a:lnTo>
                      <a:lnTo>
                        <a:pt x="376" y="663"/>
                      </a:lnTo>
                      <a:lnTo>
                        <a:pt x="376" y="654"/>
                      </a:lnTo>
                      <a:lnTo>
                        <a:pt x="387" y="654"/>
                      </a:lnTo>
                      <a:lnTo>
                        <a:pt x="387" y="650"/>
                      </a:lnTo>
                      <a:lnTo>
                        <a:pt x="399" y="650"/>
                      </a:lnTo>
                      <a:lnTo>
                        <a:pt x="399" y="642"/>
                      </a:lnTo>
                      <a:lnTo>
                        <a:pt x="412" y="642"/>
                      </a:lnTo>
                      <a:lnTo>
                        <a:pt x="412" y="629"/>
                      </a:lnTo>
                      <a:lnTo>
                        <a:pt x="422" y="629"/>
                      </a:lnTo>
                      <a:lnTo>
                        <a:pt x="422" y="623"/>
                      </a:lnTo>
                      <a:lnTo>
                        <a:pt x="428" y="623"/>
                      </a:lnTo>
                      <a:lnTo>
                        <a:pt x="428" y="619"/>
                      </a:lnTo>
                      <a:lnTo>
                        <a:pt x="443" y="619"/>
                      </a:lnTo>
                      <a:lnTo>
                        <a:pt x="443" y="609"/>
                      </a:lnTo>
                      <a:lnTo>
                        <a:pt x="455" y="609"/>
                      </a:lnTo>
                      <a:lnTo>
                        <a:pt x="455" y="602"/>
                      </a:lnTo>
                      <a:lnTo>
                        <a:pt x="466" y="602"/>
                      </a:lnTo>
                      <a:lnTo>
                        <a:pt x="466" y="598"/>
                      </a:lnTo>
                      <a:lnTo>
                        <a:pt x="478" y="598"/>
                      </a:lnTo>
                      <a:lnTo>
                        <a:pt x="478" y="592"/>
                      </a:lnTo>
                      <a:lnTo>
                        <a:pt x="491" y="592"/>
                      </a:lnTo>
                      <a:lnTo>
                        <a:pt x="491" y="584"/>
                      </a:lnTo>
                      <a:lnTo>
                        <a:pt x="503" y="584"/>
                      </a:lnTo>
                      <a:lnTo>
                        <a:pt x="503" y="580"/>
                      </a:lnTo>
                      <a:lnTo>
                        <a:pt x="511" y="580"/>
                      </a:lnTo>
                      <a:lnTo>
                        <a:pt x="511" y="571"/>
                      </a:lnTo>
                      <a:lnTo>
                        <a:pt x="526" y="571"/>
                      </a:lnTo>
                      <a:lnTo>
                        <a:pt x="526" y="565"/>
                      </a:lnTo>
                      <a:lnTo>
                        <a:pt x="547" y="565"/>
                      </a:lnTo>
                      <a:lnTo>
                        <a:pt x="547" y="559"/>
                      </a:lnTo>
                      <a:lnTo>
                        <a:pt x="559" y="559"/>
                      </a:lnTo>
                      <a:lnTo>
                        <a:pt x="559" y="553"/>
                      </a:lnTo>
                      <a:lnTo>
                        <a:pt x="570" y="553"/>
                      </a:lnTo>
                      <a:lnTo>
                        <a:pt x="570" y="548"/>
                      </a:lnTo>
                      <a:lnTo>
                        <a:pt x="576" y="548"/>
                      </a:lnTo>
                      <a:lnTo>
                        <a:pt x="576" y="540"/>
                      </a:lnTo>
                      <a:lnTo>
                        <a:pt x="592" y="540"/>
                      </a:lnTo>
                      <a:lnTo>
                        <a:pt x="592" y="532"/>
                      </a:lnTo>
                      <a:lnTo>
                        <a:pt x="605" y="532"/>
                      </a:lnTo>
                      <a:lnTo>
                        <a:pt x="605" y="528"/>
                      </a:lnTo>
                      <a:lnTo>
                        <a:pt x="622" y="528"/>
                      </a:lnTo>
                      <a:lnTo>
                        <a:pt x="622" y="519"/>
                      </a:lnTo>
                      <a:lnTo>
                        <a:pt x="632" y="519"/>
                      </a:lnTo>
                      <a:lnTo>
                        <a:pt x="632" y="513"/>
                      </a:lnTo>
                      <a:lnTo>
                        <a:pt x="642" y="513"/>
                      </a:lnTo>
                      <a:lnTo>
                        <a:pt x="642" y="509"/>
                      </a:lnTo>
                      <a:lnTo>
                        <a:pt x="653" y="509"/>
                      </a:lnTo>
                      <a:lnTo>
                        <a:pt x="653" y="501"/>
                      </a:lnTo>
                      <a:lnTo>
                        <a:pt x="669" y="501"/>
                      </a:lnTo>
                      <a:lnTo>
                        <a:pt x="669" y="494"/>
                      </a:lnTo>
                      <a:lnTo>
                        <a:pt x="684" y="494"/>
                      </a:lnTo>
                      <a:lnTo>
                        <a:pt x="684" y="488"/>
                      </a:lnTo>
                      <a:lnTo>
                        <a:pt x="703" y="488"/>
                      </a:lnTo>
                      <a:lnTo>
                        <a:pt x="703" y="482"/>
                      </a:lnTo>
                      <a:lnTo>
                        <a:pt x="717" y="482"/>
                      </a:lnTo>
                      <a:lnTo>
                        <a:pt x="717" y="476"/>
                      </a:lnTo>
                      <a:lnTo>
                        <a:pt x="734" y="476"/>
                      </a:lnTo>
                      <a:lnTo>
                        <a:pt x="734" y="470"/>
                      </a:lnTo>
                      <a:lnTo>
                        <a:pt x="746" y="470"/>
                      </a:lnTo>
                      <a:lnTo>
                        <a:pt x="746" y="461"/>
                      </a:lnTo>
                      <a:lnTo>
                        <a:pt x="767" y="461"/>
                      </a:lnTo>
                      <a:lnTo>
                        <a:pt x="767" y="455"/>
                      </a:lnTo>
                      <a:lnTo>
                        <a:pt x="777" y="455"/>
                      </a:lnTo>
                      <a:lnTo>
                        <a:pt x="777" y="451"/>
                      </a:lnTo>
                      <a:lnTo>
                        <a:pt x="788" y="451"/>
                      </a:lnTo>
                      <a:lnTo>
                        <a:pt x="788" y="442"/>
                      </a:lnTo>
                      <a:lnTo>
                        <a:pt x="802" y="442"/>
                      </a:lnTo>
                      <a:lnTo>
                        <a:pt x="802" y="436"/>
                      </a:lnTo>
                      <a:lnTo>
                        <a:pt x="823" y="436"/>
                      </a:lnTo>
                      <a:lnTo>
                        <a:pt x="823" y="428"/>
                      </a:lnTo>
                      <a:lnTo>
                        <a:pt x="838" y="428"/>
                      </a:lnTo>
                      <a:lnTo>
                        <a:pt x="838" y="422"/>
                      </a:lnTo>
                      <a:lnTo>
                        <a:pt x="854" y="422"/>
                      </a:lnTo>
                      <a:lnTo>
                        <a:pt x="854" y="407"/>
                      </a:lnTo>
                      <a:lnTo>
                        <a:pt x="873" y="407"/>
                      </a:lnTo>
                      <a:lnTo>
                        <a:pt x="873" y="399"/>
                      </a:lnTo>
                      <a:lnTo>
                        <a:pt x="894" y="399"/>
                      </a:lnTo>
                      <a:lnTo>
                        <a:pt x="894" y="391"/>
                      </a:lnTo>
                      <a:lnTo>
                        <a:pt x="902" y="391"/>
                      </a:lnTo>
                      <a:lnTo>
                        <a:pt x="902" y="386"/>
                      </a:lnTo>
                      <a:lnTo>
                        <a:pt x="910" y="386"/>
                      </a:lnTo>
                      <a:lnTo>
                        <a:pt x="910" y="378"/>
                      </a:lnTo>
                      <a:lnTo>
                        <a:pt x="931" y="378"/>
                      </a:lnTo>
                      <a:lnTo>
                        <a:pt x="931" y="372"/>
                      </a:lnTo>
                      <a:lnTo>
                        <a:pt x="939" y="372"/>
                      </a:lnTo>
                      <a:lnTo>
                        <a:pt x="939" y="366"/>
                      </a:lnTo>
                      <a:lnTo>
                        <a:pt x="956" y="366"/>
                      </a:lnTo>
                      <a:lnTo>
                        <a:pt x="956" y="359"/>
                      </a:lnTo>
                      <a:lnTo>
                        <a:pt x="966" y="359"/>
                      </a:lnTo>
                      <a:lnTo>
                        <a:pt x="966" y="353"/>
                      </a:lnTo>
                      <a:lnTo>
                        <a:pt x="983" y="353"/>
                      </a:lnTo>
                      <a:lnTo>
                        <a:pt x="983" y="345"/>
                      </a:lnTo>
                      <a:lnTo>
                        <a:pt x="996" y="345"/>
                      </a:lnTo>
                      <a:lnTo>
                        <a:pt x="996" y="339"/>
                      </a:lnTo>
                      <a:lnTo>
                        <a:pt x="1008" y="339"/>
                      </a:lnTo>
                      <a:lnTo>
                        <a:pt x="1008" y="332"/>
                      </a:lnTo>
                      <a:lnTo>
                        <a:pt x="1020" y="332"/>
                      </a:lnTo>
                      <a:lnTo>
                        <a:pt x="1020" y="328"/>
                      </a:lnTo>
                      <a:lnTo>
                        <a:pt x="1035" y="328"/>
                      </a:lnTo>
                      <a:lnTo>
                        <a:pt x="1035" y="322"/>
                      </a:lnTo>
                      <a:lnTo>
                        <a:pt x="1047" y="322"/>
                      </a:lnTo>
                      <a:lnTo>
                        <a:pt x="1047" y="314"/>
                      </a:lnTo>
                      <a:lnTo>
                        <a:pt x="1060" y="314"/>
                      </a:lnTo>
                      <a:lnTo>
                        <a:pt x="1060" y="310"/>
                      </a:lnTo>
                      <a:lnTo>
                        <a:pt x="1083" y="310"/>
                      </a:lnTo>
                      <a:lnTo>
                        <a:pt x="1083" y="301"/>
                      </a:lnTo>
                      <a:lnTo>
                        <a:pt x="1097" y="301"/>
                      </a:lnTo>
                      <a:lnTo>
                        <a:pt x="1097" y="295"/>
                      </a:lnTo>
                      <a:lnTo>
                        <a:pt x="1118" y="295"/>
                      </a:lnTo>
                      <a:lnTo>
                        <a:pt x="1118" y="287"/>
                      </a:lnTo>
                      <a:lnTo>
                        <a:pt x="1126" y="287"/>
                      </a:lnTo>
                      <a:lnTo>
                        <a:pt x="1126" y="282"/>
                      </a:lnTo>
                      <a:lnTo>
                        <a:pt x="1135" y="282"/>
                      </a:lnTo>
                      <a:lnTo>
                        <a:pt x="1135" y="276"/>
                      </a:lnTo>
                      <a:lnTo>
                        <a:pt x="1149" y="276"/>
                      </a:lnTo>
                      <a:lnTo>
                        <a:pt x="1149" y="268"/>
                      </a:lnTo>
                      <a:lnTo>
                        <a:pt x="1168" y="268"/>
                      </a:lnTo>
                      <a:lnTo>
                        <a:pt x="1168" y="264"/>
                      </a:lnTo>
                      <a:lnTo>
                        <a:pt x="1178" y="264"/>
                      </a:lnTo>
                      <a:lnTo>
                        <a:pt x="1178" y="255"/>
                      </a:lnTo>
                      <a:lnTo>
                        <a:pt x="1193" y="255"/>
                      </a:lnTo>
                      <a:lnTo>
                        <a:pt x="1193" y="249"/>
                      </a:lnTo>
                      <a:lnTo>
                        <a:pt x="1203" y="249"/>
                      </a:lnTo>
                      <a:lnTo>
                        <a:pt x="1203" y="245"/>
                      </a:lnTo>
                      <a:lnTo>
                        <a:pt x="1218" y="245"/>
                      </a:lnTo>
                      <a:lnTo>
                        <a:pt x="1218" y="237"/>
                      </a:lnTo>
                      <a:lnTo>
                        <a:pt x="1234" y="237"/>
                      </a:lnTo>
                      <a:lnTo>
                        <a:pt x="1234" y="231"/>
                      </a:lnTo>
                      <a:lnTo>
                        <a:pt x="1255" y="231"/>
                      </a:lnTo>
                      <a:lnTo>
                        <a:pt x="1255" y="224"/>
                      </a:lnTo>
                      <a:lnTo>
                        <a:pt x="1270" y="224"/>
                      </a:lnTo>
                      <a:lnTo>
                        <a:pt x="1270" y="218"/>
                      </a:lnTo>
                      <a:lnTo>
                        <a:pt x="1301" y="218"/>
                      </a:lnTo>
                      <a:lnTo>
                        <a:pt x="1301" y="210"/>
                      </a:lnTo>
                      <a:lnTo>
                        <a:pt x="1311" y="210"/>
                      </a:lnTo>
                      <a:lnTo>
                        <a:pt x="1311" y="206"/>
                      </a:lnTo>
                      <a:lnTo>
                        <a:pt x="1334" y="206"/>
                      </a:lnTo>
                      <a:lnTo>
                        <a:pt x="1334" y="197"/>
                      </a:lnTo>
                      <a:lnTo>
                        <a:pt x="1347" y="197"/>
                      </a:lnTo>
                      <a:lnTo>
                        <a:pt x="1347" y="193"/>
                      </a:lnTo>
                      <a:lnTo>
                        <a:pt x="1355" y="193"/>
                      </a:lnTo>
                      <a:lnTo>
                        <a:pt x="1355" y="185"/>
                      </a:lnTo>
                      <a:lnTo>
                        <a:pt x="1363" y="185"/>
                      </a:lnTo>
                      <a:lnTo>
                        <a:pt x="1363" y="179"/>
                      </a:lnTo>
                      <a:lnTo>
                        <a:pt x="1374" y="179"/>
                      </a:lnTo>
                      <a:lnTo>
                        <a:pt x="1374" y="172"/>
                      </a:lnTo>
                      <a:lnTo>
                        <a:pt x="1382" y="172"/>
                      </a:lnTo>
                      <a:lnTo>
                        <a:pt x="1382" y="166"/>
                      </a:lnTo>
                      <a:lnTo>
                        <a:pt x="1401" y="166"/>
                      </a:lnTo>
                      <a:lnTo>
                        <a:pt x="1401" y="158"/>
                      </a:lnTo>
                      <a:lnTo>
                        <a:pt x="1411" y="158"/>
                      </a:lnTo>
                      <a:lnTo>
                        <a:pt x="1411" y="154"/>
                      </a:lnTo>
                      <a:lnTo>
                        <a:pt x="1426" y="154"/>
                      </a:lnTo>
                      <a:lnTo>
                        <a:pt x="1426" y="147"/>
                      </a:lnTo>
                      <a:lnTo>
                        <a:pt x="1436" y="147"/>
                      </a:lnTo>
                      <a:lnTo>
                        <a:pt x="1436" y="139"/>
                      </a:lnTo>
                      <a:lnTo>
                        <a:pt x="1469" y="139"/>
                      </a:lnTo>
                      <a:lnTo>
                        <a:pt x="1469" y="133"/>
                      </a:lnTo>
                      <a:lnTo>
                        <a:pt x="1475" y="133"/>
                      </a:lnTo>
                      <a:lnTo>
                        <a:pt x="1475" y="127"/>
                      </a:lnTo>
                      <a:lnTo>
                        <a:pt x="1484" y="127"/>
                      </a:lnTo>
                      <a:lnTo>
                        <a:pt x="1484" y="123"/>
                      </a:lnTo>
                      <a:lnTo>
                        <a:pt x="1500" y="123"/>
                      </a:lnTo>
                      <a:lnTo>
                        <a:pt x="1500" y="114"/>
                      </a:lnTo>
                      <a:lnTo>
                        <a:pt x="1517" y="114"/>
                      </a:lnTo>
                      <a:lnTo>
                        <a:pt x="1517" y="108"/>
                      </a:lnTo>
                      <a:lnTo>
                        <a:pt x="1536" y="108"/>
                      </a:lnTo>
                      <a:lnTo>
                        <a:pt x="1536" y="100"/>
                      </a:lnTo>
                      <a:lnTo>
                        <a:pt x="1546" y="100"/>
                      </a:lnTo>
                      <a:lnTo>
                        <a:pt x="1546" y="93"/>
                      </a:lnTo>
                      <a:lnTo>
                        <a:pt x="1581" y="93"/>
                      </a:lnTo>
                      <a:lnTo>
                        <a:pt x="1581" y="89"/>
                      </a:lnTo>
                      <a:lnTo>
                        <a:pt x="1592" y="89"/>
                      </a:lnTo>
                      <a:lnTo>
                        <a:pt x="1592" y="81"/>
                      </a:lnTo>
                      <a:lnTo>
                        <a:pt x="1615" y="81"/>
                      </a:lnTo>
                      <a:lnTo>
                        <a:pt x="1615" y="75"/>
                      </a:lnTo>
                      <a:lnTo>
                        <a:pt x="1627" y="75"/>
                      </a:lnTo>
                      <a:lnTo>
                        <a:pt x="1627" y="68"/>
                      </a:lnTo>
                      <a:lnTo>
                        <a:pt x="1646" y="68"/>
                      </a:lnTo>
                      <a:lnTo>
                        <a:pt x="1646" y="60"/>
                      </a:lnTo>
                      <a:lnTo>
                        <a:pt x="1667" y="60"/>
                      </a:lnTo>
                      <a:lnTo>
                        <a:pt x="1667" y="56"/>
                      </a:lnTo>
                      <a:lnTo>
                        <a:pt x="1679" y="56"/>
                      </a:lnTo>
                      <a:lnTo>
                        <a:pt x="1679" y="50"/>
                      </a:lnTo>
                      <a:lnTo>
                        <a:pt x="1700" y="50"/>
                      </a:lnTo>
                      <a:lnTo>
                        <a:pt x="1700" y="44"/>
                      </a:lnTo>
                      <a:lnTo>
                        <a:pt x="1710" y="44"/>
                      </a:lnTo>
                      <a:lnTo>
                        <a:pt x="1710" y="37"/>
                      </a:lnTo>
                      <a:lnTo>
                        <a:pt x="1719" y="37"/>
                      </a:lnTo>
                      <a:lnTo>
                        <a:pt x="1719" y="31"/>
                      </a:lnTo>
                      <a:lnTo>
                        <a:pt x="1731" y="31"/>
                      </a:lnTo>
                      <a:lnTo>
                        <a:pt x="1731" y="23"/>
                      </a:lnTo>
                      <a:lnTo>
                        <a:pt x="1744" y="23"/>
                      </a:lnTo>
                      <a:lnTo>
                        <a:pt x="1744" y="17"/>
                      </a:lnTo>
                      <a:lnTo>
                        <a:pt x="1752" y="17"/>
                      </a:lnTo>
                      <a:lnTo>
                        <a:pt x="1752" y="10"/>
                      </a:lnTo>
                      <a:lnTo>
                        <a:pt x="1758" y="10"/>
                      </a:lnTo>
                      <a:lnTo>
                        <a:pt x="1758" y="6"/>
                      </a:lnTo>
                      <a:lnTo>
                        <a:pt x="1771" y="6"/>
                      </a:lnTo>
                      <a:lnTo>
                        <a:pt x="1771" y="0"/>
                      </a:lnTo>
                      <a:lnTo>
                        <a:pt x="1779" y="0"/>
                      </a:lnTo>
                    </a:path>
                  </a:pathLst>
                </a:custGeom>
                <a:noFill/>
                <a:ln w="19050" cap="flat">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4" name="Freeform 13">
                  <a:extLst>
                    <a:ext uri="{FF2B5EF4-FFF2-40B4-BE49-F238E27FC236}">
                      <a16:creationId xmlns:a16="http://schemas.microsoft.com/office/drawing/2014/main" id="{95F130A8-2B29-524C-AB49-9FF7B1410C9F}"/>
                    </a:ext>
                  </a:extLst>
                </p:cNvPr>
                <p:cNvSpPr>
                  <a:spLocks/>
                </p:cNvSpPr>
                <p:nvPr/>
              </p:nvSpPr>
              <p:spPr bwMode="auto">
                <a:xfrm>
                  <a:off x="3292922" y="2492782"/>
                  <a:ext cx="2650701" cy="1342467"/>
                </a:xfrm>
                <a:custGeom>
                  <a:avLst/>
                  <a:gdLst>
                    <a:gd name="T0" fmla="*/ 11 w 1781"/>
                    <a:gd name="T1" fmla="*/ 866 h 902"/>
                    <a:gd name="T2" fmla="*/ 23 w 1781"/>
                    <a:gd name="T3" fmla="*/ 845 h 902"/>
                    <a:gd name="T4" fmla="*/ 40 w 1781"/>
                    <a:gd name="T5" fmla="*/ 823 h 902"/>
                    <a:gd name="T6" fmla="*/ 54 w 1781"/>
                    <a:gd name="T7" fmla="*/ 802 h 902"/>
                    <a:gd name="T8" fmla="*/ 83 w 1781"/>
                    <a:gd name="T9" fmla="*/ 781 h 902"/>
                    <a:gd name="T10" fmla="*/ 102 w 1781"/>
                    <a:gd name="T11" fmla="*/ 756 h 902"/>
                    <a:gd name="T12" fmla="*/ 127 w 1781"/>
                    <a:gd name="T13" fmla="*/ 733 h 902"/>
                    <a:gd name="T14" fmla="*/ 141 w 1781"/>
                    <a:gd name="T15" fmla="*/ 723 h 902"/>
                    <a:gd name="T16" fmla="*/ 173 w 1781"/>
                    <a:gd name="T17" fmla="*/ 708 h 902"/>
                    <a:gd name="T18" fmla="*/ 195 w 1781"/>
                    <a:gd name="T19" fmla="*/ 696 h 902"/>
                    <a:gd name="T20" fmla="*/ 212 w 1781"/>
                    <a:gd name="T21" fmla="*/ 677 h 902"/>
                    <a:gd name="T22" fmla="*/ 231 w 1781"/>
                    <a:gd name="T23" fmla="*/ 665 h 902"/>
                    <a:gd name="T24" fmla="*/ 252 w 1781"/>
                    <a:gd name="T25" fmla="*/ 648 h 902"/>
                    <a:gd name="T26" fmla="*/ 270 w 1781"/>
                    <a:gd name="T27" fmla="*/ 638 h 902"/>
                    <a:gd name="T28" fmla="*/ 289 w 1781"/>
                    <a:gd name="T29" fmla="*/ 627 h 902"/>
                    <a:gd name="T30" fmla="*/ 310 w 1781"/>
                    <a:gd name="T31" fmla="*/ 613 h 902"/>
                    <a:gd name="T32" fmla="*/ 339 w 1781"/>
                    <a:gd name="T33" fmla="*/ 600 h 902"/>
                    <a:gd name="T34" fmla="*/ 364 w 1781"/>
                    <a:gd name="T35" fmla="*/ 588 h 902"/>
                    <a:gd name="T36" fmla="*/ 389 w 1781"/>
                    <a:gd name="T37" fmla="*/ 573 h 902"/>
                    <a:gd name="T38" fmla="*/ 412 w 1781"/>
                    <a:gd name="T39" fmla="*/ 561 h 902"/>
                    <a:gd name="T40" fmla="*/ 451 w 1781"/>
                    <a:gd name="T41" fmla="*/ 548 h 902"/>
                    <a:gd name="T42" fmla="*/ 476 w 1781"/>
                    <a:gd name="T43" fmla="*/ 536 h 902"/>
                    <a:gd name="T44" fmla="*/ 501 w 1781"/>
                    <a:gd name="T45" fmla="*/ 525 h 902"/>
                    <a:gd name="T46" fmla="*/ 518 w 1781"/>
                    <a:gd name="T47" fmla="*/ 511 h 902"/>
                    <a:gd name="T48" fmla="*/ 538 w 1781"/>
                    <a:gd name="T49" fmla="*/ 496 h 902"/>
                    <a:gd name="T50" fmla="*/ 565 w 1781"/>
                    <a:gd name="T51" fmla="*/ 484 h 902"/>
                    <a:gd name="T52" fmla="*/ 582 w 1781"/>
                    <a:gd name="T53" fmla="*/ 469 h 902"/>
                    <a:gd name="T54" fmla="*/ 605 w 1781"/>
                    <a:gd name="T55" fmla="*/ 457 h 902"/>
                    <a:gd name="T56" fmla="*/ 632 w 1781"/>
                    <a:gd name="T57" fmla="*/ 444 h 902"/>
                    <a:gd name="T58" fmla="*/ 655 w 1781"/>
                    <a:gd name="T59" fmla="*/ 432 h 902"/>
                    <a:gd name="T60" fmla="*/ 719 w 1781"/>
                    <a:gd name="T61" fmla="*/ 420 h 902"/>
                    <a:gd name="T62" fmla="*/ 761 w 1781"/>
                    <a:gd name="T63" fmla="*/ 407 h 902"/>
                    <a:gd name="T64" fmla="*/ 779 w 1781"/>
                    <a:gd name="T65" fmla="*/ 392 h 902"/>
                    <a:gd name="T66" fmla="*/ 813 w 1781"/>
                    <a:gd name="T67" fmla="*/ 380 h 902"/>
                    <a:gd name="T68" fmla="*/ 842 w 1781"/>
                    <a:gd name="T69" fmla="*/ 368 h 902"/>
                    <a:gd name="T70" fmla="*/ 875 w 1781"/>
                    <a:gd name="T71" fmla="*/ 349 h 902"/>
                    <a:gd name="T72" fmla="*/ 939 w 1781"/>
                    <a:gd name="T73" fmla="*/ 334 h 902"/>
                    <a:gd name="T74" fmla="*/ 960 w 1781"/>
                    <a:gd name="T75" fmla="*/ 318 h 902"/>
                    <a:gd name="T76" fmla="*/ 1016 w 1781"/>
                    <a:gd name="T77" fmla="*/ 303 h 902"/>
                    <a:gd name="T78" fmla="*/ 1070 w 1781"/>
                    <a:gd name="T79" fmla="*/ 284 h 902"/>
                    <a:gd name="T80" fmla="*/ 1108 w 1781"/>
                    <a:gd name="T81" fmla="*/ 270 h 902"/>
                    <a:gd name="T82" fmla="*/ 1122 w 1781"/>
                    <a:gd name="T83" fmla="*/ 257 h 902"/>
                    <a:gd name="T84" fmla="*/ 1147 w 1781"/>
                    <a:gd name="T85" fmla="*/ 245 h 902"/>
                    <a:gd name="T86" fmla="*/ 1187 w 1781"/>
                    <a:gd name="T87" fmla="*/ 230 h 902"/>
                    <a:gd name="T88" fmla="*/ 1220 w 1781"/>
                    <a:gd name="T89" fmla="*/ 220 h 902"/>
                    <a:gd name="T90" fmla="*/ 1236 w 1781"/>
                    <a:gd name="T91" fmla="*/ 208 h 902"/>
                    <a:gd name="T92" fmla="*/ 1280 w 1781"/>
                    <a:gd name="T93" fmla="*/ 193 h 902"/>
                    <a:gd name="T94" fmla="*/ 1340 w 1781"/>
                    <a:gd name="T95" fmla="*/ 181 h 902"/>
                    <a:gd name="T96" fmla="*/ 1363 w 1781"/>
                    <a:gd name="T97" fmla="*/ 168 h 902"/>
                    <a:gd name="T98" fmla="*/ 1384 w 1781"/>
                    <a:gd name="T99" fmla="*/ 156 h 902"/>
                    <a:gd name="T100" fmla="*/ 1405 w 1781"/>
                    <a:gd name="T101" fmla="*/ 141 h 902"/>
                    <a:gd name="T102" fmla="*/ 1444 w 1781"/>
                    <a:gd name="T103" fmla="*/ 129 h 902"/>
                    <a:gd name="T104" fmla="*/ 1488 w 1781"/>
                    <a:gd name="T105" fmla="*/ 116 h 902"/>
                    <a:gd name="T106" fmla="*/ 1529 w 1781"/>
                    <a:gd name="T107" fmla="*/ 104 h 902"/>
                    <a:gd name="T108" fmla="*/ 1567 w 1781"/>
                    <a:gd name="T109" fmla="*/ 89 h 902"/>
                    <a:gd name="T110" fmla="*/ 1594 w 1781"/>
                    <a:gd name="T111" fmla="*/ 77 h 902"/>
                    <a:gd name="T112" fmla="*/ 1640 w 1781"/>
                    <a:gd name="T113" fmla="*/ 62 h 902"/>
                    <a:gd name="T114" fmla="*/ 1660 w 1781"/>
                    <a:gd name="T115" fmla="*/ 52 h 902"/>
                    <a:gd name="T116" fmla="*/ 1685 w 1781"/>
                    <a:gd name="T117" fmla="*/ 37 h 902"/>
                    <a:gd name="T118" fmla="*/ 1721 w 1781"/>
                    <a:gd name="T119" fmla="*/ 25 h 902"/>
                    <a:gd name="T120" fmla="*/ 1741 w 1781"/>
                    <a:gd name="T121" fmla="*/ 12 h 902"/>
                    <a:gd name="T122" fmla="*/ 1768 w 1781"/>
                    <a:gd name="T123" fmla="*/ 0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81" h="902">
                      <a:moveTo>
                        <a:pt x="0" y="902"/>
                      </a:moveTo>
                      <a:lnTo>
                        <a:pt x="0" y="877"/>
                      </a:lnTo>
                      <a:lnTo>
                        <a:pt x="11" y="877"/>
                      </a:lnTo>
                      <a:lnTo>
                        <a:pt x="11" y="866"/>
                      </a:lnTo>
                      <a:lnTo>
                        <a:pt x="17" y="866"/>
                      </a:lnTo>
                      <a:lnTo>
                        <a:pt x="17" y="856"/>
                      </a:lnTo>
                      <a:lnTo>
                        <a:pt x="23" y="856"/>
                      </a:lnTo>
                      <a:lnTo>
                        <a:pt x="23" y="845"/>
                      </a:lnTo>
                      <a:lnTo>
                        <a:pt x="29" y="845"/>
                      </a:lnTo>
                      <a:lnTo>
                        <a:pt x="29" y="833"/>
                      </a:lnTo>
                      <a:lnTo>
                        <a:pt x="40" y="833"/>
                      </a:lnTo>
                      <a:lnTo>
                        <a:pt x="40" y="823"/>
                      </a:lnTo>
                      <a:lnTo>
                        <a:pt x="46" y="823"/>
                      </a:lnTo>
                      <a:lnTo>
                        <a:pt x="46" y="808"/>
                      </a:lnTo>
                      <a:lnTo>
                        <a:pt x="54" y="808"/>
                      </a:lnTo>
                      <a:lnTo>
                        <a:pt x="54" y="802"/>
                      </a:lnTo>
                      <a:lnTo>
                        <a:pt x="69" y="802"/>
                      </a:lnTo>
                      <a:lnTo>
                        <a:pt x="69" y="789"/>
                      </a:lnTo>
                      <a:lnTo>
                        <a:pt x="83" y="789"/>
                      </a:lnTo>
                      <a:lnTo>
                        <a:pt x="83" y="781"/>
                      </a:lnTo>
                      <a:lnTo>
                        <a:pt x="94" y="781"/>
                      </a:lnTo>
                      <a:lnTo>
                        <a:pt x="94" y="767"/>
                      </a:lnTo>
                      <a:lnTo>
                        <a:pt x="102" y="767"/>
                      </a:lnTo>
                      <a:lnTo>
                        <a:pt x="102" y="756"/>
                      </a:lnTo>
                      <a:lnTo>
                        <a:pt x="112" y="756"/>
                      </a:lnTo>
                      <a:lnTo>
                        <a:pt x="112" y="748"/>
                      </a:lnTo>
                      <a:lnTo>
                        <a:pt x="127" y="748"/>
                      </a:lnTo>
                      <a:lnTo>
                        <a:pt x="127" y="733"/>
                      </a:lnTo>
                      <a:lnTo>
                        <a:pt x="135" y="733"/>
                      </a:lnTo>
                      <a:lnTo>
                        <a:pt x="135" y="727"/>
                      </a:lnTo>
                      <a:lnTo>
                        <a:pt x="141" y="727"/>
                      </a:lnTo>
                      <a:lnTo>
                        <a:pt x="141" y="723"/>
                      </a:lnTo>
                      <a:lnTo>
                        <a:pt x="150" y="723"/>
                      </a:lnTo>
                      <a:lnTo>
                        <a:pt x="150" y="719"/>
                      </a:lnTo>
                      <a:lnTo>
                        <a:pt x="173" y="719"/>
                      </a:lnTo>
                      <a:lnTo>
                        <a:pt x="173" y="708"/>
                      </a:lnTo>
                      <a:lnTo>
                        <a:pt x="185" y="708"/>
                      </a:lnTo>
                      <a:lnTo>
                        <a:pt x="185" y="702"/>
                      </a:lnTo>
                      <a:lnTo>
                        <a:pt x="195" y="702"/>
                      </a:lnTo>
                      <a:lnTo>
                        <a:pt x="195" y="696"/>
                      </a:lnTo>
                      <a:lnTo>
                        <a:pt x="206" y="696"/>
                      </a:lnTo>
                      <a:lnTo>
                        <a:pt x="206" y="683"/>
                      </a:lnTo>
                      <a:lnTo>
                        <a:pt x="212" y="683"/>
                      </a:lnTo>
                      <a:lnTo>
                        <a:pt x="212" y="677"/>
                      </a:lnTo>
                      <a:lnTo>
                        <a:pt x="220" y="677"/>
                      </a:lnTo>
                      <a:lnTo>
                        <a:pt x="220" y="671"/>
                      </a:lnTo>
                      <a:lnTo>
                        <a:pt x="231" y="671"/>
                      </a:lnTo>
                      <a:lnTo>
                        <a:pt x="231" y="665"/>
                      </a:lnTo>
                      <a:lnTo>
                        <a:pt x="239" y="665"/>
                      </a:lnTo>
                      <a:lnTo>
                        <a:pt x="239" y="661"/>
                      </a:lnTo>
                      <a:lnTo>
                        <a:pt x="252" y="661"/>
                      </a:lnTo>
                      <a:lnTo>
                        <a:pt x="252" y="648"/>
                      </a:lnTo>
                      <a:lnTo>
                        <a:pt x="264" y="648"/>
                      </a:lnTo>
                      <a:lnTo>
                        <a:pt x="264" y="642"/>
                      </a:lnTo>
                      <a:lnTo>
                        <a:pt x="270" y="642"/>
                      </a:lnTo>
                      <a:lnTo>
                        <a:pt x="270" y="638"/>
                      </a:lnTo>
                      <a:lnTo>
                        <a:pt x="283" y="638"/>
                      </a:lnTo>
                      <a:lnTo>
                        <a:pt x="283" y="631"/>
                      </a:lnTo>
                      <a:lnTo>
                        <a:pt x="289" y="631"/>
                      </a:lnTo>
                      <a:lnTo>
                        <a:pt x="289" y="627"/>
                      </a:lnTo>
                      <a:lnTo>
                        <a:pt x="299" y="627"/>
                      </a:lnTo>
                      <a:lnTo>
                        <a:pt x="299" y="617"/>
                      </a:lnTo>
                      <a:lnTo>
                        <a:pt x="310" y="617"/>
                      </a:lnTo>
                      <a:lnTo>
                        <a:pt x="310" y="613"/>
                      </a:lnTo>
                      <a:lnTo>
                        <a:pt x="324" y="613"/>
                      </a:lnTo>
                      <a:lnTo>
                        <a:pt x="324" y="607"/>
                      </a:lnTo>
                      <a:lnTo>
                        <a:pt x="339" y="607"/>
                      </a:lnTo>
                      <a:lnTo>
                        <a:pt x="339" y="600"/>
                      </a:lnTo>
                      <a:lnTo>
                        <a:pt x="347" y="600"/>
                      </a:lnTo>
                      <a:lnTo>
                        <a:pt x="347" y="594"/>
                      </a:lnTo>
                      <a:lnTo>
                        <a:pt x="364" y="594"/>
                      </a:lnTo>
                      <a:lnTo>
                        <a:pt x="364" y="588"/>
                      </a:lnTo>
                      <a:lnTo>
                        <a:pt x="376" y="588"/>
                      </a:lnTo>
                      <a:lnTo>
                        <a:pt x="376" y="579"/>
                      </a:lnTo>
                      <a:lnTo>
                        <a:pt x="389" y="579"/>
                      </a:lnTo>
                      <a:lnTo>
                        <a:pt x="389" y="573"/>
                      </a:lnTo>
                      <a:lnTo>
                        <a:pt x="405" y="573"/>
                      </a:lnTo>
                      <a:lnTo>
                        <a:pt x="405" y="567"/>
                      </a:lnTo>
                      <a:lnTo>
                        <a:pt x="412" y="567"/>
                      </a:lnTo>
                      <a:lnTo>
                        <a:pt x="412" y="561"/>
                      </a:lnTo>
                      <a:lnTo>
                        <a:pt x="424" y="561"/>
                      </a:lnTo>
                      <a:lnTo>
                        <a:pt x="424" y="555"/>
                      </a:lnTo>
                      <a:lnTo>
                        <a:pt x="451" y="555"/>
                      </a:lnTo>
                      <a:lnTo>
                        <a:pt x="451" y="548"/>
                      </a:lnTo>
                      <a:lnTo>
                        <a:pt x="464" y="548"/>
                      </a:lnTo>
                      <a:lnTo>
                        <a:pt x="464" y="544"/>
                      </a:lnTo>
                      <a:lnTo>
                        <a:pt x="476" y="544"/>
                      </a:lnTo>
                      <a:lnTo>
                        <a:pt x="476" y="536"/>
                      </a:lnTo>
                      <a:lnTo>
                        <a:pt x="493" y="536"/>
                      </a:lnTo>
                      <a:lnTo>
                        <a:pt x="493" y="532"/>
                      </a:lnTo>
                      <a:lnTo>
                        <a:pt x="501" y="532"/>
                      </a:lnTo>
                      <a:lnTo>
                        <a:pt x="501" y="525"/>
                      </a:lnTo>
                      <a:lnTo>
                        <a:pt x="509" y="525"/>
                      </a:lnTo>
                      <a:lnTo>
                        <a:pt x="509" y="517"/>
                      </a:lnTo>
                      <a:lnTo>
                        <a:pt x="518" y="517"/>
                      </a:lnTo>
                      <a:lnTo>
                        <a:pt x="518" y="511"/>
                      </a:lnTo>
                      <a:lnTo>
                        <a:pt x="528" y="511"/>
                      </a:lnTo>
                      <a:lnTo>
                        <a:pt x="528" y="505"/>
                      </a:lnTo>
                      <a:lnTo>
                        <a:pt x="538" y="505"/>
                      </a:lnTo>
                      <a:lnTo>
                        <a:pt x="538" y="496"/>
                      </a:lnTo>
                      <a:lnTo>
                        <a:pt x="553" y="496"/>
                      </a:lnTo>
                      <a:lnTo>
                        <a:pt x="553" y="490"/>
                      </a:lnTo>
                      <a:lnTo>
                        <a:pt x="565" y="490"/>
                      </a:lnTo>
                      <a:lnTo>
                        <a:pt x="565" y="484"/>
                      </a:lnTo>
                      <a:lnTo>
                        <a:pt x="574" y="484"/>
                      </a:lnTo>
                      <a:lnTo>
                        <a:pt x="574" y="476"/>
                      </a:lnTo>
                      <a:lnTo>
                        <a:pt x="582" y="476"/>
                      </a:lnTo>
                      <a:lnTo>
                        <a:pt x="582" y="469"/>
                      </a:lnTo>
                      <a:lnTo>
                        <a:pt x="594" y="469"/>
                      </a:lnTo>
                      <a:lnTo>
                        <a:pt x="594" y="465"/>
                      </a:lnTo>
                      <a:lnTo>
                        <a:pt x="605" y="465"/>
                      </a:lnTo>
                      <a:lnTo>
                        <a:pt x="605" y="457"/>
                      </a:lnTo>
                      <a:lnTo>
                        <a:pt x="621" y="457"/>
                      </a:lnTo>
                      <a:lnTo>
                        <a:pt x="621" y="451"/>
                      </a:lnTo>
                      <a:lnTo>
                        <a:pt x="632" y="451"/>
                      </a:lnTo>
                      <a:lnTo>
                        <a:pt x="632" y="444"/>
                      </a:lnTo>
                      <a:lnTo>
                        <a:pt x="644" y="444"/>
                      </a:lnTo>
                      <a:lnTo>
                        <a:pt x="644" y="440"/>
                      </a:lnTo>
                      <a:lnTo>
                        <a:pt x="655" y="440"/>
                      </a:lnTo>
                      <a:lnTo>
                        <a:pt x="655" y="432"/>
                      </a:lnTo>
                      <a:lnTo>
                        <a:pt x="673" y="432"/>
                      </a:lnTo>
                      <a:lnTo>
                        <a:pt x="673" y="426"/>
                      </a:lnTo>
                      <a:lnTo>
                        <a:pt x="719" y="426"/>
                      </a:lnTo>
                      <a:lnTo>
                        <a:pt x="719" y="420"/>
                      </a:lnTo>
                      <a:lnTo>
                        <a:pt x="744" y="420"/>
                      </a:lnTo>
                      <a:lnTo>
                        <a:pt x="744" y="411"/>
                      </a:lnTo>
                      <a:lnTo>
                        <a:pt x="761" y="411"/>
                      </a:lnTo>
                      <a:lnTo>
                        <a:pt x="761" y="407"/>
                      </a:lnTo>
                      <a:lnTo>
                        <a:pt x="769" y="407"/>
                      </a:lnTo>
                      <a:lnTo>
                        <a:pt x="769" y="401"/>
                      </a:lnTo>
                      <a:lnTo>
                        <a:pt x="779" y="401"/>
                      </a:lnTo>
                      <a:lnTo>
                        <a:pt x="779" y="392"/>
                      </a:lnTo>
                      <a:lnTo>
                        <a:pt x="790" y="392"/>
                      </a:lnTo>
                      <a:lnTo>
                        <a:pt x="790" y="388"/>
                      </a:lnTo>
                      <a:lnTo>
                        <a:pt x="813" y="388"/>
                      </a:lnTo>
                      <a:lnTo>
                        <a:pt x="813" y="380"/>
                      </a:lnTo>
                      <a:lnTo>
                        <a:pt x="825" y="380"/>
                      </a:lnTo>
                      <a:lnTo>
                        <a:pt x="825" y="374"/>
                      </a:lnTo>
                      <a:lnTo>
                        <a:pt x="842" y="374"/>
                      </a:lnTo>
                      <a:lnTo>
                        <a:pt x="842" y="368"/>
                      </a:lnTo>
                      <a:lnTo>
                        <a:pt x="856" y="368"/>
                      </a:lnTo>
                      <a:lnTo>
                        <a:pt x="856" y="361"/>
                      </a:lnTo>
                      <a:lnTo>
                        <a:pt x="875" y="361"/>
                      </a:lnTo>
                      <a:lnTo>
                        <a:pt x="875" y="349"/>
                      </a:lnTo>
                      <a:lnTo>
                        <a:pt x="906" y="349"/>
                      </a:lnTo>
                      <a:lnTo>
                        <a:pt x="906" y="341"/>
                      </a:lnTo>
                      <a:lnTo>
                        <a:pt x="939" y="341"/>
                      </a:lnTo>
                      <a:lnTo>
                        <a:pt x="939" y="334"/>
                      </a:lnTo>
                      <a:lnTo>
                        <a:pt x="954" y="334"/>
                      </a:lnTo>
                      <a:lnTo>
                        <a:pt x="954" y="326"/>
                      </a:lnTo>
                      <a:lnTo>
                        <a:pt x="960" y="326"/>
                      </a:lnTo>
                      <a:lnTo>
                        <a:pt x="960" y="318"/>
                      </a:lnTo>
                      <a:lnTo>
                        <a:pt x="1000" y="318"/>
                      </a:lnTo>
                      <a:lnTo>
                        <a:pt x="1000" y="309"/>
                      </a:lnTo>
                      <a:lnTo>
                        <a:pt x="1016" y="309"/>
                      </a:lnTo>
                      <a:lnTo>
                        <a:pt x="1016" y="303"/>
                      </a:lnTo>
                      <a:lnTo>
                        <a:pt x="1035" y="303"/>
                      </a:lnTo>
                      <a:lnTo>
                        <a:pt x="1035" y="291"/>
                      </a:lnTo>
                      <a:lnTo>
                        <a:pt x="1070" y="291"/>
                      </a:lnTo>
                      <a:lnTo>
                        <a:pt x="1070" y="284"/>
                      </a:lnTo>
                      <a:lnTo>
                        <a:pt x="1097" y="284"/>
                      </a:lnTo>
                      <a:lnTo>
                        <a:pt x="1097" y="276"/>
                      </a:lnTo>
                      <a:lnTo>
                        <a:pt x="1108" y="276"/>
                      </a:lnTo>
                      <a:lnTo>
                        <a:pt x="1108" y="270"/>
                      </a:lnTo>
                      <a:lnTo>
                        <a:pt x="1116" y="270"/>
                      </a:lnTo>
                      <a:lnTo>
                        <a:pt x="1116" y="264"/>
                      </a:lnTo>
                      <a:lnTo>
                        <a:pt x="1122" y="264"/>
                      </a:lnTo>
                      <a:lnTo>
                        <a:pt x="1122" y="257"/>
                      </a:lnTo>
                      <a:lnTo>
                        <a:pt x="1139" y="257"/>
                      </a:lnTo>
                      <a:lnTo>
                        <a:pt x="1139" y="251"/>
                      </a:lnTo>
                      <a:lnTo>
                        <a:pt x="1147" y="251"/>
                      </a:lnTo>
                      <a:lnTo>
                        <a:pt x="1147" y="245"/>
                      </a:lnTo>
                      <a:lnTo>
                        <a:pt x="1160" y="245"/>
                      </a:lnTo>
                      <a:lnTo>
                        <a:pt x="1160" y="239"/>
                      </a:lnTo>
                      <a:lnTo>
                        <a:pt x="1187" y="239"/>
                      </a:lnTo>
                      <a:lnTo>
                        <a:pt x="1187" y="230"/>
                      </a:lnTo>
                      <a:lnTo>
                        <a:pt x="1191" y="230"/>
                      </a:lnTo>
                      <a:lnTo>
                        <a:pt x="1191" y="226"/>
                      </a:lnTo>
                      <a:lnTo>
                        <a:pt x="1220" y="226"/>
                      </a:lnTo>
                      <a:lnTo>
                        <a:pt x="1220" y="220"/>
                      </a:lnTo>
                      <a:lnTo>
                        <a:pt x="1230" y="220"/>
                      </a:lnTo>
                      <a:lnTo>
                        <a:pt x="1230" y="212"/>
                      </a:lnTo>
                      <a:lnTo>
                        <a:pt x="1236" y="212"/>
                      </a:lnTo>
                      <a:lnTo>
                        <a:pt x="1236" y="208"/>
                      </a:lnTo>
                      <a:lnTo>
                        <a:pt x="1261" y="208"/>
                      </a:lnTo>
                      <a:lnTo>
                        <a:pt x="1261" y="199"/>
                      </a:lnTo>
                      <a:lnTo>
                        <a:pt x="1280" y="199"/>
                      </a:lnTo>
                      <a:lnTo>
                        <a:pt x="1280" y="193"/>
                      </a:lnTo>
                      <a:lnTo>
                        <a:pt x="1315" y="193"/>
                      </a:lnTo>
                      <a:lnTo>
                        <a:pt x="1315" y="187"/>
                      </a:lnTo>
                      <a:lnTo>
                        <a:pt x="1340" y="187"/>
                      </a:lnTo>
                      <a:lnTo>
                        <a:pt x="1340" y="181"/>
                      </a:lnTo>
                      <a:lnTo>
                        <a:pt x="1349" y="181"/>
                      </a:lnTo>
                      <a:lnTo>
                        <a:pt x="1349" y="174"/>
                      </a:lnTo>
                      <a:lnTo>
                        <a:pt x="1363" y="174"/>
                      </a:lnTo>
                      <a:lnTo>
                        <a:pt x="1363" y="168"/>
                      </a:lnTo>
                      <a:lnTo>
                        <a:pt x="1376" y="168"/>
                      </a:lnTo>
                      <a:lnTo>
                        <a:pt x="1376" y="162"/>
                      </a:lnTo>
                      <a:lnTo>
                        <a:pt x="1384" y="162"/>
                      </a:lnTo>
                      <a:lnTo>
                        <a:pt x="1384" y="156"/>
                      </a:lnTo>
                      <a:lnTo>
                        <a:pt x="1392" y="156"/>
                      </a:lnTo>
                      <a:lnTo>
                        <a:pt x="1392" y="147"/>
                      </a:lnTo>
                      <a:lnTo>
                        <a:pt x="1405" y="147"/>
                      </a:lnTo>
                      <a:lnTo>
                        <a:pt x="1405" y="141"/>
                      </a:lnTo>
                      <a:lnTo>
                        <a:pt x="1419" y="141"/>
                      </a:lnTo>
                      <a:lnTo>
                        <a:pt x="1419" y="135"/>
                      </a:lnTo>
                      <a:lnTo>
                        <a:pt x="1444" y="135"/>
                      </a:lnTo>
                      <a:lnTo>
                        <a:pt x="1444" y="129"/>
                      </a:lnTo>
                      <a:lnTo>
                        <a:pt x="1473" y="129"/>
                      </a:lnTo>
                      <a:lnTo>
                        <a:pt x="1473" y="122"/>
                      </a:lnTo>
                      <a:lnTo>
                        <a:pt x="1488" y="122"/>
                      </a:lnTo>
                      <a:lnTo>
                        <a:pt x="1488" y="116"/>
                      </a:lnTo>
                      <a:lnTo>
                        <a:pt x="1507" y="116"/>
                      </a:lnTo>
                      <a:lnTo>
                        <a:pt x="1507" y="110"/>
                      </a:lnTo>
                      <a:lnTo>
                        <a:pt x="1529" y="110"/>
                      </a:lnTo>
                      <a:lnTo>
                        <a:pt x="1529" y="104"/>
                      </a:lnTo>
                      <a:lnTo>
                        <a:pt x="1552" y="104"/>
                      </a:lnTo>
                      <a:lnTo>
                        <a:pt x="1552" y="95"/>
                      </a:lnTo>
                      <a:lnTo>
                        <a:pt x="1567" y="95"/>
                      </a:lnTo>
                      <a:lnTo>
                        <a:pt x="1567" y="89"/>
                      </a:lnTo>
                      <a:lnTo>
                        <a:pt x="1577" y="89"/>
                      </a:lnTo>
                      <a:lnTo>
                        <a:pt x="1577" y="83"/>
                      </a:lnTo>
                      <a:lnTo>
                        <a:pt x="1594" y="83"/>
                      </a:lnTo>
                      <a:lnTo>
                        <a:pt x="1594" y="77"/>
                      </a:lnTo>
                      <a:lnTo>
                        <a:pt x="1619" y="77"/>
                      </a:lnTo>
                      <a:lnTo>
                        <a:pt x="1619" y="68"/>
                      </a:lnTo>
                      <a:lnTo>
                        <a:pt x="1640" y="68"/>
                      </a:lnTo>
                      <a:lnTo>
                        <a:pt x="1640" y="62"/>
                      </a:lnTo>
                      <a:lnTo>
                        <a:pt x="1650" y="62"/>
                      </a:lnTo>
                      <a:lnTo>
                        <a:pt x="1650" y="58"/>
                      </a:lnTo>
                      <a:lnTo>
                        <a:pt x="1660" y="58"/>
                      </a:lnTo>
                      <a:lnTo>
                        <a:pt x="1660" y="52"/>
                      </a:lnTo>
                      <a:lnTo>
                        <a:pt x="1677" y="52"/>
                      </a:lnTo>
                      <a:lnTo>
                        <a:pt x="1677" y="43"/>
                      </a:lnTo>
                      <a:lnTo>
                        <a:pt x="1685" y="43"/>
                      </a:lnTo>
                      <a:lnTo>
                        <a:pt x="1685" y="37"/>
                      </a:lnTo>
                      <a:lnTo>
                        <a:pt x="1704" y="37"/>
                      </a:lnTo>
                      <a:lnTo>
                        <a:pt x="1704" y="31"/>
                      </a:lnTo>
                      <a:lnTo>
                        <a:pt x="1721" y="31"/>
                      </a:lnTo>
                      <a:lnTo>
                        <a:pt x="1721" y="25"/>
                      </a:lnTo>
                      <a:lnTo>
                        <a:pt x="1733" y="25"/>
                      </a:lnTo>
                      <a:lnTo>
                        <a:pt x="1733" y="18"/>
                      </a:lnTo>
                      <a:lnTo>
                        <a:pt x="1741" y="18"/>
                      </a:lnTo>
                      <a:lnTo>
                        <a:pt x="1741" y="12"/>
                      </a:lnTo>
                      <a:lnTo>
                        <a:pt x="1756" y="12"/>
                      </a:lnTo>
                      <a:lnTo>
                        <a:pt x="1756" y="6"/>
                      </a:lnTo>
                      <a:lnTo>
                        <a:pt x="1768" y="6"/>
                      </a:lnTo>
                      <a:lnTo>
                        <a:pt x="1768" y="0"/>
                      </a:lnTo>
                      <a:lnTo>
                        <a:pt x="1781" y="0"/>
                      </a:lnTo>
                    </a:path>
                  </a:pathLst>
                </a:custGeom>
                <a:noFill/>
                <a:ln w="19050" cap="flat">
                  <a:solidFill>
                    <a:schemeClr val="accent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5" name="Freeform 14">
                  <a:extLst>
                    <a:ext uri="{FF2B5EF4-FFF2-40B4-BE49-F238E27FC236}">
                      <a16:creationId xmlns:a16="http://schemas.microsoft.com/office/drawing/2014/main" id="{DCB59221-FEA4-BE4F-B899-348539F0D852}"/>
                    </a:ext>
                  </a:extLst>
                </p:cNvPr>
                <p:cNvSpPr>
                  <a:spLocks/>
                </p:cNvSpPr>
                <p:nvPr/>
              </p:nvSpPr>
              <p:spPr bwMode="auto">
                <a:xfrm>
                  <a:off x="3295898" y="2674357"/>
                  <a:ext cx="2644748" cy="1163868"/>
                </a:xfrm>
                <a:custGeom>
                  <a:avLst/>
                  <a:gdLst>
                    <a:gd name="T0" fmla="*/ 6 w 1777"/>
                    <a:gd name="T1" fmla="*/ 767 h 782"/>
                    <a:gd name="T2" fmla="*/ 19 w 1777"/>
                    <a:gd name="T3" fmla="*/ 750 h 782"/>
                    <a:gd name="T4" fmla="*/ 36 w 1777"/>
                    <a:gd name="T5" fmla="*/ 736 h 782"/>
                    <a:gd name="T6" fmla="*/ 50 w 1777"/>
                    <a:gd name="T7" fmla="*/ 721 h 782"/>
                    <a:gd name="T8" fmla="*/ 65 w 1777"/>
                    <a:gd name="T9" fmla="*/ 711 h 782"/>
                    <a:gd name="T10" fmla="*/ 88 w 1777"/>
                    <a:gd name="T11" fmla="*/ 696 h 782"/>
                    <a:gd name="T12" fmla="*/ 106 w 1777"/>
                    <a:gd name="T13" fmla="*/ 682 h 782"/>
                    <a:gd name="T14" fmla="*/ 123 w 1777"/>
                    <a:gd name="T15" fmla="*/ 672 h 782"/>
                    <a:gd name="T16" fmla="*/ 150 w 1777"/>
                    <a:gd name="T17" fmla="*/ 659 h 782"/>
                    <a:gd name="T18" fmla="*/ 175 w 1777"/>
                    <a:gd name="T19" fmla="*/ 645 h 782"/>
                    <a:gd name="T20" fmla="*/ 200 w 1777"/>
                    <a:gd name="T21" fmla="*/ 632 h 782"/>
                    <a:gd name="T22" fmla="*/ 218 w 1777"/>
                    <a:gd name="T23" fmla="*/ 620 h 782"/>
                    <a:gd name="T24" fmla="*/ 243 w 1777"/>
                    <a:gd name="T25" fmla="*/ 607 h 782"/>
                    <a:gd name="T26" fmla="*/ 264 w 1777"/>
                    <a:gd name="T27" fmla="*/ 595 h 782"/>
                    <a:gd name="T28" fmla="*/ 285 w 1777"/>
                    <a:gd name="T29" fmla="*/ 582 h 782"/>
                    <a:gd name="T30" fmla="*/ 312 w 1777"/>
                    <a:gd name="T31" fmla="*/ 568 h 782"/>
                    <a:gd name="T32" fmla="*/ 337 w 1777"/>
                    <a:gd name="T33" fmla="*/ 555 h 782"/>
                    <a:gd name="T34" fmla="*/ 366 w 1777"/>
                    <a:gd name="T35" fmla="*/ 543 h 782"/>
                    <a:gd name="T36" fmla="*/ 391 w 1777"/>
                    <a:gd name="T37" fmla="*/ 530 h 782"/>
                    <a:gd name="T38" fmla="*/ 424 w 1777"/>
                    <a:gd name="T39" fmla="*/ 516 h 782"/>
                    <a:gd name="T40" fmla="*/ 457 w 1777"/>
                    <a:gd name="T41" fmla="*/ 503 h 782"/>
                    <a:gd name="T42" fmla="*/ 478 w 1777"/>
                    <a:gd name="T43" fmla="*/ 491 h 782"/>
                    <a:gd name="T44" fmla="*/ 507 w 1777"/>
                    <a:gd name="T45" fmla="*/ 478 h 782"/>
                    <a:gd name="T46" fmla="*/ 547 w 1777"/>
                    <a:gd name="T47" fmla="*/ 466 h 782"/>
                    <a:gd name="T48" fmla="*/ 584 w 1777"/>
                    <a:gd name="T49" fmla="*/ 451 h 782"/>
                    <a:gd name="T50" fmla="*/ 613 w 1777"/>
                    <a:gd name="T51" fmla="*/ 439 h 782"/>
                    <a:gd name="T52" fmla="*/ 640 w 1777"/>
                    <a:gd name="T53" fmla="*/ 426 h 782"/>
                    <a:gd name="T54" fmla="*/ 661 w 1777"/>
                    <a:gd name="T55" fmla="*/ 414 h 782"/>
                    <a:gd name="T56" fmla="*/ 686 w 1777"/>
                    <a:gd name="T57" fmla="*/ 401 h 782"/>
                    <a:gd name="T58" fmla="*/ 713 w 1777"/>
                    <a:gd name="T59" fmla="*/ 387 h 782"/>
                    <a:gd name="T60" fmla="*/ 761 w 1777"/>
                    <a:gd name="T61" fmla="*/ 374 h 782"/>
                    <a:gd name="T62" fmla="*/ 800 w 1777"/>
                    <a:gd name="T63" fmla="*/ 362 h 782"/>
                    <a:gd name="T64" fmla="*/ 833 w 1777"/>
                    <a:gd name="T65" fmla="*/ 349 h 782"/>
                    <a:gd name="T66" fmla="*/ 865 w 1777"/>
                    <a:gd name="T67" fmla="*/ 337 h 782"/>
                    <a:gd name="T68" fmla="*/ 894 w 1777"/>
                    <a:gd name="T69" fmla="*/ 322 h 782"/>
                    <a:gd name="T70" fmla="*/ 925 w 1777"/>
                    <a:gd name="T71" fmla="*/ 310 h 782"/>
                    <a:gd name="T72" fmla="*/ 964 w 1777"/>
                    <a:gd name="T73" fmla="*/ 298 h 782"/>
                    <a:gd name="T74" fmla="*/ 1002 w 1777"/>
                    <a:gd name="T75" fmla="*/ 285 h 782"/>
                    <a:gd name="T76" fmla="*/ 1023 w 1777"/>
                    <a:gd name="T77" fmla="*/ 270 h 782"/>
                    <a:gd name="T78" fmla="*/ 1052 w 1777"/>
                    <a:gd name="T79" fmla="*/ 260 h 782"/>
                    <a:gd name="T80" fmla="*/ 1077 w 1777"/>
                    <a:gd name="T81" fmla="*/ 246 h 782"/>
                    <a:gd name="T82" fmla="*/ 1116 w 1777"/>
                    <a:gd name="T83" fmla="*/ 233 h 782"/>
                    <a:gd name="T84" fmla="*/ 1153 w 1777"/>
                    <a:gd name="T85" fmla="*/ 221 h 782"/>
                    <a:gd name="T86" fmla="*/ 1191 w 1777"/>
                    <a:gd name="T87" fmla="*/ 206 h 782"/>
                    <a:gd name="T88" fmla="*/ 1239 w 1777"/>
                    <a:gd name="T89" fmla="*/ 194 h 782"/>
                    <a:gd name="T90" fmla="*/ 1268 w 1777"/>
                    <a:gd name="T91" fmla="*/ 179 h 782"/>
                    <a:gd name="T92" fmla="*/ 1301 w 1777"/>
                    <a:gd name="T93" fmla="*/ 169 h 782"/>
                    <a:gd name="T94" fmla="*/ 1338 w 1777"/>
                    <a:gd name="T95" fmla="*/ 156 h 782"/>
                    <a:gd name="T96" fmla="*/ 1384 w 1777"/>
                    <a:gd name="T97" fmla="*/ 144 h 782"/>
                    <a:gd name="T98" fmla="*/ 1415 w 1777"/>
                    <a:gd name="T99" fmla="*/ 131 h 782"/>
                    <a:gd name="T100" fmla="*/ 1448 w 1777"/>
                    <a:gd name="T101" fmla="*/ 117 h 782"/>
                    <a:gd name="T102" fmla="*/ 1490 w 1777"/>
                    <a:gd name="T103" fmla="*/ 102 h 782"/>
                    <a:gd name="T104" fmla="*/ 1521 w 1777"/>
                    <a:gd name="T105" fmla="*/ 90 h 782"/>
                    <a:gd name="T106" fmla="*/ 1546 w 1777"/>
                    <a:gd name="T107" fmla="*/ 77 h 782"/>
                    <a:gd name="T108" fmla="*/ 1592 w 1777"/>
                    <a:gd name="T109" fmla="*/ 65 h 782"/>
                    <a:gd name="T110" fmla="*/ 1623 w 1777"/>
                    <a:gd name="T111" fmla="*/ 54 h 782"/>
                    <a:gd name="T112" fmla="*/ 1644 w 1777"/>
                    <a:gd name="T113" fmla="*/ 40 h 782"/>
                    <a:gd name="T114" fmla="*/ 1671 w 1777"/>
                    <a:gd name="T115" fmla="*/ 27 h 782"/>
                    <a:gd name="T116" fmla="*/ 1714 w 1777"/>
                    <a:gd name="T117" fmla="*/ 13 h 782"/>
                    <a:gd name="T118" fmla="*/ 1771 w 1777"/>
                    <a:gd name="T119" fmla="*/ 0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777" h="782">
                      <a:moveTo>
                        <a:pt x="0" y="782"/>
                      </a:moveTo>
                      <a:lnTo>
                        <a:pt x="0" y="773"/>
                      </a:lnTo>
                      <a:lnTo>
                        <a:pt x="6" y="773"/>
                      </a:lnTo>
                      <a:lnTo>
                        <a:pt x="6" y="767"/>
                      </a:lnTo>
                      <a:lnTo>
                        <a:pt x="11" y="767"/>
                      </a:lnTo>
                      <a:lnTo>
                        <a:pt x="11" y="757"/>
                      </a:lnTo>
                      <a:lnTo>
                        <a:pt x="19" y="757"/>
                      </a:lnTo>
                      <a:lnTo>
                        <a:pt x="19" y="750"/>
                      </a:lnTo>
                      <a:lnTo>
                        <a:pt x="27" y="750"/>
                      </a:lnTo>
                      <a:lnTo>
                        <a:pt x="27" y="742"/>
                      </a:lnTo>
                      <a:lnTo>
                        <a:pt x="36" y="742"/>
                      </a:lnTo>
                      <a:lnTo>
                        <a:pt x="36" y="736"/>
                      </a:lnTo>
                      <a:lnTo>
                        <a:pt x="44" y="736"/>
                      </a:lnTo>
                      <a:lnTo>
                        <a:pt x="44" y="732"/>
                      </a:lnTo>
                      <a:lnTo>
                        <a:pt x="50" y="732"/>
                      </a:lnTo>
                      <a:lnTo>
                        <a:pt x="50" y="721"/>
                      </a:lnTo>
                      <a:lnTo>
                        <a:pt x="58" y="721"/>
                      </a:lnTo>
                      <a:lnTo>
                        <a:pt x="58" y="715"/>
                      </a:lnTo>
                      <a:lnTo>
                        <a:pt x="65" y="715"/>
                      </a:lnTo>
                      <a:lnTo>
                        <a:pt x="65" y="711"/>
                      </a:lnTo>
                      <a:lnTo>
                        <a:pt x="75" y="711"/>
                      </a:lnTo>
                      <a:lnTo>
                        <a:pt x="75" y="703"/>
                      </a:lnTo>
                      <a:lnTo>
                        <a:pt x="88" y="703"/>
                      </a:lnTo>
                      <a:lnTo>
                        <a:pt x="88" y="696"/>
                      </a:lnTo>
                      <a:lnTo>
                        <a:pt x="96" y="696"/>
                      </a:lnTo>
                      <a:lnTo>
                        <a:pt x="96" y="690"/>
                      </a:lnTo>
                      <a:lnTo>
                        <a:pt x="106" y="690"/>
                      </a:lnTo>
                      <a:lnTo>
                        <a:pt x="106" y="682"/>
                      </a:lnTo>
                      <a:lnTo>
                        <a:pt x="112" y="682"/>
                      </a:lnTo>
                      <a:lnTo>
                        <a:pt x="112" y="678"/>
                      </a:lnTo>
                      <a:lnTo>
                        <a:pt x="123" y="678"/>
                      </a:lnTo>
                      <a:lnTo>
                        <a:pt x="123" y="672"/>
                      </a:lnTo>
                      <a:lnTo>
                        <a:pt x="137" y="672"/>
                      </a:lnTo>
                      <a:lnTo>
                        <a:pt x="137" y="665"/>
                      </a:lnTo>
                      <a:lnTo>
                        <a:pt x="150" y="665"/>
                      </a:lnTo>
                      <a:lnTo>
                        <a:pt x="150" y="659"/>
                      </a:lnTo>
                      <a:lnTo>
                        <a:pt x="164" y="659"/>
                      </a:lnTo>
                      <a:lnTo>
                        <a:pt x="164" y="653"/>
                      </a:lnTo>
                      <a:lnTo>
                        <a:pt x="175" y="653"/>
                      </a:lnTo>
                      <a:lnTo>
                        <a:pt x="175" y="645"/>
                      </a:lnTo>
                      <a:lnTo>
                        <a:pt x="187" y="645"/>
                      </a:lnTo>
                      <a:lnTo>
                        <a:pt x="187" y="640"/>
                      </a:lnTo>
                      <a:lnTo>
                        <a:pt x="200" y="640"/>
                      </a:lnTo>
                      <a:lnTo>
                        <a:pt x="200" y="632"/>
                      </a:lnTo>
                      <a:lnTo>
                        <a:pt x="208" y="632"/>
                      </a:lnTo>
                      <a:lnTo>
                        <a:pt x="208" y="628"/>
                      </a:lnTo>
                      <a:lnTo>
                        <a:pt x="218" y="628"/>
                      </a:lnTo>
                      <a:lnTo>
                        <a:pt x="218" y="620"/>
                      </a:lnTo>
                      <a:lnTo>
                        <a:pt x="229" y="620"/>
                      </a:lnTo>
                      <a:lnTo>
                        <a:pt x="229" y="613"/>
                      </a:lnTo>
                      <a:lnTo>
                        <a:pt x="243" y="613"/>
                      </a:lnTo>
                      <a:lnTo>
                        <a:pt x="243" y="607"/>
                      </a:lnTo>
                      <a:lnTo>
                        <a:pt x="252" y="607"/>
                      </a:lnTo>
                      <a:lnTo>
                        <a:pt x="252" y="601"/>
                      </a:lnTo>
                      <a:lnTo>
                        <a:pt x="264" y="601"/>
                      </a:lnTo>
                      <a:lnTo>
                        <a:pt x="264" y="595"/>
                      </a:lnTo>
                      <a:lnTo>
                        <a:pt x="275" y="595"/>
                      </a:lnTo>
                      <a:lnTo>
                        <a:pt x="275" y="588"/>
                      </a:lnTo>
                      <a:lnTo>
                        <a:pt x="285" y="588"/>
                      </a:lnTo>
                      <a:lnTo>
                        <a:pt x="285" y="582"/>
                      </a:lnTo>
                      <a:lnTo>
                        <a:pt x="304" y="582"/>
                      </a:lnTo>
                      <a:lnTo>
                        <a:pt x="304" y="576"/>
                      </a:lnTo>
                      <a:lnTo>
                        <a:pt x="312" y="576"/>
                      </a:lnTo>
                      <a:lnTo>
                        <a:pt x="312" y="568"/>
                      </a:lnTo>
                      <a:lnTo>
                        <a:pt x="322" y="568"/>
                      </a:lnTo>
                      <a:lnTo>
                        <a:pt x="322" y="561"/>
                      </a:lnTo>
                      <a:lnTo>
                        <a:pt x="337" y="561"/>
                      </a:lnTo>
                      <a:lnTo>
                        <a:pt x="337" y="555"/>
                      </a:lnTo>
                      <a:lnTo>
                        <a:pt x="349" y="555"/>
                      </a:lnTo>
                      <a:lnTo>
                        <a:pt x="349" y="549"/>
                      </a:lnTo>
                      <a:lnTo>
                        <a:pt x="366" y="549"/>
                      </a:lnTo>
                      <a:lnTo>
                        <a:pt x="366" y="543"/>
                      </a:lnTo>
                      <a:lnTo>
                        <a:pt x="378" y="543"/>
                      </a:lnTo>
                      <a:lnTo>
                        <a:pt x="378" y="536"/>
                      </a:lnTo>
                      <a:lnTo>
                        <a:pt x="391" y="536"/>
                      </a:lnTo>
                      <a:lnTo>
                        <a:pt x="391" y="530"/>
                      </a:lnTo>
                      <a:lnTo>
                        <a:pt x="408" y="530"/>
                      </a:lnTo>
                      <a:lnTo>
                        <a:pt x="408" y="522"/>
                      </a:lnTo>
                      <a:lnTo>
                        <a:pt x="424" y="522"/>
                      </a:lnTo>
                      <a:lnTo>
                        <a:pt x="424" y="516"/>
                      </a:lnTo>
                      <a:lnTo>
                        <a:pt x="441" y="516"/>
                      </a:lnTo>
                      <a:lnTo>
                        <a:pt x="441" y="512"/>
                      </a:lnTo>
                      <a:lnTo>
                        <a:pt x="457" y="512"/>
                      </a:lnTo>
                      <a:lnTo>
                        <a:pt x="457" y="503"/>
                      </a:lnTo>
                      <a:lnTo>
                        <a:pt x="470" y="503"/>
                      </a:lnTo>
                      <a:lnTo>
                        <a:pt x="470" y="499"/>
                      </a:lnTo>
                      <a:lnTo>
                        <a:pt x="478" y="499"/>
                      </a:lnTo>
                      <a:lnTo>
                        <a:pt x="478" y="491"/>
                      </a:lnTo>
                      <a:lnTo>
                        <a:pt x="495" y="491"/>
                      </a:lnTo>
                      <a:lnTo>
                        <a:pt x="495" y="485"/>
                      </a:lnTo>
                      <a:lnTo>
                        <a:pt x="507" y="485"/>
                      </a:lnTo>
                      <a:lnTo>
                        <a:pt x="507" y="478"/>
                      </a:lnTo>
                      <a:lnTo>
                        <a:pt x="522" y="478"/>
                      </a:lnTo>
                      <a:lnTo>
                        <a:pt x="522" y="470"/>
                      </a:lnTo>
                      <a:lnTo>
                        <a:pt x="547" y="470"/>
                      </a:lnTo>
                      <a:lnTo>
                        <a:pt x="547" y="466"/>
                      </a:lnTo>
                      <a:lnTo>
                        <a:pt x="570" y="466"/>
                      </a:lnTo>
                      <a:lnTo>
                        <a:pt x="570" y="460"/>
                      </a:lnTo>
                      <a:lnTo>
                        <a:pt x="584" y="460"/>
                      </a:lnTo>
                      <a:lnTo>
                        <a:pt x="584" y="451"/>
                      </a:lnTo>
                      <a:lnTo>
                        <a:pt x="599" y="451"/>
                      </a:lnTo>
                      <a:lnTo>
                        <a:pt x="599" y="445"/>
                      </a:lnTo>
                      <a:lnTo>
                        <a:pt x="613" y="445"/>
                      </a:lnTo>
                      <a:lnTo>
                        <a:pt x="613" y="439"/>
                      </a:lnTo>
                      <a:lnTo>
                        <a:pt x="626" y="439"/>
                      </a:lnTo>
                      <a:lnTo>
                        <a:pt x="626" y="433"/>
                      </a:lnTo>
                      <a:lnTo>
                        <a:pt x="640" y="433"/>
                      </a:lnTo>
                      <a:lnTo>
                        <a:pt x="640" y="426"/>
                      </a:lnTo>
                      <a:lnTo>
                        <a:pt x="649" y="426"/>
                      </a:lnTo>
                      <a:lnTo>
                        <a:pt x="649" y="418"/>
                      </a:lnTo>
                      <a:lnTo>
                        <a:pt x="661" y="418"/>
                      </a:lnTo>
                      <a:lnTo>
                        <a:pt x="661" y="414"/>
                      </a:lnTo>
                      <a:lnTo>
                        <a:pt x="676" y="414"/>
                      </a:lnTo>
                      <a:lnTo>
                        <a:pt x="676" y="408"/>
                      </a:lnTo>
                      <a:lnTo>
                        <a:pt x="686" y="408"/>
                      </a:lnTo>
                      <a:lnTo>
                        <a:pt x="686" y="401"/>
                      </a:lnTo>
                      <a:lnTo>
                        <a:pt x="698" y="401"/>
                      </a:lnTo>
                      <a:lnTo>
                        <a:pt x="698" y="395"/>
                      </a:lnTo>
                      <a:lnTo>
                        <a:pt x="713" y="395"/>
                      </a:lnTo>
                      <a:lnTo>
                        <a:pt x="713" y="387"/>
                      </a:lnTo>
                      <a:lnTo>
                        <a:pt x="744" y="387"/>
                      </a:lnTo>
                      <a:lnTo>
                        <a:pt x="744" y="381"/>
                      </a:lnTo>
                      <a:lnTo>
                        <a:pt x="761" y="381"/>
                      </a:lnTo>
                      <a:lnTo>
                        <a:pt x="761" y="374"/>
                      </a:lnTo>
                      <a:lnTo>
                        <a:pt x="784" y="374"/>
                      </a:lnTo>
                      <a:lnTo>
                        <a:pt x="784" y="368"/>
                      </a:lnTo>
                      <a:lnTo>
                        <a:pt x="800" y="368"/>
                      </a:lnTo>
                      <a:lnTo>
                        <a:pt x="800" y="362"/>
                      </a:lnTo>
                      <a:lnTo>
                        <a:pt x="817" y="362"/>
                      </a:lnTo>
                      <a:lnTo>
                        <a:pt x="817" y="356"/>
                      </a:lnTo>
                      <a:lnTo>
                        <a:pt x="833" y="356"/>
                      </a:lnTo>
                      <a:lnTo>
                        <a:pt x="833" y="349"/>
                      </a:lnTo>
                      <a:lnTo>
                        <a:pt x="850" y="349"/>
                      </a:lnTo>
                      <a:lnTo>
                        <a:pt x="850" y="341"/>
                      </a:lnTo>
                      <a:lnTo>
                        <a:pt x="865" y="341"/>
                      </a:lnTo>
                      <a:lnTo>
                        <a:pt x="865" y="337"/>
                      </a:lnTo>
                      <a:lnTo>
                        <a:pt x="879" y="337"/>
                      </a:lnTo>
                      <a:lnTo>
                        <a:pt x="879" y="329"/>
                      </a:lnTo>
                      <a:lnTo>
                        <a:pt x="894" y="329"/>
                      </a:lnTo>
                      <a:lnTo>
                        <a:pt x="894" y="322"/>
                      </a:lnTo>
                      <a:lnTo>
                        <a:pt x="906" y="322"/>
                      </a:lnTo>
                      <a:lnTo>
                        <a:pt x="906" y="316"/>
                      </a:lnTo>
                      <a:lnTo>
                        <a:pt x="925" y="316"/>
                      </a:lnTo>
                      <a:lnTo>
                        <a:pt x="925" y="310"/>
                      </a:lnTo>
                      <a:lnTo>
                        <a:pt x="956" y="310"/>
                      </a:lnTo>
                      <a:lnTo>
                        <a:pt x="956" y="304"/>
                      </a:lnTo>
                      <a:lnTo>
                        <a:pt x="964" y="304"/>
                      </a:lnTo>
                      <a:lnTo>
                        <a:pt x="964" y="298"/>
                      </a:lnTo>
                      <a:lnTo>
                        <a:pt x="981" y="298"/>
                      </a:lnTo>
                      <a:lnTo>
                        <a:pt x="981" y="291"/>
                      </a:lnTo>
                      <a:lnTo>
                        <a:pt x="1002" y="291"/>
                      </a:lnTo>
                      <a:lnTo>
                        <a:pt x="1002" y="285"/>
                      </a:lnTo>
                      <a:lnTo>
                        <a:pt x="1010" y="285"/>
                      </a:lnTo>
                      <a:lnTo>
                        <a:pt x="1010" y="277"/>
                      </a:lnTo>
                      <a:lnTo>
                        <a:pt x="1023" y="277"/>
                      </a:lnTo>
                      <a:lnTo>
                        <a:pt x="1023" y="270"/>
                      </a:lnTo>
                      <a:lnTo>
                        <a:pt x="1039" y="270"/>
                      </a:lnTo>
                      <a:lnTo>
                        <a:pt x="1039" y="266"/>
                      </a:lnTo>
                      <a:lnTo>
                        <a:pt x="1052" y="266"/>
                      </a:lnTo>
                      <a:lnTo>
                        <a:pt x="1052" y="260"/>
                      </a:lnTo>
                      <a:lnTo>
                        <a:pt x="1068" y="260"/>
                      </a:lnTo>
                      <a:lnTo>
                        <a:pt x="1068" y="252"/>
                      </a:lnTo>
                      <a:lnTo>
                        <a:pt x="1077" y="252"/>
                      </a:lnTo>
                      <a:lnTo>
                        <a:pt x="1077" y="246"/>
                      </a:lnTo>
                      <a:lnTo>
                        <a:pt x="1089" y="246"/>
                      </a:lnTo>
                      <a:lnTo>
                        <a:pt x="1089" y="239"/>
                      </a:lnTo>
                      <a:lnTo>
                        <a:pt x="1116" y="239"/>
                      </a:lnTo>
                      <a:lnTo>
                        <a:pt x="1116" y="233"/>
                      </a:lnTo>
                      <a:lnTo>
                        <a:pt x="1124" y="233"/>
                      </a:lnTo>
                      <a:lnTo>
                        <a:pt x="1124" y="227"/>
                      </a:lnTo>
                      <a:lnTo>
                        <a:pt x="1153" y="227"/>
                      </a:lnTo>
                      <a:lnTo>
                        <a:pt x="1153" y="221"/>
                      </a:lnTo>
                      <a:lnTo>
                        <a:pt x="1174" y="221"/>
                      </a:lnTo>
                      <a:lnTo>
                        <a:pt x="1174" y="212"/>
                      </a:lnTo>
                      <a:lnTo>
                        <a:pt x="1191" y="212"/>
                      </a:lnTo>
                      <a:lnTo>
                        <a:pt x="1191" y="206"/>
                      </a:lnTo>
                      <a:lnTo>
                        <a:pt x="1207" y="206"/>
                      </a:lnTo>
                      <a:lnTo>
                        <a:pt x="1207" y="200"/>
                      </a:lnTo>
                      <a:lnTo>
                        <a:pt x="1239" y="200"/>
                      </a:lnTo>
                      <a:lnTo>
                        <a:pt x="1239" y="194"/>
                      </a:lnTo>
                      <a:lnTo>
                        <a:pt x="1255" y="194"/>
                      </a:lnTo>
                      <a:lnTo>
                        <a:pt x="1255" y="187"/>
                      </a:lnTo>
                      <a:lnTo>
                        <a:pt x="1268" y="187"/>
                      </a:lnTo>
                      <a:lnTo>
                        <a:pt x="1268" y="179"/>
                      </a:lnTo>
                      <a:lnTo>
                        <a:pt x="1286" y="179"/>
                      </a:lnTo>
                      <a:lnTo>
                        <a:pt x="1286" y="175"/>
                      </a:lnTo>
                      <a:lnTo>
                        <a:pt x="1301" y="175"/>
                      </a:lnTo>
                      <a:lnTo>
                        <a:pt x="1301" y="169"/>
                      </a:lnTo>
                      <a:lnTo>
                        <a:pt x="1313" y="169"/>
                      </a:lnTo>
                      <a:lnTo>
                        <a:pt x="1313" y="162"/>
                      </a:lnTo>
                      <a:lnTo>
                        <a:pt x="1338" y="162"/>
                      </a:lnTo>
                      <a:lnTo>
                        <a:pt x="1338" y="156"/>
                      </a:lnTo>
                      <a:lnTo>
                        <a:pt x="1361" y="156"/>
                      </a:lnTo>
                      <a:lnTo>
                        <a:pt x="1361" y="148"/>
                      </a:lnTo>
                      <a:lnTo>
                        <a:pt x="1384" y="148"/>
                      </a:lnTo>
                      <a:lnTo>
                        <a:pt x="1384" y="144"/>
                      </a:lnTo>
                      <a:lnTo>
                        <a:pt x="1403" y="144"/>
                      </a:lnTo>
                      <a:lnTo>
                        <a:pt x="1403" y="135"/>
                      </a:lnTo>
                      <a:lnTo>
                        <a:pt x="1415" y="135"/>
                      </a:lnTo>
                      <a:lnTo>
                        <a:pt x="1415" y="131"/>
                      </a:lnTo>
                      <a:lnTo>
                        <a:pt x="1432" y="131"/>
                      </a:lnTo>
                      <a:lnTo>
                        <a:pt x="1432" y="123"/>
                      </a:lnTo>
                      <a:lnTo>
                        <a:pt x="1448" y="123"/>
                      </a:lnTo>
                      <a:lnTo>
                        <a:pt x="1448" y="117"/>
                      </a:lnTo>
                      <a:lnTo>
                        <a:pt x="1475" y="117"/>
                      </a:lnTo>
                      <a:lnTo>
                        <a:pt x="1475" y="110"/>
                      </a:lnTo>
                      <a:lnTo>
                        <a:pt x="1490" y="110"/>
                      </a:lnTo>
                      <a:lnTo>
                        <a:pt x="1490" y="102"/>
                      </a:lnTo>
                      <a:lnTo>
                        <a:pt x="1507" y="102"/>
                      </a:lnTo>
                      <a:lnTo>
                        <a:pt x="1507" y="98"/>
                      </a:lnTo>
                      <a:lnTo>
                        <a:pt x="1521" y="98"/>
                      </a:lnTo>
                      <a:lnTo>
                        <a:pt x="1521" y="90"/>
                      </a:lnTo>
                      <a:lnTo>
                        <a:pt x="1534" y="90"/>
                      </a:lnTo>
                      <a:lnTo>
                        <a:pt x="1534" y="86"/>
                      </a:lnTo>
                      <a:lnTo>
                        <a:pt x="1546" y="86"/>
                      </a:lnTo>
                      <a:lnTo>
                        <a:pt x="1546" y="77"/>
                      </a:lnTo>
                      <a:lnTo>
                        <a:pt x="1561" y="77"/>
                      </a:lnTo>
                      <a:lnTo>
                        <a:pt x="1561" y="73"/>
                      </a:lnTo>
                      <a:lnTo>
                        <a:pt x="1592" y="73"/>
                      </a:lnTo>
                      <a:lnTo>
                        <a:pt x="1592" y="65"/>
                      </a:lnTo>
                      <a:lnTo>
                        <a:pt x="1613" y="65"/>
                      </a:lnTo>
                      <a:lnTo>
                        <a:pt x="1613" y="59"/>
                      </a:lnTo>
                      <a:lnTo>
                        <a:pt x="1623" y="59"/>
                      </a:lnTo>
                      <a:lnTo>
                        <a:pt x="1623" y="54"/>
                      </a:lnTo>
                      <a:lnTo>
                        <a:pt x="1633" y="54"/>
                      </a:lnTo>
                      <a:lnTo>
                        <a:pt x="1633" y="46"/>
                      </a:lnTo>
                      <a:lnTo>
                        <a:pt x="1644" y="46"/>
                      </a:lnTo>
                      <a:lnTo>
                        <a:pt x="1644" y="40"/>
                      </a:lnTo>
                      <a:lnTo>
                        <a:pt x="1658" y="40"/>
                      </a:lnTo>
                      <a:lnTo>
                        <a:pt x="1658" y="34"/>
                      </a:lnTo>
                      <a:lnTo>
                        <a:pt x="1671" y="34"/>
                      </a:lnTo>
                      <a:lnTo>
                        <a:pt x="1671" y="27"/>
                      </a:lnTo>
                      <a:lnTo>
                        <a:pt x="1694" y="27"/>
                      </a:lnTo>
                      <a:lnTo>
                        <a:pt x="1694" y="21"/>
                      </a:lnTo>
                      <a:lnTo>
                        <a:pt x="1714" y="21"/>
                      </a:lnTo>
                      <a:lnTo>
                        <a:pt x="1714" y="13"/>
                      </a:lnTo>
                      <a:lnTo>
                        <a:pt x="1731" y="13"/>
                      </a:lnTo>
                      <a:lnTo>
                        <a:pt x="1731" y="7"/>
                      </a:lnTo>
                      <a:lnTo>
                        <a:pt x="1771" y="7"/>
                      </a:lnTo>
                      <a:lnTo>
                        <a:pt x="1771" y="0"/>
                      </a:lnTo>
                      <a:lnTo>
                        <a:pt x="1777" y="0"/>
                      </a:lnTo>
                    </a:path>
                  </a:pathLst>
                </a:custGeom>
                <a:noFill/>
                <a:ln w="1905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6" name="Freeform 15">
                  <a:extLst>
                    <a:ext uri="{FF2B5EF4-FFF2-40B4-BE49-F238E27FC236}">
                      <a16:creationId xmlns:a16="http://schemas.microsoft.com/office/drawing/2014/main" id="{A76AD010-1129-B241-A283-923185B30D21}"/>
                    </a:ext>
                  </a:extLst>
                </p:cNvPr>
                <p:cNvSpPr>
                  <a:spLocks/>
                </p:cNvSpPr>
                <p:nvPr/>
              </p:nvSpPr>
              <p:spPr bwMode="auto">
                <a:xfrm>
                  <a:off x="3298875" y="2802353"/>
                  <a:ext cx="2644748" cy="1038849"/>
                </a:xfrm>
                <a:custGeom>
                  <a:avLst/>
                  <a:gdLst>
                    <a:gd name="T0" fmla="*/ 13 w 1777"/>
                    <a:gd name="T1" fmla="*/ 683 h 698"/>
                    <a:gd name="T2" fmla="*/ 27 w 1777"/>
                    <a:gd name="T3" fmla="*/ 671 h 698"/>
                    <a:gd name="T4" fmla="*/ 46 w 1777"/>
                    <a:gd name="T5" fmla="*/ 656 h 698"/>
                    <a:gd name="T6" fmla="*/ 63 w 1777"/>
                    <a:gd name="T7" fmla="*/ 642 h 698"/>
                    <a:gd name="T8" fmla="*/ 79 w 1777"/>
                    <a:gd name="T9" fmla="*/ 631 h 698"/>
                    <a:gd name="T10" fmla="*/ 106 w 1777"/>
                    <a:gd name="T11" fmla="*/ 617 h 698"/>
                    <a:gd name="T12" fmla="*/ 131 w 1777"/>
                    <a:gd name="T13" fmla="*/ 604 h 698"/>
                    <a:gd name="T14" fmla="*/ 154 w 1777"/>
                    <a:gd name="T15" fmla="*/ 592 h 698"/>
                    <a:gd name="T16" fmla="*/ 177 w 1777"/>
                    <a:gd name="T17" fmla="*/ 579 h 698"/>
                    <a:gd name="T18" fmla="*/ 206 w 1777"/>
                    <a:gd name="T19" fmla="*/ 567 h 698"/>
                    <a:gd name="T20" fmla="*/ 229 w 1777"/>
                    <a:gd name="T21" fmla="*/ 552 h 698"/>
                    <a:gd name="T22" fmla="*/ 260 w 1777"/>
                    <a:gd name="T23" fmla="*/ 540 h 698"/>
                    <a:gd name="T24" fmla="*/ 281 w 1777"/>
                    <a:gd name="T25" fmla="*/ 527 h 698"/>
                    <a:gd name="T26" fmla="*/ 312 w 1777"/>
                    <a:gd name="T27" fmla="*/ 513 h 698"/>
                    <a:gd name="T28" fmla="*/ 337 w 1777"/>
                    <a:gd name="T29" fmla="*/ 502 h 698"/>
                    <a:gd name="T30" fmla="*/ 366 w 1777"/>
                    <a:gd name="T31" fmla="*/ 488 h 698"/>
                    <a:gd name="T32" fmla="*/ 406 w 1777"/>
                    <a:gd name="T33" fmla="*/ 475 h 698"/>
                    <a:gd name="T34" fmla="*/ 439 w 1777"/>
                    <a:gd name="T35" fmla="*/ 463 h 698"/>
                    <a:gd name="T36" fmla="*/ 472 w 1777"/>
                    <a:gd name="T37" fmla="*/ 450 h 698"/>
                    <a:gd name="T38" fmla="*/ 505 w 1777"/>
                    <a:gd name="T39" fmla="*/ 436 h 698"/>
                    <a:gd name="T40" fmla="*/ 534 w 1777"/>
                    <a:gd name="T41" fmla="*/ 426 h 698"/>
                    <a:gd name="T42" fmla="*/ 572 w 1777"/>
                    <a:gd name="T43" fmla="*/ 411 h 698"/>
                    <a:gd name="T44" fmla="*/ 611 w 1777"/>
                    <a:gd name="T45" fmla="*/ 396 h 698"/>
                    <a:gd name="T46" fmla="*/ 649 w 1777"/>
                    <a:gd name="T47" fmla="*/ 386 h 698"/>
                    <a:gd name="T48" fmla="*/ 688 w 1777"/>
                    <a:gd name="T49" fmla="*/ 374 h 698"/>
                    <a:gd name="T50" fmla="*/ 715 w 1777"/>
                    <a:gd name="T51" fmla="*/ 359 h 698"/>
                    <a:gd name="T52" fmla="*/ 744 w 1777"/>
                    <a:gd name="T53" fmla="*/ 347 h 698"/>
                    <a:gd name="T54" fmla="*/ 780 w 1777"/>
                    <a:gd name="T55" fmla="*/ 332 h 698"/>
                    <a:gd name="T56" fmla="*/ 821 w 1777"/>
                    <a:gd name="T57" fmla="*/ 322 h 698"/>
                    <a:gd name="T58" fmla="*/ 863 w 1777"/>
                    <a:gd name="T59" fmla="*/ 307 h 698"/>
                    <a:gd name="T60" fmla="*/ 890 w 1777"/>
                    <a:gd name="T61" fmla="*/ 297 h 698"/>
                    <a:gd name="T62" fmla="*/ 933 w 1777"/>
                    <a:gd name="T63" fmla="*/ 282 h 698"/>
                    <a:gd name="T64" fmla="*/ 969 w 1777"/>
                    <a:gd name="T65" fmla="*/ 270 h 698"/>
                    <a:gd name="T66" fmla="*/ 1012 w 1777"/>
                    <a:gd name="T67" fmla="*/ 257 h 698"/>
                    <a:gd name="T68" fmla="*/ 1045 w 1777"/>
                    <a:gd name="T69" fmla="*/ 243 h 698"/>
                    <a:gd name="T70" fmla="*/ 1095 w 1777"/>
                    <a:gd name="T71" fmla="*/ 230 h 698"/>
                    <a:gd name="T72" fmla="*/ 1129 w 1777"/>
                    <a:gd name="T73" fmla="*/ 218 h 698"/>
                    <a:gd name="T74" fmla="*/ 1164 w 1777"/>
                    <a:gd name="T75" fmla="*/ 205 h 698"/>
                    <a:gd name="T76" fmla="*/ 1197 w 1777"/>
                    <a:gd name="T77" fmla="*/ 193 h 698"/>
                    <a:gd name="T78" fmla="*/ 1241 w 1777"/>
                    <a:gd name="T79" fmla="*/ 178 h 698"/>
                    <a:gd name="T80" fmla="*/ 1284 w 1777"/>
                    <a:gd name="T81" fmla="*/ 166 h 698"/>
                    <a:gd name="T82" fmla="*/ 1316 w 1777"/>
                    <a:gd name="T83" fmla="*/ 153 h 698"/>
                    <a:gd name="T84" fmla="*/ 1357 w 1777"/>
                    <a:gd name="T85" fmla="*/ 141 h 698"/>
                    <a:gd name="T86" fmla="*/ 1376 w 1777"/>
                    <a:gd name="T87" fmla="*/ 126 h 698"/>
                    <a:gd name="T88" fmla="*/ 1409 w 1777"/>
                    <a:gd name="T89" fmla="*/ 114 h 698"/>
                    <a:gd name="T90" fmla="*/ 1455 w 1777"/>
                    <a:gd name="T91" fmla="*/ 101 h 698"/>
                    <a:gd name="T92" fmla="*/ 1494 w 1777"/>
                    <a:gd name="T93" fmla="*/ 87 h 698"/>
                    <a:gd name="T94" fmla="*/ 1544 w 1777"/>
                    <a:gd name="T95" fmla="*/ 74 h 698"/>
                    <a:gd name="T96" fmla="*/ 1584 w 1777"/>
                    <a:gd name="T97" fmla="*/ 62 h 698"/>
                    <a:gd name="T98" fmla="*/ 1617 w 1777"/>
                    <a:gd name="T99" fmla="*/ 49 h 698"/>
                    <a:gd name="T100" fmla="*/ 1663 w 1777"/>
                    <a:gd name="T101" fmla="*/ 37 h 698"/>
                    <a:gd name="T102" fmla="*/ 1688 w 1777"/>
                    <a:gd name="T103" fmla="*/ 22 h 698"/>
                    <a:gd name="T104" fmla="*/ 1719 w 1777"/>
                    <a:gd name="T105" fmla="*/ 12 h 698"/>
                    <a:gd name="T106" fmla="*/ 1750 w 1777"/>
                    <a:gd name="T107" fmla="*/ 0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77" h="698">
                      <a:moveTo>
                        <a:pt x="0" y="698"/>
                      </a:moveTo>
                      <a:lnTo>
                        <a:pt x="0" y="691"/>
                      </a:lnTo>
                      <a:lnTo>
                        <a:pt x="13" y="691"/>
                      </a:lnTo>
                      <a:lnTo>
                        <a:pt x="13" y="683"/>
                      </a:lnTo>
                      <a:lnTo>
                        <a:pt x="19" y="683"/>
                      </a:lnTo>
                      <a:lnTo>
                        <a:pt x="19" y="675"/>
                      </a:lnTo>
                      <a:lnTo>
                        <a:pt x="27" y="675"/>
                      </a:lnTo>
                      <a:lnTo>
                        <a:pt x="27" y="671"/>
                      </a:lnTo>
                      <a:lnTo>
                        <a:pt x="31" y="671"/>
                      </a:lnTo>
                      <a:lnTo>
                        <a:pt x="31" y="662"/>
                      </a:lnTo>
                      <a:lnTo>
                        <a:pt x="46" y="662"/>
                      </a:lnTo>
                      <a:lnTo>
                        <a:pt x="46" y="656"/>
                      </a:lnTo>
                      <a:lnTo>
                        <a:pt x="52" y="656"/>
                      </a:lnTo>
                      <a:lnTo>
                        <a:pt x="52" y="650"/>
                      </a:lnTo>
                      <a:lnTo>
                        <a:pt x="63" y="650"/>
                      </a:lnTo>
                      <a:lnTo>
                        <a:pt x="63" y="642"/>
                      </a:lnTo>
                      <a:lnTo>
                        <a:pt x="71" y="642"/>
                      </a:lnTo>
                      <a:lnTo>
                        <a:pt x="71" y="635"/>
                      </a:lnTo>
                      <a:lnTo>
                        <a:pt x="79" y="635"/>
                      </a:lnTo>
                      <a:lnTo>
                        <a:pt x="79" y="631"/>
                      </a:lnTo>
                      <a:lnTo>
                        <a:pt x="90" y="631"/>
                      </a:lnTo>
                      <a:lnTo>
                        <a:pt x="90" y="623"/>
                      </a:lnTo>
                      <a:lnTo>
                        <a:pt x="106" y="623"/>
                      </a:lnTo>
                      <a:lnTo>
                        <a:pt x="106" y="617"/>
                      </a:lnTo>
                      <a:lnTo>
                        <a:pt x="121" y="617"/>
                      </a:lnTo>
                      <a:lnTo>
                        <a:pt x="121" y="610"/>
                      </a:lnTo>
                      <a:lnTo>
                        <a:pt x="131" y="610"/>
                      </a:lnTo>
                      <a:lnTo>
                        <a:pt x="131" y="604"/>
                      </a:lnTo>
                      <a:lnTo>
                        <a:pt x="144" y="604"/>
                      </a:lnTo>
                      <a:lnTo>
                        <a:pt x="144" y="598"/>
                      </a:lnTo>
                      <a:lnTo>
                        <a:pt x="154" y="598"/>
                      </a:lnTo>
                      <a:lnTo>
                        <a:pt x="154" y="592"/>
                      </a:lnTo>
                      <a:lnTo>
                        <a:pt x="164" y="592"/>
                      </a:lnTo>
                      <a:lnTo>
                        <a:pt x="164" y="586"/>
                      </a:lnTo>
                      <a:lnTo>
                        <a:pt x="177" y="586"/>
                      </a:lnTo>
                      <a:lnTo>
                        <a:pt x="177" y="579"/>
                      </a:lnTo>
                      <a:lnTo>
                        <a:pt x="189" y="579"/>
                      </a:lnTo>
                      <a:lnTo>
                        <a:pt x="189" y="573"/>
                      </a:lnTo>
                      <a:lnTo>
                        <a:pt x="206" y="573"/>
                      </a:lnTo>
                      <a:lnTo>
                        <a:pt x="206" y="567"/>
                      </a:lnTo>
                      <a:lnTo>
                        <a:pt x="219" y="567"/>
                      </a:lnTo>
                      <a:lnTo>
                        <a:pt x="219" y="561"/>
                      </a:lnTo>
                      <a:lnTo>
                        <a:pt x="229" y="561"/>
                      </a:lnTo>
                      <a:lnTo>
                        <a:pt x="229" y="552"/>
                      </a:lnTo>
                      <a:lnTo>
                        <a:pt x="246" y="552"/>
                      </a:lnTo>
                      <a:lnTo>
                        <a:pt x="246" y="548"/>
                      </a:lnTo>
                      <a:lnTo>
                        <a:pt x="260" y="548"/>
                      </a:lnTo>
                      <a:lnTo>
                        <a:pt x="260" y="540"/>
                      </a:lnTo>
                      <a:lnTo>
                        <a:pt x="275" y="540"/>
                      </a:lnTo>
                      <a:lnTo>
                        <a:pt x="275" y="534"/>
                      </a:lnTo>
                      <a:lnTo>
                        <a:pt x="281" y="534"/>
                      </a:lnTo>
                      <a:lnTo>
                        <a:pt x="281" y="527"/>
                      </a:lnTo>
                      <a:lnTo>
                        <a:pt x="295" y="527"/>
                      </a:lnTo>
                      <a:lnTo>
                        <a:pt x="295" y="521"/>
                      </a:lnTo>
                      <a:lnTo>
                        <a:pt x="312" y="521"/>
                      </a:lnTo>
                      <a:lnTo>
                        <a:pt x="312" y="513"/>
                      </a:lnTo>
                      <a:lnTo>
                        <a:pt x="327" y="513"/>
                      </a:lnTo>
                      <a:lnTo>
                        <a:pt x="327" y="509"/>
                      </a:lnTo>
                      <a:lnTo>
                        <a:pt x="337" y="509"/>
                      </a:lnTo>
                      <a:lnTo>
                        <a:pt x="337" y="502"/>
                      </a:lnTo>
                      <a:lnTo>
                        <a:pt x="349" y="502"/>
                      </a:lnTo>
                      <a:lnTo>
                        <a:pt x="349" y="496"/>
                      </a:lnTo>
                      <a:lnTo>
                        <a:pt x="366" y="496"/>
                      </a:lnTo>
                      <a:lnTo>
                        <a:pt x="366" y="488"/>
                      </a:lnTo>
                      <a:lnTo>
                        <a:pt x="385" y="488"/>
                      </a:lnTo>
                      <a:lnTo>
                        <a:pt x="385" y="482"/>
                      </a:lnTo>
                      <a:lnTo>
                        <a:pt x="406" y="482"/>
                      </a:lnTo>
                      <a:lnTo>
                        <a:pt x="406" y="475"/>
                      </a:lnTo>
                      <a:lnTo>
                        <a:pt x="418" y="475"/>
                      </a:lnTo>
                      <a:lnTo>
                        <a:pt x="418" y="469"/>
                      </a:lnTo>
                      <a:lnTo>
                        <a:pt x="439" y="469"/>
                      </a:lnTo>
                      <a:lnTo>
                        <a:pt x="439" y="463"/>
                      </a:lnTo>
                      <a:lnTo>
                        <a:pt x="453" y="463"/>
                      </a:lnTo>
                      <a:lnTo>
                        <a:pt x="453" y="457"/>
                      </a:lnTo>
                      <a:lnTo>
                        <a:pt x="472" y="457"/>
                      </a:lnTo>
                      <a:lnTo>
                        <a:pt x="472" y="450"/>
                      </a:lnTo>
                      <a:lnTo>
                        <a:pt x="484" y="450"/>
                      </a:lnTo>
                      <a:lnTo>
                        <a:pt x="484" y="444"/>
                      </a:lnTo>
                      <a:lnTo>
                        <a:pt x="505" y="444"/>
                      </a:lnTo>
                      <a:lnTo>
                        <a:pt x="505" y="436"/>
                      </a:lnTo>
                      <a:lnTo>
                        <a:pt x="520" y="436"/>
                      </a:lnTo>
                      <a:lnTo>
                        <a:pt x="520" y="430"/>
                      </a:lnTo>
                      <a:lnTo>
                        <a:pt x="534" y="430"/>
                      </a:lnTo>
                      <a:lnTo>
                        <a:pt x="534" y="426"/>
                      </a:lnTo>
                      <a:lnTo>
                        <a:pt x="553" y="426"/>
                      </a:lnTo>
                      <a:lnTo>
                        <a:pt x="553" y="419"/>
                      </a:lnTo>
                      <a:lnTo>
                        <a:pt x="572" y="419"/>
                      </a:lnTo>
                      <a:lnTo>
                        <a:pt x="572" y="411"/>
                      </a:lnTo>
                      <a:lnTo>
                        <a:pt x="586" y="411"/>
                      </a:lnTo>
                      <a:lnTo>
                        <a:pt x="586" y="405"/>
                      </a:lnTo>
                      <a:lnTo>
                        <a:pt x="611" y="405"/>
                      </a:lnTo>
                      <a:lnTo>
                        <a:pt x="611" y="396"/>
                      </a:lnTo>
                      <a:lnTo>
                        <a:pt x="634" y="396"/>
                      </a:lnTo>
                      <a:lnTo>
                        <a:pt x="634" y="392"/>
                      </a:lnTo>
                      <a:lnTo>
                        <a:pt x="649" y="392"/>
                      </a:lnTo>
                      <a:lnTo>
                        <a:pt x="649" y="386"/>
                      </a:lnTo>
                      <a:lnTo>
                        <a:pt x="667" y="386"/>
                      </a:lnTo>
                      <a:lnTo>
                        <a:pt x="667" y="380"/>
                      </a:lnTo>
                      <a:lnTo>
                        <a:pt x="688" y="380"/>
                      </a:lnTo>
                      <a:lnTo>
                        <a:pt x="688" y="374"/>
                      </a:lnTo>
                      <a:lnTo>
                        <a:pt x="701" y="374"/>
                      </a:lnTo>
                      <a:lnTo>
                        <a:pt x="701" y="365"/>
                      </a:lnTo>
                      <a:lnTo>
                        <a:pt x="715" y="365"/>
                      </a:lnTo>
                      <a:lnTo>
                        <a:pt x="715" y="359"/>
                      </a:lnTo>
                      <a:lnTo>
                        <a:pt x="732" y="359"/>
                      </a:lnTo>
                      <a:lnTo>
                        <a:pt x="732" y="353"/>
                      </a:lnTo>
                      <a:lnTo>
                        <a:pt x="744" y="353"/>
                      </a:lnTo>
                      <a:lnTo>
                        <a:pt x="744" y="347"/>
                      </a:lnTo>
                      <a:lnTo>
                        <a:pt x="757" y="347"/>
                      </a:lnTo>
                      <a:lnTo>
                        <a:pt x="757" y="340"/>
                      </a:lnTo>
                      <a:lnTo>
                        <a:pt x="780" y="340"/>
                      </a:lnTo>
                      <a:lnTo>
                        <a:pt x="780" y="332"/>
                      </a:lnTo>
                      <a:lnTo>
                        <a:pt x="802" y="332"/>
                      </a:lnTo>
                      <a:lnTo>
                        <a:pt x="802" y="328"/>
                      </a:lnTo>
                      <a:lnTo>
                        <a:pt x="821" y="328"/>
                      </a:lnTo>
                      <a:lnTo>
                        <a:pt x="821" y="322"/>
                      </a:lnTo>
                      <a:lnTo>
                        <a:pt x="842" y="322"/>
                      </a:lnTo>
                      <a:lnTo>
                        <a:pt x="842" y="315"/>
                      </a:lnTo>
                      <a:lnTo>
                        <a:pt x="863" y="315"/>
                      </a:lnTo>
                      <a:lnTo>
                        <a:pt x="863" y="307"/>
                      </a:lnTo>
                      <a:lnTo>
                        <a:pt x="875" y="307"/>
                      </a:lnTo>
                      <a:lnTo>
                        <a:pt x="875" y="301"/>
                      </a:lnTo>
                      <a:lnTo>
                        <a:pt x="890" y="301"/>
                      </a:lnTo>
                      <a:lnTo>
                        <a:pt x="890" y="297"/>
                      </a:lnTo>
                      <a:lnTo>
                        <a:pt x="915" y="297"/>
                      </a:lnTo>
                      <a:lnTo>
                        <a:pt x="915" y="288"/>
                      </a:lnTo>
                      <a:lnTo>
                        <a:pt x="933" y="288"/>
                      </a:lnTo>
                      <a:lnTo>
                        <a:pt x="933" y="282"/>
                      </a:lnTo>
                      <a:lnTo>
                        <a:pt x="948" y="282"/>
                      </a:lnTo>
                      <a:lnTo>
                        <a:pt x="948" y="276"/>
                      </a:lnTo>
                      <a:lnTo>
                        <a:pt x="969" y="276"/>
                      </a:lnTo>
                      <a:lnTo>
                        <a:pt x="969" y="270"/>
                      </a:lnTo>
                      <a:lnTo>
                        <a:pt x="987" y="270"/>
                      </a:lnTo>
                      <a:lnTo>
                        <a:pt x="987" y="263"/>
                      </a:lnTo>
                      <a:lnTo>
                        <a:pt x="1012" y="263"/>
                      </a:lnTo>
                      <a:lnTo>
                        <a:pt x="1012" y="257"/>
                      </a:lnTo>
                      <a:lnTo>
                        <a:pt x="1029" y="257"/>
                      </a:lnTo>
                      <a:lnTo>
                        <a:pt x="1029" y="251"/>
                      </a:lnTo>
                      <a:lnTo>
                        <a:pt x="1045" y="251"/>
                      </a:lnTo>
                      <a:lnTo>
                        <a:pt x="1045" y="243"/>
                      </a:lnTo>
                      <a:lnTo>
                        <a:pt x="1070" y="243"/>
                      </a:lnTo>
                      <a:lnTo>
                        <a:pt x="1070" y="236"/>
                      </a:lnTo>
                      <a:lnTo>
                        <a:pt x="1095" y="236"/>
                      </a:lnTo>
                      <a:lnTo>
                        <a:pt x="1095" y="230"/>
                      </a:lnTo>
                      <a:lnTo>
                        <a:pt x="1110" y="230"/>
                      </a:lnTo>
                      <a:lnTo>
                        <a:pt x="1110" y="224"/>
                      </a:lnTo>
                      <a:lnTo>
                        <a:pt x="1129" y="224"/>
                      </a:lnTo>
                      <a:lnTo>
                        <a:pt x="1129" y="218"/>
                      </a:lnTo>
                      <a:lnTo>
                        <a:pt x="1143" y="218"/>
                      </a:lnTo>
                      <a:lnTo>
                        <a:pt x="1143" y="209"/>
                      </a:lnTo>
                      <a:lnTo>
                        <a:pt x="1164" y="209"/>
                      </a:lnTo>
                      <a:lnTo>
                        <a:pt x="1164" y="205"/>
                      </a:lnTo>
                      <a:lnTo>
                        <a:pt x="1181" y="205"/>
                      </a:lnTo>
                      <a:lnTo>
                        <a:pt x="1181" y="199"/>
                      </a:lnTo>
                      <a:lnTo>
                        <a:pt x="1197" y="199"/>
                      </a:lnTo>
                      <a:lnTo>
                        <a:pt x="1197" y="193"/>
                      </a:lnTo>
                      <a:lnTo>
                        <a:pt x="1220" y="193"/>
                      </a:lnTo>
                      <a:lnTo>
                        <a:pt x="1220" y="184"/>
                      </a:lnTo>
                      <a:lnTo>
                        <a:pt x="1241" y="184"/>
                      </a:lnTo>
                      <a:lnTo>
                        <a:pt x="1241" y="178"/>
                      </a:lnTo>
                      <a:lnTo>
                        <a:pt x="1262" y="178"/>
                      </a:lnTo>
                      <a:lnTo>
                        <a:pt x="1262" y="172"/>
                      </a:lnTo>
                      <a:lnTo>
                        <a:pt x="1284" y="172"/>
                      </a:lnTo>
                      <a:lnTo>
                        <a:pt x="1284" y="166"/>
                      </a:lnTo>
                      <a:lnTo>
                        <a:pt x="1297" y="166"/>
                      </a:lnTo>
                      <a:lnTo>
                        <a:pt x="1297" y="162"/>
                      </a:lnTo>
                      <a:lnTo>
                        <a:pt x="1316" y="162"/>
                      </a:lnTo>
                      <a:lnTo>
                        <a:pt x="1316" y="153"/>
                      </a:lnTo>
                      <a:lnTo>
                        <a:pt x="1334" y="153"/>
                      </a:lnTo>
                      <a:lnTo>
                        <a:pt x="1334" y="147"/>
                      </a:lnTo>
                      <a:lnTo>
                        <a:pt x="1357" y="147"/>
                      </a:lnTo>
                      <a:lnTo>
                        <a:pt x="1357" y="141"/>
                      </a:lnTo>
                      <a:lnTo>
                        <a:pt x="1365" y="141"/>
                      </a:lnTo>
                      <a:lnTo>
                        <a:pt x="1365" y="135"/>
                      </a:lnTo>
                      <a:lnTo>
                        <a:pt x="1376" y="135"/>
                      </a:lnTo>
                      <a:lnTo>
                        <a:pt x="1376" y="126"/>
                      </a:lnTo>
                      <a:lnTo>
                        <a:pt x="1390" y="126"/>
                      </a:lnTo>
                      <a:lnTo>
                        <a:pt x="1390" y="120"/>
                      </a:lnTo>
                      <a:lnTo>
                        <a:pt x="1409" y="120"/>
                      </a:lnTo>
                      <a:lnTo>
                        <a:pt x="1409" y="114"/>
                      </a:lnTo>
                      <a:lnTo>
                        <a:pt x="1424" y="114"/>
                      </a:lnTo>
                      <a:lnTo>
                        <a:pt x="1424" y="108"/>
                      </a:lnTo>
                      <a:lnTo>
                        <a:pt x="1455" y="108"/>
                      </a:lnTo>
                      <a:lnTo>
                        <a:pt x="1455" y="101"/>
                      </a:lnTo>
                      <a:lnTo>
                        <a:pt x="1469" y="101"/>
                      </a:lnTo>
                      <a:lnTo>
                        <a:pt x="1469" y="95"/>
                      </a:lnTo>
                      <a:lnTo>
                        <a:pt x="1494" y="95"/>
                      </a:lnTo>
                      <a:lnTo>
                        <a:pt x="1494" y="87"/>
                      </a:lnTo>
                      <a:lnTo>
                        <a:pt x="1511" y="87"/>
                      </a:lnTo>
                      <a:lnTo>
                        <a:pt x="1511" y="83"/>
                      </a:lnTo>
                      <a:lnTo>
                        <a:pt x="1544" y="83"/>
                      </a:lnTo>
                      <a:lnTo>
                        <a:pt x="1544" y="74"/>
                      </a:lnTo>
                      <a:lnTo>
                        <a:pt x="1563" y="74"/>
                      </a:lnTo>
                      <a:lnTo>
                        <a:pt x="1563" y="70"/>
                      </a:lnTo>
                      <a:lnTo>
                        <a:pt x="1584" y="70"/>
                      </a:lnTo>
                      <a:lnTo>
                        <a:pt x="1584" y="62"/>
                      </a:lnTo>
                      <a:lnTo>
                        <a:pt x="1604" y="62"/>
                      </a:lnTo>
                      <a:lnTo>
                        <a:pt x="1604" y="58"/>
                      </a:lnTo>
                      <a:lnTo>
                        <a:pt x="1617" y="58"/>
                      </a:lnTo>
                      <a:lnTo>
                        <a:pt x="1617" y="49"/>
                      </a:lnTo>
                      <a:lnTo>
                        <a:pt x="1646" y="49"/>
                      </a:lnTo>
                      <a:lnTo>
                        <a:pt x="1646" y="43"/>
                      </a:lnTo>
                      <a:lnTo>
                        <a:pt x="1663" y="43"/>
                      </a:lnTo>
                      <a:lnTo>
                        <a:pt x="1663" y="37"/>
                      </a:lnTo>
                      <a:lnTo>
                        <a:pt x="1673" y="37"/>
                      </a:lnTo>
                      <a:lnTo>
                        <a:pt x="1673" y="29"/>
                      </a:lnTo>
                      <a:lnTo>
                        <a:pt x="1688" y="29"/>
                      </a:lnTo>
                      <a:lnTo>
                        <a:pt x="1688" y="22"/>
                      </a:lnTo>
                      <a:lnTo>
                        <a:pt x="1706" y="22"/>
                      </a:lnTo>
                      <a:lnTo>
                        <a:pt x="1706" y="16"/>
                      </a:lnTo>
                      <a:lnTo>
                        <a:pt x="1719" y="16"/>
                      </a:lnTo>
                      <a:lnTo>
                        <a:pt x="1719" y="12"/>
                      </a:lnTo>
                      <a:lnTo>
                        <a:pt x="1731" y="12"/>
                      </a:lnTo>
                      <a:lnTo>
                        <a:pt x="1731" y="6"/>
                      </a:lnTo>
                      <a:lnTo>
                        <a:pt x="1750" y="6"/>
                      </a:lnTo>
                      <a:lnTo>
                        <a:pt x="1750" y="0"/>
                      </a:lnTo>
                      <a:lnTo>
                        <a:pt x="1777" y="0"/>
                      </a:lnTo>
                    </a:path>
                  </a:pathLst>
                </a:custGeom>
                <a:noFill/>
                <a:ln w="19050"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7" name="Freeform 16">
                  <a:extLst>
                    <a:ext uri="{FF2B5EF4-FFF2-40B4-BE49-F238E27FC236}">
                      <a16:creationId xmlns:a16="http://schemas.microsoft.com/office/drawing/2014/main" id="{0206063C-59F2-6348-83FB-84E5A91D367E}"/>
                    </a:ext>
                  </a:extLst>
                </p:cNvPr>
                <p:cNvSpPr>
                  <a:spLocks/>
                </p:cNvSpPr>
                <p:nvPr/>
              </p:nvSpPr>
              <p:spPr bwMode="auto">
                <a:xfrm>
                  <a:off x="3301852" y="3076204"/>
                  <a:ext cx="2638795" cy="762021"/>
                </a:xfrm>
                <a:custGeom>
                  <a:avLst/>
                  <a:gdLst>
                    <a:gd name="T0" fmla="*/ 1758 w 1773"/>
                    <a:gd name="T1" fmla="*/ 5 h 512"/>
                    <a:gd name="T2" fmla="*/ 1708 w 1773"/>
                    <a:gd name="T3" fmla="*/ 13 h 512"/>
                    <a:gd name="T4" fmla="*/ 1683 w 1773"/>
                    <a:gd name="T5" fmla="*/ 28 h 512"/>
                    <a:gd name="T6" fmla="*/ 1631 w 1773"/>
                    <a:gd name="T7" fmla="*/ 32 h 512"/>
                    <a:gd name="T8" fmla="*/ 1600 w 1773"/>
                    <a:gd name="T9" fmla="*/ 46 h 512"/>
                    <a:gd name="T10" fmla="*/ 1557 w 1773"/>
                    <a:gd name="T11" fmla="*/ 52 h 512"/>
                    <a:gd name="T12" fmla="*/ 1528 w 1773"/>
                    <a:gd name="T13" fmla="*/ 65 h 512"/>
                    <a:gd name="T14" fmla="*/ 1474 w 1773"/>
                    <a:gd name="T15" fmla="*/ 69 h 512"/>
                    <a:gd name="T16" fmla="*/ 1451 w 1773"/>
                    <a:gd name="T17" fmla="*/ 86 h 512"/>
                    <a:gd name="T18" fmla="*/ 1401 w 1773"/>
                    <a:gd name="T19" fmla="*/ 92 h 512"/>
                    <a:gd name="T20" fmla="*/ 1374 w 1773"/>
                    <a:gd name="T21" fmla="*/ 102 h 512"/>
                    <a:gd name="T22" fmla="*/ 1324 w 1773"/>
                    <a:gd name="T23" fmla="*/ 109 h 512"/>
                    <a:gd name="T24" fmla="*/ 1303 w 1773"/>
                    <a:gd name="T25" fmla="*/ 123 h 512"/>
                    <a:gd name="T26" fmla="*/ 1253 w 1773"/>
                    <a:gd name="T27" fmla="*/ 129 h 512"/>
                    <a:gd name="T28" fmla="*/ 1224 w 1773"/>
                    <a:gd name="T29" fmla="*/ 142 h 512"/>
                    <a:gd name="T30" fmla="*/ 1176 w 1773"/>
                    <a:gd name="T31" fmla="*/ 150 h 512"/>
                    <a:gd name="T32" fmla="*/ 1162 w 1773"/>
                    <a:gd name="T33" fmla="*/ 163 h 512"/>
                    <a:gd name="T34" fmla="*/ 1095 w 1773"/>
                    <a:gd name="T35" fmla="*/ 167 h 512"/>
                    <a:gd name="T36" fmla="*/ 1077 w 1773"/>
                    <a:gd name="T37" fmla="*/ 181 h 512"/>
                    <a:gd name="T38" fmla="*/ 1029 w 1773"/>
                    <a:gd name="T39" fmla="*/ 187 h 512"/>
                    <a:gd name="T40" fmla="*/ 1002 w 1773"/>
                    <a:gd name="T41" fmla="*/ 200 h 512"/>
                    <a:gd name="T42" fmla="*/ 967 w 1773"/>
                    <a:gd name="T43" fmla="*/ 208 h 512"/>
                    <a:gd name="T44" fmla="*/ 940 w 1773"/>
                    <a:gd name="T45" fmla="*/ 221 h 512"/>
                    <a:gd name="T46" fmla="*/ 881 w 1773"/>
                    <a:gd name="T47" fmla="*/ 225 h 512"/>
                    <a:gd name="T48" fmla="*/ 863 w 1773"/>
                    <a:gd name="T49" fmla="*/ 239 h 512"/>
                    <a:gd name="T50" fmla="*/ 805 w 1773"/>
                    <a:gd name="T51" fmla="*/ 244 h 512"/>
                    <a:gd name="T52" fmla="*/ 784 w 1773"/>
                    <a:gd name="T53" fmla="*/ 258 h 512"/>
                    <a:gd name="T54" fmla="*/ 746 w 1773"/>
                    <a:gd name="T55" fmla="*/ 264 h 512"/>
                    <a:gd name="T56" fmla="*/ 723 w 1773"/>
                    <a:gd name="T57" fmla="*/ 277 h 512"/>
                    <a:gd name="T58" fmla="*/ 680 w 1773"/>
                    <a:gd name="T59" fmla="*/ 285 h 512"/>
                    <a:gd name="T60" fmla="*/ 659 w 1773"/>
                    <a:gd name="T61" fmla="*/ 296 h 512"/>
                    <a:gd name="T62" fmla="*/ 615 w 1773"/>
                    <a:gd name="T63" fmla="*/ 304 h 512"/>
                    <a:gd name="T64" fmla="*/ 593 w 1773"/>
                    <a:gd name="T65" fmla="*/ 316 h 512"/>
                    <a:gd name="T66" fmla="*/ 545 w 1773"/>
                    <a:gd name="T67" fmla="*/ 325 h 512"/>
                    <a:gd name="T68" fmla="*/ 526 w 1773"/>
                    <a:gd name="T69" fmla="*/ 337 h 512"/>
                    <a:gd name="T70" fmla="*/ 487 w 1773"/>
                    <a:gd name="T71" fmla="*/ 343 h 512"/>
                    <a:gd name="T72" fmla="*/ 466 w 1773"/>
                    <a:gd name="T73" fmla="*/ 356 h 512"/>
                    <a:gd name="T74" fmla="*/ 422 w 1773"/>
                    <a:gd name="T75" fmla="*/ 360 h 512"/>
                    <a:gd name="T76" fmla="*/ 389 w 1773"/>
                    <a:gd name="T77" fmla="*/ 375 h 512"/>
                    <a:gd name="T78" fmla="*/ 347 w 1773"/>
                    <a:gd name="T79" fmla="*/ 381 h 512"/>
                    <a:gd name="T80" fmla="*/ 318 w 1773"/>
                    <a:gd name="T81" fmla="*/ 393 h 512"/>
                    <a:gd name="T82" fmla="*/ 271 w 1773"/>
                    <a:gd name="T83" fmla="*/ 402 h 512"/>
                    <a:gd name="T84" fmla="*/ 254 w 1773"/>
                    <a:gd name="T85" fmla="*/ 414 h 512"/>
                    <a:gd name="T86" fmla="*/ 217 w 1773"/>
                    <a:gd name="T87" fmla="*/ 420 h 512"/>
                    <a:gd name="T88" fmla="*/ 200 w 1773"/>
                    <a:gd name="T89" fmla="*/ 433 h 512"/>
                    <a:gd name="T90" fmla="*/ 162 w 1773"/>
                    <a:gd name="T91" fmla="*/ 439 h 512"/>
                    <a:gd name="T92" fmla="*/ 144 w 1773"/>
                    <a:gd name="T93" fmla="*/ 453 h 512"/>
                    <a:gd name="T94" fmla="*/ 102 w 1773"/>
                    <a:gd name="T95" fmla="*/ 458 h 512"/>
                    <a:gd name="T96" fmla="*/ 90 w 1773"/>
                    <a:gd name="T97" fmla="*/ 472 h 512"/>
                    <a:gd name="T98" fmla="*/ 61 w 1773"/>
                    <a:gd name="T99" fmla="*/ 478 h 512"/>
                    <a:gd name="T100" fmla="*/ 42 w 1773"/>
                    <a:gd name="T101" fmla="*/ 489 h 512"/>
                    <a:gd name="T102" fmla="*/ 19 w 1773"/>
                    <a:gd name="T103" fmla="*/ 497 h 512"/>
                    <a:gd name="T104" fmla="*/ 11 w 1773"/>
                    <a:gd name="T105" fmla="*/ 512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73" h="512">
                      <a:moveTo>
                        <a:pt x="1773" y="0"/>
                      </a:moveTo>
                      <a:lnTo>
                        <a:pt x="1758" y="0"/>
                      </a:lnTo>
                      <a:lnTo>
                        <a:pt x="1758" y="5"/>
                      </a:lnTo>
                      <a:lnTo>
                        <a:pt x="1733" y="5"/>
                      </a:lnTo>
                      <a:lnTo>
                        <a:pt x="1733" y="13"/>
                      </a:lnTo>
                      <a:lnTo>
                        <a:pt x="1708" y="13"/>
                      </a:lnTo>
                      <a:lnTo>
                        <a:pt x="1708" y="19"/>
                      </a:lnTo>
                      <a:lnTo>
                        <a:pt x="1683" y="19"/>
                      </a:lnTo>
                      <a:lnTo>
                        <a:pt x="1683" y="28"/>
                      </a:lnTo>
                      <a:lnTo>
                        <a:pt x="1656" y="28"/>
                      </a:lnTo>
                      <a:lnTo>
                        <a:pt x="1656" y="32"/>
                      </a:lnTo>
                      <a:lnTo>
                        <a:pt x="1631" y="32"/>
                      </a:lnTo>
                      <a:lnTo>
                        <a:pt x="1631" y="40"/>
                      </a:lnTo>
                      <a:lnTo>
                        <a:pt x="1600" y="40"/>
                      </a:lnTo>
                      <a:lnTo>
                        <a:pt x="1600" y="46"/>
                      </a:lnTo>
                      <a:lnTo>
                        <a:pt x="1580" y="46"/>
                      </a:lnTo>
                      <a:lnTo>
                        <a:pt x="1580" y="52"/>
                      </a:lnTo>
                      <a:lnTo>
                        <a:pt x="1557" y="52"/>
                      </a:lnTo>
                      <a:lnTo>
                        <a:pt x="1557" y="59"/>
                      </a:lnTo>
                      <a:lnTo>
                        <a:pt x="1528" y="59"/>
                      </a:lnTo>
                      <a:lnTo>
                        <a:pt x="1528" y="65"/>
                      </a:lnTo>
                      <a:lnTo>
                        <a:pt x="1501" y="65"/>
                      </a:lnTo>
                      <a:lnTo>
                        <a:pt x="1501" y="69"/>
                      </a:lnTo>
                      <a:lnTo>
                        <a:pt x="1474" y="69"/>
                      </a:lnTo>
                      <a:lnTo>
                        <a:pt x="1474" y="79"/>
                      </a:lnTo>
                      <a:lnTo>
                        <a:pt x="1451" y="79"/>
                      </a:lnTo>
                      <a:lnTo>
                        <a:pt x="1451" y="86"/>
                      </a:lnTo>
                      <a:lnTo>
                        <a:pt x="1426" y="86"/>
                      </a:lnTo>
                      <a:lnTo>
                        <a:pt x="1426" y="92"/>
                      </a:lnTo>
                      <a:lnTo>
                        <a:pt x="1401" y="92"/>
                      </a:lnTo>
                      <a:lnTo>
                        <a:pt x="1401" y="96"/>
                      </a:lnTo>
                      <a:lnTo>
                        <a:pt x="1374" y="96"/>
                      </a:lnTo>
                      <a:lnTo>
                        <a:pt x="1374" y="102"/>
                      </a:lnTo>
                      <a:lnTo>
                        <a:pt x="1345" y="102"/>
                      </a:lnTo>
                      <a:lnTo>
                        <a:pt x="1345" y="109"/>
                      </a:lnTo>
                      <a:lnTo>
                        <a:pt x="1324" y="109"/>
                      </a:lnTo>
                      <a:lnTo>
                        <a:pt x="1324" y="117"/>
                      </a:lnTo>
                      <a:lnTo>
                        <a:pt x="1303" y="117"/>
                      </a:lnTo>
                      <a:lnTo>
                        <a:pt x="1303" y="123"/>
                      </a:lnTo>
                      <a:lnTo>
                        <a:pt x="1284" y="123"/>
                      </a:lnTo>
                      <a:lnTo>
                        <a:pt x="1284" y="129"/>
                      </a:lnTo>
                      <a:lnTo>
                        <a:pt x="1253" y="129"/>
                      </a:lnTo>
                      <a:lnTo>
                        <a:pt x="1253" y="136"/>
                      </a:lnTo>
                      <a:lnTo>
                        <a:pt x="1224" y="136"/>
                      </a:lnTo>
                      <a:lnTo>
                        <a:pt x="1224" y="142"/>
                      </a:lnTo>
                      <a:lnTo>
                        <a:pt x="1203" y="142"/>
                      </a:lnTo>
                      <a:lnTo>
                        <a:pt x="1203" y="150"/>
                      </a:lnTo>
                      <a:lnTo>
                        <a:pt x="1176" y="150"/>
                      </a:lnTo>
                      <a:lnTo>
                        <a:pt x="1176" y="156"/>
                      </a:lnTo>
                      <a:lnTo>
                        <a:pt x="1162" y="156"/>
                      </a:lnTo>
                      <a:lnTo>
                        <a:pt x="1162" y="163"/>
                      </a:lnTo>
                      <a:lnTo>
                        <a:pt x="1125" y="163"/>
                      </a:lnTo>
                      <a:lnTo>
                        <a:pt x="1125" y="167"/>
                      </a:lnTo>
                      <a:lnTo>
                        <a:pt x="1095" y="167"/>
                      </a:lnTo>
                      <a:lnTo>
                        <a:pt x="1095" y="175"/>
                      </a:lnTo>
                      <a:lnTo>
                        <a:pt x="1077" y="175"/>
                      </a:lnTo>
                      <a:lnTo>
                        <a:pt x="1077" y="181"/>
                      </a:lnTo>
                      <a:lnTo>
                        <a:pt x="1054" y="181"/>
                      </a:lnTo>
                      <a:lnTo>
                        <a:pt x="1054" y="187"/>
                      </a:lnTo>
                      <a:lnTo>
                        <a:pt x="1029" y="187"/>
                      </a:lnTo>
                      <a:lnTo>
                        <a:pt x="1029" y="196"/>
                      </a:lnTo>
                      <a:lnTo>
                        <a:pt x="1002" y="196"/>
                      </a:lnTo>
                      <a:lnTo>
                        <a:pt x="1002" y="200"/>
                      </a:lnTo>
                      <a:lnTo>
                        <a:pt x="981" y="200"/>
                      </a:lnTo>
                      <a:lnTo>
                        <a:pt x="981" y="208"/>
                      </a:lnTo>
                      <a:lnTo>
                        <a:pt x="967" y="208"/>
                      </a:lnTo>
                      <a:lnTo>
                        <a:pt x="967" y="212"/>
                      </a:lnTo>
                      <a:lnTo>
                        <a:pt x="940" y="212"/>
                      </a:lnTo>
                      <a:lnTo>
                        <a:pt x="940" y="221"/>
                      </a:lnTo>
                      <a:lnTo>
                        <a:pt x="913" y="221"/>
                      </a:lnTo>
                      <a:lnTo>
                        <a:pt x="913" y="225"/>
                      </a:lnTo>
                      <a:lnTo>
                        <a:pt x="881" y="225"/>
                      </a:lnTo>
                      <a:lnTo>
                        <a:pt x="881" y="233"/>
                      </a:lnTo>
                      <a:lnTo>
                        <a:pt x="863" y="233"/>
                      </a:lnTo>
                      <a:lnTo>
                        <a:pt x="863" y="239"/>
                      </a:lnTo>
                      <a:lnTo>
                        <a:pt x="840" y="239"/>
                      </a:lnTo>
                      <a:lnTo>
                        <a:pt x="840" y="244"/>
                      </a:lnTo>
                      <a:lnTo>
                        <a:pt x="805" y="244"/>
                      </a:lnTo>
                      <a:lnTo>
                        <a:pt x="805" y="252"/>
                      </a:lnTo>
                      <a:lnTo>
                        <a:pt x="784" y="252"/>
                      </a:lnTo>
                      <a:lnTo>
                        <a:pt x="784" y="258"/>
                      </a:lnTo>
                      <a:lnTo>
                        <a:pt x="761" y="258"/>
                      </a:lnTo>
                      <a:lnTo>
                        <a:pt x="761" y="264"/>
                      </a:lnTo>
                      <a:lnTo>
                        <a:pt x="746" y="264"/>
                      </a:lnTo>
                      <a:lnTo>
                        <a:pt x="746" y="271"/>
                      </a:lnTo>
                      <a:lnTo>
                        <a:pt x="723" y="271"/>
                      </a:lnTo>
                      <a:lnTo>
                        <a:pt x="723" y="277"/>
                      </a:lnTo>
                      <a:lnTo>
                        <a:pt x="696" y="277"/>
                      </a:lnTo>
                      <a:lnTo>
                        <a:pt x="696" y="285"/>
                      </a:lnTo>
                      <a:lnTo>
                        <a:pt x="680" y="285"/>
                      </a:lnTo>
                      <a:lnTo>
                        <a:pt x="680" y="291"/>
                      </a:lnTo>
                      <a:lnTo>
                        <a:pt x="659" y="291"/>
                      </a:lnTo>
                      <a:lnTo>
                        <a:pt x="659" y="296"/>
                      </a:lnTo>
                      <a:lnTo>
                        <a:pt x="640" y="296"/>
                      </a:lnTo>
                      <a:lnTo>
                        <a:pt x="640" y="304"/>
                      </a:lnTo>
                      <a:lnTo>
                        <a:pt x="615" y="304"/>
                      </a:lnTo>
                      <a:lnTo>
                        <a:pt x="615" y="310"/>
                      </a:lnTo>
                      <a:lnTo>
                        <a:pt x="593" y="310"/>
                      </a:lnTo>
                      <a:lnTo>
                        <a:pt x="593" y="316"/>
                      </a:lnTo>
                      <a:lnTo>
                        <a:pt x="570" y="316"/>
                      </a:lnTo>
                      <a:lnTo>
                        <a:pt x="570" y="325"/>
                      </a:lnTo>
                      <a:lnTo>
                        <a:pt x="545" y="325"/>
                      </a:lnTo>
                      <a:lnTo>
                        <a:pt x="545" y="331"/>
                      </a:lnTo>
                      <a:lnTo>
                        <a:pt x="526" y="331"/>
                      </a:lnTo>
                      <a:lnTo>
                        <a:pt x="526" y="337"/>
                      </a:lnTo>
                      <a:lnTo>
                        <a:pt x="503" y="337"/>
                      </a:lnTo>
                      <a:lnTo>
                        <a:pt x="503" y="343"/>
                      </a:lnTo>
                      <a:lnTo>
                        <a:pt x="487" y="343"/>
                      </a:lnTo>
                      <a:lnTo>
                        <a:pt x="487" y="350"/>
                      </a:lnTo>
                      <a:lnTo>
                        <a:pt x="466" y="350"/>
                      </a:lnTo>
                      <a:lnTo>
                        <a:pt x="466" y="356"/>
                      </a:lnTo>
                      <a:lnTo>
                        <a:pt x="447" y="356"/>
                      </a:lnTo>
                      <a:lnTo>
                        <a:pt x="447" y="360"/>
                      </a:lnTo>
                      <a:lnTo>
                        <a:pt x="422" y="360"/>
                      </a:lnTo>
                      <a:lnTo>
                        <a:pt x="422" y="370"/>
                      </a:lnTo>
                      <a:lnTo>
                        <a:pt x="389" y="370"/>
                      </a:lnTo>
                      <a:lnTo>
                        <a:pt x="389" y="375"/>
                      </a:lnTo>
                      <a:lnTo>
                        <a:pt x="368" y="375"/>
                      </a:lnTo>
                      <a:lnTo>
                        <a:pt x="368" y="381"/>
                      </a:lnTo>
                      <a:lnTo>
                        <a:pt x="347" y="381"/>
                      </a:lnTo>
                      <a:lnTo>
                        <a:pt x="347" y="389"/>
                      </a:lnTo>
                      <a:lnTo>
                        <a:pt x="318" y="389"/>
                      </a:lnTo>
                      <a:lnTo>
                        <a:pt x="318" y="393"/>
                      </a:lnTo>
                      <a:lnTo>
                        <a:pt x="293" y="393"/>
                      </a:lnTo>
                      <a:lnTo>
                        <a:pt x="293" y="402"/>
                      </a:lnTo>
                      <a:lnTo>
                        <a:pt x="271" y="402"/>
                      </a:lnTo>
                      <a:lnTo>
                        <a:pt x="271" y="408"/>
                      </a:lnTo>
                      <a:lnTo>
                        <a:pt x="254" y="408"/>
                      </a:lnTo>
                      <a:lnTo>
                        <a:pt x="254" y="414"/>
                      </a:lnTo>
                      <a:lnTo>
                        <a:pt x="233" y="414"/>
                      </a:lnTo>
                      <a:lnTo>
                        <a:pt x="233" y="420"/>
                      </a:lnTo>
                      <a:lnTo>
                        <a:pt x="217" y="420"/>
                      </a:lnTo>
                      <a:lnTo>
                        <a:pt x="217" y="426"/>
                      </a:lnTo>
                      <a:lnTo>
                        <a:pt x="200" y="426"/>
                      </a:lnTo>
                      <a:lnTo>
                        <a:pt x="200" y="433"/>
                      </a:lnTo>
                      <a:lnTo>
                        <a:pt x="183" y="433"/>
                      </a:lnTo>
                      <a:lnTo>
                        <a:pt x="183" y="439"/>
                      </a:lnTo>
                      <a:lnTo>
                        <a:pt x="162" y="439"/>
                      </a:lnTo>
                      <a:lnTo>
                        <a:pt x="162" y="447"/>
                      </a:lnTo>
                      <a:lnTo>
                        <a:pt x="144" y="447"/>
                      </a:lnTo>
                      <a:lnTo>
                        <a:pt x="144" y="453"/>
                      </a:lnTo>
                      <a:lnTo>
                        <a:pt x="125" y="453"/>
                      </a:lnTo>
                      <a:lnTo>
                        <a:pt x="125" y="458"/>
                      </a:lnTo>
                      <a:lnTo>
                        <a:pt x="102" y="458"/>
                      </a:lnTo>
                      <a:lnTo>
                        <a:pt x="102" y="466"/>
                      </a:lnTo>
                      <a:lnTo>
                        <a:pt x="90" y="466"/>
                      </a:lnTo>
                      <a:lnTo>
                        <a:pt x="90" y="472"/>
                      </a:lnTo>
                      <a:lnTo>
                        <a:pt x="75" y="472"/>
                      </a:lnTo>
                      <a:lnTo>
                        <a:pt x="75" y="478"/>
                      </a:lnTo>
                      <a:lnTo>
                        <a:pt x="61" y="478"/>
                      </a:lnTo>
                      <a:lnTo>
                        <a:pt x="61" y="485"/>
                      </a:lnTo>
                      <a:lnTo>
                        <a:pt x="42" y="485"/>
                      </a:lnTo>
                      <a:lnTo>
                        <a:pt x="42" y="489"/>
                      </a:lnTo>
                      <a:lnTo>
                        <a:pt x="29" y="489"/>
                      </a:lnTo>
                      <a:lnTo>
                        <a:pt x="29" y="497"/>
                      </a:lnTo>
                      <a:lnTo>
                        <a:pt x="19" y="497"/>
                      </a:lnTo>
                      <a:lnTo>
                        <a:pt x="19" y="505"/>
                      </a:lnTo>
                      <a:lnTo>
                        <a:pt x="11" y="505"/>
                      </a:lnTo>
                      <a:lnTo>
                        <a:pt x="11" y="512"/>
                      </a:lnTo>
                      <a:lnTo>
                        <a:pt x="0" y="512"/>
                      </a:lnTo>
                    </a:path>
                  </a:pathLst>
                </a:custGeom>
                <a:noFill/>
                <a:ln w="1905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8" name="Freeform 17">
                  <a:extLst>
                    <a:ext uri="{FF2B5EF4-FFF2-40B4-BE49-F238E27FC236}">
                      <a16:creationId xmlns:a16="http://schemas.microsoft.com/office/drawing/2014/main" id="{DBBD5092-AAD4-C040-9757-B6A213E83D00}"/>
                    </a:ext>
                  </a:extLst>
                </p:cNvPr>
                <p:cNvSpPr>
                  <a:spLocks/>
                </p:cNvSpPr>
                <p:nvPr/>
              </p:nvSpPr>
              <p:spPr bwMode="auto">
                <a:xfrm>
                  <a:off x="3301852" y="3463168"/>
                  <a:ext cx="2638795" cy="383987"/>
                </a:xfrm>
                <a:custGeom>
                  <a:avLst/>
                  <a:gdLst>
                    <a:gd name="T0" fmla="*/ 1760 w 1773"/>
                    <a:gd name="T1" fmla="*/ 0 h 258"/>
                    <a:gd name="T2" fmla="*/ 1740 w 1773"/>
                    <a:gd name="T3" fmla="*/ 4 h 258"/>
                    <a:gd name="T4" fmla="*/ 1698 w 1773"/>
                    <a:gd name="T5" fmla="*/ 11 h 258"/>
                    <a:gd name="T6" fmla="*/ 1642 w 1773"/>
                    <a:gd name="T7" fmla="*/ 19 h 258"/>
                    <a:gd name="T8" fmla="*/ 1607 w 1773"/>
                    <a:gd name="T9" fmla="*/ 25 h 258"/>
                    <a:gd name="T10" fmla="*/ 1561 w 1773"/>
                    <a:gd name="T11" fmla="*/ 33 h 258"/>
                    <a:gd name="T12" fmla="*/ 1519 w 1773"/>
                    <a:gd name="T13" fmla="*/ 38 h 258"/>
                    <a:gd name="T14" fmla="*/ 1469 w 1773"/>
                    <a:gd name="T15" fmla="*/ 44 h 258"/>
                    <a:gd name="T16" fmla="*/ 1428 w 1773"/>
                    <a:gd name="T17" fmla="*/ 50 h 258"/>
                    <a:gd name="T18" fmla="*/ 1384 w 1773"/>
                    <a:gd name="T19" fmla="*/ 56 h 258"/>
                    <a:gd name="T20" fmla="*/ 1343 w 1773"/>
                    <a:gd name="T21" fmla="*/ 63 h 258"/>
                    <a:gd name="T22" fmla="*/ 1297 w 1773"/>
                    <a:gd name="T23" fmla="*/ 71 h 258"/>
                    <a:gd name="T24" fmla="*/ 1247 w 1773"/>
                    <a:gd name="T25" fmla="*/ 77 h 258"/>
                    <a:gd name="T26" fmla="*/ 1193 w 1773"/>
                    <a:gd name="T27" fmla="*/ 83 h 258"/>
                    <a:gd name="T28" fmla="*/ 1145 w 1773"/>
                    <a:gd name="T29" fmla="*/ 90 h 258"/>
                    <a:gd name="T30" fmla="*/ 1104 w 1773"/>
                    <a:gd name="T31" fmla="*/ 96 h 258"/>
                    <a:gd name="T32" fmla="*/ 1056 w 1773"/>
                    <a:gd name="T33" fmla="*/ 104 h 258"/>
                    <a:gd name="T34" fmla="*/ 1010 w 1773"/>
                    <a:gd name="T35" fmla="*/ 108 h 258"/>
                    <a:gd name="T36" fmla="*/ 958 w 1773"/>
                    <a:gd name="T37" fmla="*/ 115 h 258"/>
                    <a:gd name="T38" fmla="*/ 913 w 1773"/>
                    <a:gd name="T39" fmla="*/ 123 h 258"/>
                    <a:gd name="T40" fmla="*/ 871 w 1773"/>
                    <a:gd name="T41" fmla="*/ 129 h 258"/>
                    <a:gd name="T42" fmla="*/ 829 w 1773"/>
                    <a:gd name="T43" fmla="*/ 135 h 258"/>
                    <a:gd name="T44" fmla="*/ 784 w 1773"/>
                    <a:gd name="T45" fmla="*/ 142 h 258"/>
                    <a:gd name="T46" fmla="*/ 734 w 1773"/>
                    <a:gd name="T47" fmla="*/ 146 h 258"/>
                    <a:gd name="T48" fmla="*/ 688 w 1773"/>
                    <a:gd name="T49" fmla="*/ 154 h 258"/>
                    <a:gd name="T50" fmla="*/ 636 w 1773"/>
                    <a:gd name="T51" fmla="*/ 160 h 258"/>
                    <a:gd name="T52" fmla="*/ 601 w 1773"/>
                    <a:gd name="T53" fmla="*/ 166 h 258"/>
                    <a:gd name="T54" fmla="*/ 534 w 1773"/>
                    <a:gd name="T55" fmla="*/ 173 h 258"/>
                    <a:gd name="T56" fmla="*/ 485 w 1773"/>
                    <a:gd name="T57" fmla="*/ 179 h 258"/>
                    <a:gd name="T58" fmla="*/ 437 w 1773"/>
                    <a:gd name="T59" fmla="*/ 187 h 258"/>
                    <a:gd name="T60" fmla="*/ 401 w 1773"/>
                    <a:gd name="T61" fmla="*/ 191 h 258"/>
                    <a:gd name="T62" fmla="*/ 352 w 1773"/>
                    <a:gd name="T63" fmla="*/ 200 h 258"/>
                    <a:gd name="T64" fmla="*/ 314 w 1773"/>
                    <a:gd name="T65" fmla="*/ 206 h 258"/>
                    <a:gd name="T66" fmla="*/ 268 w 1773"/>
                    <a:gd name="T67" fmla="*/ 214 h 258"/>
                    <a:gd name="T68" fmla="*/ 210 w 1773"/>
                    <a:gd name="T69" fmla="*/ 218 h 258"/>
                    <a:gd name="T70" fmla="*/ 177 w 1773"/>
                    <a:gd name="T71" fmla="*/ 225 h 258"/>
                    <a:gd name="T72" fmla="*/ 140 w 1773"/>
                    <a:gd name="T73" fmla="*/ 233 h 258"/>
                    <a:gd name="T74" fmla="*/ 98 w 1773"/>
                    <a:gd name="T75" fmla="*/ 239 h 258"/>
                    <a:gd name="T76" fmla="*/ 67 w 1773"/>
                    <a:gd name="T77" fmla="*/ 245 h 258"/>
                    <a:gd name="T78" fmla="*/ 34 w 1773"/>
                    <a:gd name="T79" fmla="*/ 252 h 258"/>
                    <a:gd name="T80" fmla="*/ 5 w 1773"/>
                    <a:gd name="T81" fmla="*/ 25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73" h="258">
                      <a:moveTo>
                        <a:pt x="1773" y="0"/>
                      </a:moveTo>
                      <a:lnTo>
                        <a:pt x="1760" y="0"/>
                      </a:lnTo>
                      <a:lnTo>
                        <a:pt x="1760" y="4"/>
                      </a:lnTo>
                      <a:lnTo>
                        <a:pt x="1740" y="4"/>
                      </a:lnTo>
                      <a:lnTo>
                        <a:pt x="1740" y="11"/>
                      </a:lnTo>
                      <a:lnTo>
                        <a:pt x="1698" y="11"/>
                      </a:lnTo>
                      <a:lnTo>
                        <a:pt x="1698" y="19"/>
                      </a:lnTo>
                      <a:lnTo>
                        <a:pt x="1642" y="19"/>
                      </a:lnTo>
                      <a:lnTo>
                        <a:pt x="1642" y="25"/>
                      </a:lnTo>
                      <a:lnTo>
                        <a:pt x="1607" y="25"/>
                      </a:lnTo>
                      <a:lnTo>
                        <a:pt x="1607" y="33"/>
                      </a:lnTo>
                      <a:lnTo>
                        <a:pt x="1561" y="33"/>
                      </a:lnTo>
                      <a:lnTo>
                        <a:pt x="1561" y="38"/>
                      </a:lnTo>
                      <a:lnTo>
                        <a:pt x="1519" y="38"/>
                      </a:lnTo>
                      <a:lnTo>
                        <a:pt x="1519" y="44"/>
                      </a:lnTo>
                      <a:lnTo>
                        <a:pt x="1469" y="44"/>
                      </a:lnTo>
                      <a:lnTo>
                        <a:pt x="1469" y="50"/>
                      </a:lnTo>
                      <a:lnTo>
                        <a:pt x="1428" y="50"/>
                      </a:lnTo>
                      <a:lnTo>
                        <a:pt x="1428" y="56"/>
                      </a:lnTo>
                      <a:lnTo>
                        <a:pt x="1384" y="56"/>
                      </a:lnTo>
                      <a:lnTo>
                        <a:pt x="1384" y="63"/>
                      </a:lnTo>
                      <a:lnTo>
                        <a:pt x="1343" y="63"/>
                      </a:lnTo>
                      <a:lnTo>
                        <a:pt x="1343" y="71"/>
                      </a:lnTo>
                      <a:lnTo>
                        <a:pt x="1297" y="71"/>
                      </a:lnTo>
                      <a:lnTo>
                        <a:pt x="1297" y="77"/>
                      </a:lnTo>
                      <a:lnTo>
                        <a:pt x="1247" y="77"/>
                      </a:lnTo>
                      <a:lnTo>
                        <a:pt x="1247" y="83"/>
                      </a:lnTo>
                      <a:lnTo>
                        <a:pt x="1193" y="83"/>
                      </a:lnTo>
                      <a:lnTo>
                        <a:pt x="1193" y="90"/>
                      </a:lnTo>
                      <a:lnTo>
                        <a:pt x="1145" y="90"/>
                      </a:lnTo>
                      <a:lnTo>
                        <a:pt x="1145" y="96"/>
                      </a:lnTo>
                      <a:lnTo>
                        <a:pt x="1104" y="96"/>
                      </a:lnTo>
                      <a:lnTo>
                        <a:pt x="1104" y="104"/>
                      </a:lnTo>
                      <a:lnTo>
                        <a:pt x="1056" y="104"/>
                      </a:lnTo>
                      <a:lnTo>
                        <a:pt x="1056" y="108"/>
                      </a:lnTo>
                      <a:lnTo>
                        <a:pt x="1010" y="108"/>
                      </a:lnTo>
                      <a:lnTo>
                        <a:pt x="1010" y="115"/>
                      </a:lnTo>
                      <a:lnTo>
                        <a:pt x="958" y="115"/>
                      </a:lnTo>
                      <a:lnTo>
                        <a:pt x="958" y="123"/>
                      </a:lnTo>
                      <a:lnTo>
                        <a:pt x="913" y="123"/>
                      </a:lnTo>
                      <a:lnTo>
                        <a:pt x="913" y="129"/>
                      </a:lnTo>
                      <a:lnTo>
                        <a:pt x="871" y="129"/>
                      </a:lnTo>
                      <a:lnTo>
                        <a:pt x="871" y="135"/>
                      </a:lnTo>
                      <a:lnTo>
                        <a:pt x="829" y="135"/>
                      </a:lnTo>
                      <a:lnTo>
                        <a:pt x="829" y="142"/>
                      </a:lnTo>
                      <a:lnTo>
                        <a:pt x="784" y="142"/>
                      </a:lnTo>
                      <a:lnTo>
                        <a:pt x="784" y="146"/>
                      </a:lnTo>
                      <a:lnTo>
                        <a:pt x="734" y="146"/>
                      </a:lnTo>
                      <a:lnTo>
                        <a:pt x="734" y="154"/>
                      </a:lnTo>
                      <a:lnTo>
                        <a:pt x="688" y="154"/>
                      </a:lnTo>
                      <a:lnTo>
                        <a:pt x="688" y="160"/>
                      </a:lnTo>
                      <a:lnTo>
                        <a:pt x="636" y="160"/>
                      </a:lnTo>
                      <a:lnTo>
                        <a:pt x="636" y="166"/>
                      </a:lnTo>
                      <a:lnTo>
                        <a:pt x="601" y="166"/>
                      </a:lnTo>
                      <a:lnTo>
                        <a:pt x="601" y="173"/>
                      </a:lnTo>
                      <a:lnTo>
                        <a:pt x="534" y="173"/>
                      </a:lnTo>
                      <a:lnTo>
                        <a:pt x="534" y="179"/>
                      </a:lnTo>
                      <a:lnTo>
                        <a:pt x="485" y="179"/>
                      </a:lnTo>
                      <a:lnTo>
                        <a:pt x="485" y="187"/>
                      </a:lnTo>
                      <a:lnTo>
                        <a:pt x="437" y="187"/>
                      </a:lnTo>
                      <a:lnTo>
                        <a:pt x="437" y="191"/>
                      </a:lnTo>
                      <a:lnTo>
                        <a:pt x="401" y="191"/>
                      </a:lnTo>
                      <a:lnTo>
                        <a:pt x="401" y="200"/>
                      </a:lnTo>
                      <a:lnTo>
                        <a:pt x="352" y="200"/>
                      </a:lnTo>
                      <a:lnTo>
                        <a:pt x="352" y="206"/>
                      </a:lnTo>
                      <a:lnTo>
                        <a:pt x="314" y="206"/>
                      </a:lnTo>
                      <a:lnTo>
                        <a:pt x="314" y="214"/>
                      </a:lnTo>
                      <a:lnTo>
                        <a:pt x="268" y="214"/>
                      </a:lnTo>
                      <a:lnTo>
                        <a:pt x="268" y="218"/>
                      </a:lnTo>
                      <a:lnTo>
                        <a:pt x="210" y="218"/>
                      </a:lnTo>
                      <a:lnTo>
                        <a:pt x="210" y="225"/>
                      </a:lnTo>
                      <a:lnTo>
                        <a:pt x="177" y="225"/>
                      </a:lnTo>
                      <a:lnTo>
                        <a:pt x="177" y="233"/>
                      </a:lnTo>
                      <a:lnTo>
                        <a:pt x="140" y="233"/>
                      </a:lnTo>
                      <a:lnTo>
                        <a:pt x="140" y="239"/>
                      </a:lnTo>
                      <a:lnTo>
                        <a:pt x="98" y="239"/>
                      </a:lnTo>
                      <a:lnTo>
                        <a:pt x="98" y="245"/>
                      </a:lnTo>
                      <a:lnTo>
                        <a:pt x="67" y="245"/>
                      </a:lnTo>
                      <a:lnTo>
                        <a:pt x="67" y="252"/>
                      </a:lnTo>
                      <a:lnTo>
                        <a:pt x="34" y="252"/>
                      </a:lnTo>
                      <a:lnTo>
                        <a:pt x="34" y="258"/>
                      </a:lnTo>
                      <a:lnTo>
                        <a:pt x="5" y="258"/>
                      </a:lnTo>
                      <a:lnTo>
                        <a:pt x="0" y="258"/>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58" name="Straight Connector 57">
                  <a:extLst>
                    <a:ext uri="{FF2B5EF4-FFF2-40B4-BE49-F238E27FC236}">
                      <a16:creationId xmlns:a16="http://schemas.microsoft.com/office/drawing/2014/main" id="{D1731799-556F-C54E-A13E-593E25BB545A}"/>
                    </a:ext>
                  </a:extLst>
                </p:cNvPr>
                <p:cNvCxnSpPr/>
                <p:nvPr/>
              </p:nvCxnSpPr>
              <p:spPr>
                <a:xfrm>
                  <a:off x="3293119" y="997882"/>
                  <a:ext cx="0" cy="2905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31" name="TextBox 130">
                  <a:extLst>
                    <a:ext uri="{FF2B5EF4-FFF2-40B4-BE49-F238E27FC236}">
                      <a16:creationId xmlns:a16="http://schemas.microsoft.com/office/drawing/2014/main" id="{48E5BFAE-A5E9-914A-9AC9-8232151A46C3}"/>
                    </a:ext>
                  </a:extLst>
                </p:cNvPr>
                <p:cNvSpPr txBox="1"/>
                <p:nvPr/>
              </p:nvSpPr>
              <p:spPr>
                <a:xfrm>
                  <a:off x="3013352" y="1535162"/>
                  <a:ext cx="176330" cy="153888"/>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0.8</a:t>
                  </a:r>
                </a:p>
              </p:txBody>
            </p:sp>
            <p:cxnSp>
              <p:nvCxnSpPr>
                <p:cNvPr id="132" name="Straight Connector 131">
                  <a:extLst>
                    <a:ext uri="{FF2B5EF4-FFF2-40B4-BE49-F238E27FC236}">
                      <a16:creationId xmlns:a16="http://schemas.microsoft.com/office/drawing/2014/main" id="{CB55D7F4-1D9C-C44E-BB6C-058DD3BB062F}"/>
                    </a:ext>
                  </a:extLst>
                </p:cNvPr>
                <p:cNvCxnSpPr/>
                <p:nvPr/>
              </p:nvCxnSpPr>
              <p:spPr>
                <a:xfrm>
                  <a:off x="3242719" y="1612106"/>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C756784D-F8AF-EF4B-8AFC-8FC7324541A8}"/>
                    </a:ext>
                  </a:extLst>
                </p:cNvPr>
                <p:cNvSpPr txBox="1"/>
                <p:nvPr/>
              </p:nvSpPr>
              <p:spPr>
                <a:xfrm>
                  <a:off x="3013352" y="971738"/>
                  <a:ext cx="176330" cy="153888"/>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a:t>
                  </a:r>
                </a:p>
              </p:txBody>
            </p:sp>
            <p:sp>
              <p:nvSpPr>
                <p:cNvPr id="129" name="TextBox 128">
                  <a:extLst>
                    <a:ext uri="{FF2B5EF4-FFF2-40B4-BE49-F238E27FC236}">
                      <a16:creationId xmlns:a16="http://schemas.microsoft.com/office/drawing/2014/main" id="{B2478392-8766-6243-ACB3-73FFC4F210F2}"/>
                    </a:ext>
                  </a:extLst>
                </p:cNvPr>
                <p:cNvSpPr txBox="1"/>
                <p:nvPr/>
              </p:nvSpPr>
              <p:spPr>
                <a:xfrm>
                  <a:off x="3013352" y="2085975"/>
                  <a:ext cx="176330" cy="153888"/>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0.6</a:t>
                  </a:r>
                </a:p>
              </p:txBody>
            </p:sp>
            <p:cxnSp>
              <p:nvCxnSpPr>
                <p:cNvPr id="130" name="Straight Connector 129">
                  <a:extLst>
                    <a:ext uri="{FF2B5EF4-FFF2-40B4-BE49-F238E27FC236}">
                      <a16:creationId xmlns:a16="http://schemas.microsoft.com/office/drawing/2014/main" id="{883B64C2-EBAF-C14F-B9F5-263C8F29BBAC}"/>
                    </a:ext>
                  </a:extLst>
                </p:cNvPr>
                <p:cNvCxnSpPr/>
                <p:nvPr/>
              </p:nvCxnSpPr>
              <p:spPr>
                <a:xfrm>
                  <a:off x="3242719" y="2162919"/>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27" name="TextBox 126">
                  <a:extLst>
                    <a:ext uri="{FF2B5EF4-FFF2-40B4-BE49-F238E27FC236}">
                      <a16:creationId xmlns:a16="http://schemas.microsoft.com/office/drawing/2014/main" id="{34F1FA52-1E9E-484B-8F82-C1345DE87CCE}"/>
                    </a:ext>
                  </a:extLst>
                </p:cNvPr>
                <p:cNvSpPr txBox="1"/>
                <p:nvPr/>
              </p:nvSpPr>
              <p:spPr>
                <a:xfrm>
                  <a:off x="3013352" y="2653225"/>
                  <a:ext cx="176330" cy="153888"/>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0.4</a:t>
                  </a:r>
                </a:p>
              </p:txBody>
            </p:sp>
            <p:cxnSp>
              <p:nvCxnSpPr>
                <p:cNvPr id="128" name="Straight Connector 127">
                  <a:extLst>
                    <a:ext uri="{FF2B5EF4-FFF2-40B4-BE49-F238E27FC236}">
                      <a16:creationId xmlns:a16="http://schemas.microsoft.com/office/drawing/2014/main" id="{E623B90D-03AC-B54A-A216-1447FD49D164}"/>
                    </a:ext>
                  </a:extLst>
                </p:cNvPr>
                <p:cNvCxnSpPr/>
                <p:nvPr/>
              </p:nvCxnSpPr>
              <p:spPr>
                <a:xfrm>
                  <a:off x="3242719" y="2730169"/>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25" name="TextBox 124">
                  <a:extLst>
                    <a:ext uri="{FF2B5EF4-FFF2-40B4-BE49-F238E27FC236}">
                      <a16:creationId xmlns:a16="http://schemas.microsoft.com/office/drawing/2014/main" id="{F73D868D-D3CE-FD48-8D6D-CA5475807BDB}"/>
                    </a:ext>
                  </a:extLst>
                </p:cNvPr>
                <p:cNvSpPr txBox="1"/>
                <p:nvPr/>
              </p:nvSpPr>
              <p:spPr>
                <a:xfrm>
                  <a:off x="3013352" y="3208056"/>
                  <a:ext cx="176330" cy="153888"/>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0.2</a:t>
                  </a:r>
                </a:p>
              </p:txBody>
            </p:sp>
            <p:cxnSp>
              <p:nvCxnSpPr>
                <p:cNvPr id="126" name="Straight Connector 125">
                  <a:extLst>
                    <a:ext uri="{FF2B5EF4-FFF2-40B4-BE49-F238E27FC236}">
                      <a16:creationId xmlns:a16="http://schemas.microsoft.com/office/drawing/2014/main" id="{5DCC82FE-860E-BA40-AC01-AD616A066834}"/>
                    </a:ext>
                  </a:extLst>
                </p:cNvPr>
                <p:cNvCxnSpPr/>
                <p:nvPr/>
              </p:nvCxnSpPr>
              <p:spPr>
                <a:xfrm>
                  <a:off x="3242719" y="3285000"/>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64" name="TextBox 63">
                  <a:extLst>
                    <a:ext uri="{FF2B5EF4-FFF2-40B4-BE49-F238E27FC236}">
                      <a16:creationId xmlns:a16="http://schemas.microsoft.com/office/drawing/2014/main" id="{52719C82-D578-734F-8ADD-D7C509B9C513}"/>
                    </a:ext>
                  </a:extLst>
                </p:cNvPr>
                <p:cNvSpPr txBox="1"/>
                <p:nvPr/>
              </p:nvSpPr>
              <p:spPr>
                <a:xfrm>
                  <a:off x="3013352" y="3778883"/>
                  <a:ext cx="176330" cy="153888"/>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0.0</a:t>
                  </a:r>
                </a:p>
              </p:txBody>
            </p:sp>
            <p:cxnSp>
              <p:nvCxnSpPr>
                <p:cNvPr id="113" name="Straight Connector 112">
                  <a:extLst>
                    <a:ext uri="{FF2B5EF4-FFF2-40B4-BE49-F238E27FC236}">
                      <a16:creationId xmlns:a16="http://schemas.microsoft.com/office/drawing/2014/main" id="{8DA056AF-C4CE-754F-B422-571CF12163BF}"/>
                    </a:ext>
                  </a:extLst>
                </p:cNvPr>
                <p:cNvCxnSpPr/>
                <p:nvPr/>
              </p:nvCxnSpPr>
              <p:spPr>
                <a:xfrm>
                  <a:off x="3238500" y="3855827"/>
                  <a:ext cx="2765425"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7D86BC55-DCEC-9C49-B5AD-3014E7B5B29F}"/>
                    </a:ext>
                  </a:extLst>
                </p:cNvPr>
                <p:cNvCxnSpPr/>
                <p:nvPr/>
              </p:nvCxnSpPr>
              <p:spPr>
                <a:xfrm>
                  <a:off x="3952726" y="3855827"/>
                  <a:ext cx="0" cy="4942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24" name="TextBox 123">
                  <a:extLst>
                    <a:ext uri="{FF2B5EF4-FFF2-40B4-BE49-F238E27FC236}">
                      <a16:creationId xmlns:a16="http://schemas.microsoft.com/office/drawing/2014/main" id="{B40E5478-8653-DC40-90B1-0DF60C2E9B7C}"/>
                    </a:ext>
                  </a:extLst>
                </p:cNvPr>
                <p:cNvSpPr txBox="1"/>
                <p:nvPr/>
              </p:nvSpPr>
              <p:spPr>
                <a:xfrm>
                  <a:off x="3917459" y="3938684"/>
                  <a:ext cx="70532"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a:t>
                  </a:r>
                </a:p>
              </p:txBody>
            </p:sp>
            <p:cxnSp>
              <p:nvCxnSpPr>
                <p:cNvPr id="121" name="Straight Connector 120">
                  <a:extLst>
                    <a:ext uri="{FF2B5EF4-FFF2-40B4-BE49-F238E27FC236}">
                      <a16:creationId xmlns:a16="http://schemas.microsoft.com/office/drawing/2014/main" id="{0D58E2AF-221D-D844-AC5F-533811BC273F}"/>
                    </a:ext>
                  </a:extLst>
                </p:cNvPr>
                <p:cNvCxnSpPr/>
                <p:nvPr/>
              </p:nvCxnSpPr>
              <p:spPr>
                <a:xfrm>
                  <a:off x="4614069" y="3855827"/>
                  <a:ext cx="0" cy="4942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22" name="TextBox 121">
                  <a:extLst>
                    <a:ext uri="{FF2B5EF4-FFF2-40B4-BE49-F238E27FC236}">
                      <a16:creationId xmlns:a16="http://schemas.microsoft.com/office/drawing/2014/main" id="{E6F28B74-FF37-B84B-80D5-850E4B4952A3}"/>
                    </a:ext>
                  </a:extLst>
                </p:cNvPr>
                <p:cNvSpPr txBox="1"/>
                <p:nvPr/>
              </p:nvSpPr>
              <p:spPr>
                <a:xfrm>
                  <a:off x="4578802" y="3938684"/>
                  <a:ext cx="70532"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6</a:t>
                  </a:r>
                </a:p>
              </p:txBody>
            </p:sp>
            <p:cxnSp>
              <p:nvCxnSpPr>
                <p:cNvPr id="118" name="Straight Connector 117">
                  <a:extLst>
                    <a:ext uri="{FF2B5EF4-FFF2-40B4-BE49-F238E27FC236}">
                      <a16:creationId xmlns:a16="http://schemas.microsoft.com/office/drawing/2014/main" id="{8D76E39D-EDF1-5E44-BCF7-FBC785612C21}"/>
                    </a:ext>
                  </a:extLst>
                </p:cNvPr>
                <p:cNvCxnSpPr/>
                <p:nvPr/>
              </p:nvCxnSpPr>
              <p:spPr>
                <a:xfrm>
                  <a:off x="5285582" y="3855827"/>
                  <a:ext cx="0" cy="4942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19" name="TextBox 118">
                  <a:extLst>
                    <a:ext uri="{FF2B5EF4-FFF2-40B4-BE49-F238E27FC236}">
                      <a16:creationId xmlns:a16="http://schemas.microsoft.com/office/drawing/2014/main" id="{166F8440-B30D-5F4A-A378-D10D99453EBA}"/>
                    </a:ext>
                  </a:extLst>
                </p:cNvPr>
                <p:cNvSpPr txBox="1"/>
                <p:nvPr/>
              </p:nvSpPr>
              <p:spPr>
                <a:xfrm>
                  <a:off x="5250315" y="3938684"/>
                  <a:ext cx="70532"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a:t>
                  </a:r>
                </a:p>
              </p:txBody>
            </p:sp>
            <p:sp>
              <p:nvSpPr>
                <p:cNvPr id="120" name="TextBox 119">
                  <a:extLst>
                    <a:ext uri="{FF2B5EF4-FFF2-40B4-BE49-F238E27FC236}">
                      <a16:creationId xmlns:a16="http://schemas.microsoft.com/office/drawing/2014/main" id="{7BC15BDB-9F0C-0245-9385-E8E3C6382ACE}"/>
                    </a:ext>
                  </a:extLst>
                </p:cNvPr>
                <p:cNvSpPr txBox="1"/>
                <p:nvPr/>
              </p:nvSpPr>
              <p:spPr>
                <a:xfrm>
                  <a:off x="5873091" y="3938684"/>
                  <a:ext cx="141064"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12</a:t>
                  </a:r>
                </a:p>
              </p:txBody>
            </p:sp>
            <p:sp>
              <p:nvSpPr>
                <p:cNvPr id="117" name="TextBox 116">
                  <a:extLst>
                    <a:ext uri="{FF2B5EF4-FFF2-40B4-BE49-F238E27FC236}">
                      <a16:creationId xmlns:a16="http://schemas.microsoft.com/office/drawing/2014/main" id="{65585F4E-947D-8547-B298-C0AFB90FD116}"/>
                    </a:ext>
                  </a:extLst>
                </p:cNvPr>
                <p:cNvSpPr txBox="1"/>
                <p:nvPr/>
              </p:nvSpPr>
              <p:spPr>
                <a:xfrm>
                  <a:off x="3257051" y="3938684"/>
                  <a:ext cx="70532" cy="153888"/>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cxnSp>
              <p:nvCxnSpPr>
                <p:cNvPr id="109" name="Straight Connector 108">
                  <a:extLst>
                    <a:ext uri="{FF2B5EF4-FFF2-40B4-BE49-F238E27FC236}">
                      <a16:creationId xmlns:a16="http://schemas.microsoft.com/office/drawing/2014/main" id="{C95730AD-EE6A-E742-B6D3-79A4ABC82D55}"/>
                    </a:ext>
                  </a:extLst>
                </p:cNvPr>
                <p:cNvCxnSpPr>
                  <a:cxnSpLocks/>
                </p:cNvCxnSpPr>
                <p:nvPr/>
              </p:nvCxnSpPr>
              <p:spPr>
                <a:xfrm>
                  <a:off x="3238500" y="1048682"/>
                  <a:ext cx="2765425"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9DA921C0-F94A-404A-8556-17B59A6F3D98}"/>
                    </a:ext>
                  </a:extLst>
                </p:cNvPr>
                <p:cNvCxnSpPr/>
                <p:nvPr/>
              </p:nvCxnSpPr>
              <p:spPr>
                <a:xfrm>
                  <a:off x="3957046" y="999259"/>
                  <a:ext cx="0" cy="4942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a:extLst>
                    <a:ext uri="{FF2B5EF4-FFF2-40B4-BE49-F238E27FC236}">
                      <a16:creationId xmlns:a16="http://schemas.microsoft.com/office/drawing/2014/main" id="{DA406229-A287-C24E-8218-A7A39FE61704}"/>
                    </a:ext>
                  </a:extLst>
                </p:cNvPr>
                <p:cNvCxnSpPr/>
                <p:nvPr/>
              </p:nvCxnSpPr>
              <p:spPr>
                <a:xfrm>
                  <a:off x="4614403" y="999259"/>
                  <a:ext cx="0" cy="4942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a:extLst>
                    <a:ext uri="{FF2B5EF4-FFF2-40B4-BE49-F238E27FC236}">
                      <a16:creationId xmlns:a16="http://schemas.microsoft.com/office/drawing/2014/main" id="{33686C4C-1C64-2D47-9F43-C57DF68D3E3D}"/>
                    </a:ext>
                  </a:extLst>
                </p:cNvPr>
                <p:cNvCxnSpPr/>
                <p:nvPr/>
              </p:nvCxnSpPr>
              <p:spPr>
                <a:xfrm>
                  <a:off x="5288068" y="999259"/>
                  <a:ext cx="0" cy="4942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14" name="TextBox 213">
                  <a:extLst>
                    <a:ext uri="{FF2B5EF4-FFF2-40B4-BE49-F238E27FC236}">
                      <a16:creationId xmlns:a16="http://schemas.microsoft.com/office/drawing/2014/main" id="{508249F1-16C2-7947-9D0A-7C4086D9CDB3}"/>
                    </a:ext>
                  </a:extLst>
                </p:cNvPr>
                <p:cNvSpPr txBox="1"/>
                <p:nvPr/>
              </p:nvSpPr>
              <p:spPr>
                <a:xfrm>
                  <a:off x="4091997" y="4098779"/>
                  <a:ext cx="1058431" cy="184666"/>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Time (months)</a:t>
                  </a:r>
                </a:p>
              </p:txBody>
            </p:sp>
          </p:grpSp>
        </p:grpSp>
        <p:grpSp>
          <p:nvGrpSpPr>
            <p:cNvPr id="230" name="Group 229"/>
            <p:cNvGrpSpPr/>
            <p:nvPr/>
          </p:nvGrpSpPr>
          <p:grpSpPr>
            <a:xfrm>
              <a:off x="6267395" y="1010100"/>
              <a:ext cx="3347873" cy="5067823"/>
              <a:chOff x="6267395" y="1010100"/>
              <a:chExt cx="3347873" cy="5067823"/>
            </a:xfrm>
          </p:grpSpPr>
          <p:grpSp>
            <p:nvGrpSpPr>
              <p:cNvPr id="229" name="Group 228"/>
              <p:cNvGrpSpPr/>
              <p:nvPr/>
            </p:nvGrpSpPr>
            <p:grpSpPr>
              <a:xfrm>
                <a:off x="6675008" y="4980915"/>
                <a:ext cx="2940260" cy="1097008"/>
                <a:chOff x="6675008" y="4980915"/>
                <a:chExt cx="2940260" cy="1097008"/>
              </a:xfrm>
            </p:grpSpPr>
            <p:grpSp>
              <p:nvGrpSpPr>
                <p:cNvPr id="225" name="Group 224"/>
                <p:cNvGrpSpPr/>
                <p:nvPr/>
              </p:nvGrpSpPr>
              <p:grpSpPr>
                <a:xfrm>
                  <a:off x="6675008" y="4980915"/>
                  <a:ext cx="288000" cy="1097008"/>
                  <a:chOff x="6708342" y="4980915"/>
                  <a:chExt cx="360000" cy="1097008"/>
                </a:xfrm>
              </p:grpSpPr>
              <p:sp>
                <p:nvSpPr>
                  <p:cNvPr id="161" name="TextBox 160">
                    <a:extLst>
                      <a:ext uri="{FF2B5EF4-FFF2-40B4-BE49-F238E27FC236}">
                        <a16:creationId xmlns:a16="http://schemas.microsoft.com/office/drawing/2014/main" id="{2DBD2BC8-813C-064F-BA7F-DB65FB3385B0}"/>
                      </a:ext>
                    </a:extLst>
                  </p:cNvPr>
                  <p:cNvSpPr txBox="1"/>
                  <p:nvPr/>
                </p:nvSpPr>
                <p:spPr>
                  <a:xfrm>
                    <a:off x="6708342" y="498091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31492</a:t>
                    </a:r>
                  </a:p>
                </p:txBody>
              </p:sp>
              <p:sp>
                <p:nvSpPr>
                  <p:cNvPr id="162" name="TextBox 161">
                    <a:extLst>
                      <a:ext uri="{FF2B5EF4-FFF2-40B4-BE49-F238E27FC236}">
                        <a16:creationId xmlns:a16="http://schemas.microsoft.com/office/drawing/2014/main" id="{BCCD7877-3958-C244-AC3D-2965198F5C6D}"/>
                      </a:ext>
                    </a:extLst>
                  </p:cNvPr>
                  <p:cNvSpPr txBox="1"/>
                  <p:nvPr/>
                </p:nvSpPr>
                <p:spPr>
                  <a:xfrm>
                    <a:off x="6708342" y="5138102"/>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12704</a:t>
                    </a:r>
                  </a:p>
                </p:txBody>
              </p:sp>
              <p:sp>
                <p:nvSpPr>
                  <p:cNvPr id="163" name="TextBox 162">
                    <a:extLst>
                      <a:ext uri="{FF2B5EF4-FFF2-40B4-BE49-F238E27FC236}">
                        <a16:creationId xmlns:a16="http://schemas.microsoft.com/office/drawing/2014/main" id="{1F9DEC2C-D067-FD4B-8DE7-FC8801FB8179}"/>
                      </a:ext>
                    </a:extLst>
                  </p:cNvPr>
                  <p:cNvSpPr txBox="1"/>
                  <p:nvPr/>
                </p:nvSpPr>
                <p:spPr>
                  <a:xfrm>
                    <a:off x="6708342" y="5295288"/>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6197</a:t>
                    </a:r>
                  </a:p>
                </p:txBody>
              </p:sp>
              <p:sp>
                <p:nvSpPr>
                  <p:cNvPr id="164" name="TextBox 163">
                    <a:extLst>
                      <a:ext uri="{FF2B5EF4-FFF2-40B4-BE49-F238E27FC236}">
                        <a16:creationId xmlns:a16="http://schemas.microsoft.com/office/drawing/2014/main" id="{ED8E1115-D230-C648-8FCF-5F8849BDA2F6}"/>
                      </a:ext>
                    </a:extLst>
                  </p:cNvPr>
                  <p:cNvSpPr txBox="1"/>
                  <p:nvPr/>
                </p:nvSpPr>
                <p:spPr>
                  <a:xfrm>
                    <a:off x="6708342" y="545247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3529</a:t>
                    </a:r>
                  </a:p>
                </p:txBody>
              </p:sp>
              <p:sp>
                <p:nvSpPr>
                  <p:cNvPr id="165" name="TextBox 164">
                    <a:extLst>
                      <a:ext uri="{FF2B5EF4-FFF2-40B4-BE49-F238E27FC236}">
                        <a16:creationId xmlns:a16="http://schemas.microsoft.com/office/drawing/2014/main" id="{F387C2A9-0A97-9D40-A367-2F013135CACD}"/>
                      </a:ext>
                    </a:extLst>
                  </p:cNvPr>
                  <p:cNvSpPr txBox="1"/>
                  <p:nvPr/>
                </p:nvSpPr>
                <p:spPr>
                  <a:xfrm>
                    <a:off x="6708342" y="5609661"/>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2244</a:t>
                    </a:r>
                  </a:p>
                </p:txBody>
              </p:sp>
              <p:sp>
                <p:nvSpPr>
                  <p:cNvPr id="166" name="TextBox 165">
                    <a:extLst>
                      <a:ext uri="{FF2B5EF4-FFF2-40B4-BE49-F238E27FC236}">
                        <a16:creationId xmlns:a16="http://schemas.microsoft.com/office/drawing/2014/main" id="{3A4ABC8F-A9BA-0044-A28E-E22D7773FB8D}"/>
                      </a:ext>
                    </a:extLst>
                  </p:cNvPr>
                  <p:cNvSpPr txBox="1"/>
                  <p:nvPr/>
                </p:nvSpPr>
                <p:spPr>
                  <a:xfrm>
                    <a:off x="6708342" y="5766849"/>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1596</a:t>
                    </a:r>
                  </a:p>
                </p:txBody>
              </p:sp>
              <p:sp>
                <p:nvSpPr>
                  <p:cNvPr id="167" name="TextBox 166">
                    <a:extLst>
                      <a:ext uri="{FF2B5EF4-FFF2-40B4-BE49-F238E27FC236}">
                        <a16:creationId xmlns:a16="http://schemas.microsoft.com/office/drawing/2014/main" id="{0D9C60EB-DCF0-A842-8B32-D03EA8D667D6}"/>
                      </a:ext>
                    </a:extLst>
                  </p:cNvPr>
                  <p:cNvSpPr txBox="1"/>
                  <p:nvPr/>
                </p:nvSpPr>
                <p:spPr>
                  <a:xfrm>
                    <a:off x="6708342" y="592403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6593</a:t>
                    </a:r>
                  </a:p>
                </p:txBody>
              </p:sp>
            </p:grpSp>
            <p:grpSp>
              <p:nvGrpSpPr>
                <p:cNvPr id="226" name="Group 225"/>
                <p:cNvGrpSpPr/>
                <p:nvPr/>
              </p:nvGrpSpPr>
              <p:grpSpPr>
                <a:xfrm>
                  <a:off x="7338073" y="4980915"/>
                  <a:ext cx="288000" cy="1097008"/>
                  <a:chOff x="7370467" y="4980915"/>
                  <a:chExt cx="360000" cy="1097008"/>
                </a:xfrm>
              </p:grpSpPr>
              <p:sp>
                <p:nvSpPr>
                  <p:cNvPr id="154" name="TextBox 153">
                    <a:extLst>
                      <a:ext uri="{FF2B5EF4-FFF2-40B4-BE49-F238E27FC236}">
                        <a16:creationId xmlns:a16="http://schemas.microsoft.com/office/drawing/2014/main" id="{B09A8A8F-1108-BC4E-A35F-E4AD8D9E6837}"/>
                      </a:ext>
                    </a:extLst>
                  </p:cNvPr>
                  <p:cNvSpPr txBox="1"/>
                  <p:nvPr/>
                </p:nvSpPr>
                <p:spPr>
                  <a:xfrm>
                    <a:off x="7370467" y="498091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30855</a:t>
                    </a:r>
                  </a:p>
                </p:txBody>
              </p:sp>
              <p:sp>
                <p:nvSpPr>
                  <p:cNvPr id="155" name="TextBox 154">
                    <a:extLst>
                      <a:ext uri="{FF2B5EF4-FFF2-40B4-BE49-F238E27FC236}">
                        <a16:creationId xmlns:a16="http://schemas.microsoft.com/office/drawing/2014/main" id="{F2CCAB4B-1851-DF43-902D-E55B0015C78A}"/>
                      </a:ext>
                    </a:extLst>
                  </p:cNvPr>
                  <p:cNvSpPr txBox="1"/>
                  <p:nvPr/>
                </p:nvSpPr>
                <p:spPr>
                  <a:xfrm>
                    <a:off x="7370467" y="5138102"/>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12163</a:t>
                    </a:r>
                  </a:p>
                </p:txBody>
              </p:sp>
              <p:sp>
                <p:nvSpPr>
                  <p:cNvPr id="156" name="TextBox 155">
                    <a:extLst>
                      <a:ext uri="{FF2B5EF4-FFF2-40B4-BE49-F238E27FC236}">
                        <a16:creationId xmlns:a16="http://schemas.microsoft.com/office/drawing/2014/main" id="{259AB000-5482-2F4F-A9B1-727475350B96}"/>
                      </a:ext>
                    </a:extLst>
                  </p:cNvPr>
                  <p:cNvSpPr txBox="1"/>
                  <p:nvPr/>
                </p:nvSpPr>
                <p:spPr>
                  <a:xfrm>
                    <a:off x="7370467" y="5295288"/>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5821</a:t>
                    </a:r>
                  </a:p>
                </p:txBody>
              </p:sp>
              <p:sp>
                <p:nvSpPr>
                  <p:cNvPr id="157" name="TextBox 156">
                    <a:extLst>
                      <a:ext uri="{FF2B5EF4-FFF2-40B4-BE49-F238E27FC236}">
                        <a16:creationId xmlns:a16="http://schemas.microsoft.com/office/drawing/2014/main" id="{B8948ECB-CAD0-5843-AC78-D06F7EADFDB7}"/>
                      </a:ext>
                    </a:extLst>
                  </p:cNvPr>
                  <p:cNvSpPr txBox="1"/>
                  <p:nvPr/>
                </p:nvSpPr>
                <p:spPr>
                  <a:xfrm>
                    <a:off x="7370467" y="545247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3262</a:t>
                    </a:r>
                  </a:p>
                </p:txBody>
              </p:sp>
              <p:sp>
                <p:nvSpPr>
                  <p:cNvPr id="158" name="TextBox 157">
                    <a:extLst>
                      <a:ext uri="{FF2B5EF4-FFF2-40B4-BE49-F238E27FC236}">
                        <a16:creationId xmlns:a16="http://schemas.microsoft.com/office/drawing/2014/main" id="{8FD0E606-F592-2C4F-AF72-EA6921A5963E}"/>
                      </a:ext>
                    </a:extLst>
                  </p:cNvPr>
                  <p:cNvSpPr txBox="1"/>
                  <p:nvPr/>
                </p:nvSpPr>
                <p:spPr>
                  <a:xfrm>
                    <a:off x="7370467" y="5609661"/>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2055</a:t>
                    </a:r>
                  </a:p>
                </p:txBody>
              </p:sp>
              <p:sp>
                <p:nvSpPr>
                  <p:cNvPr id="159" name="TextBox 158">
                    <a:extLst>
                      <a:ext uri="{FF2B5EF4-FFF2-40B4-BE49-F238E27FC236}">
                        <a16:creationId xmlns:a16="http://schemas.microsoft.com/office/drawing/2014/main" id="{CFBF25C6-E2B0-5548-AE76-8B7B264A965F}"/>
                      </a:ext>
                    </a:extLst>
                  </p:cNvPr>
                  <p:cNvSpPr txBox="1"/>
                  <p:nvPr/>
                </p:nvSpPr>
                <p:spPr>
                  <a:xfrm>
                    <a:off x="7370467" y="5766849"/>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1448</a:t>
                    </a:r>
                  </a:p>
                </p:txBody>
              </p:sp>
              <p:sp>
                <p:nvSpPr>
                  <p:cNvPr id="160" name="TextBox 159">
                    <a:extLst>
                      <a:ext uri="{FF2B5EF4-FFF2-40B4-BE49-F238E27FC236}">
                        <a16:creationId xmlns:a16="http://schemas.microsoft.com/office/drawing/2014/main" id="{B4FDE0B0-5F70-2F48-9B4C-9E4995A51345}"/>
                      </a:ext>
                    </a:extLst>
                  </p:cNvPr>
                  <p:cNvSpPr txBox="1"/>
                  <p:nvPr/>
                </p:nvSpPr>
                <p:spPr>
                  <a:xfrm>
                    <a:off x="7370467" y="592403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5692</a:t>
                    </a:r>
                  </a:p>
                </p:txBody>
              </p:sp>
            </p:grpSp>
            <p:grpSp>
              <p:nvGrpSpPr>
                <p:cNvPr id="227" name="Group 226"/>
                <p:cNvGrpSpPr/>
                <p:nvPr/>
              </p:nvGrpSpPr>
              <p:grpSpPr>
                <a:xfrm>
                  <a:off x="8001138" y="4980915"/>
                  <a:ext cx="288000" cy="1097008"/>
                  <a:chOff x="8031809" y="4980915"/>
                  <a:chExt cx="360000" cy="1097008"/>
                </a:xfrm>
              </p:grpSpPr>
              <p:sp>
                <p:nvSpPr>
                  <p:cNvPr id="147" name="TextBox 146">
                    <a:extLst>
                      <a:ext uri="{FF2B5EF4-FFF2-40B4-BE49-F238E27FC236}">
                        <a16:creationId xmlns:a16="http://schemas.microsoft.com/office/drawing/2014/main" id="{2F6D169E-FA15-854A-8AF3-2CC16D51EF93}"/>
                      </a:ext>
                    </a:extLst>
                  </p:cNvPr>
                  <p:cNvSpPr txBox="1"/>
                  <p:nvPr/>
                </p:nvSpPr>
                <p:spPr>
                  <a:xfrm>
                    <a:off x="8031809" y="498091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30185</a:t>
                    </a:r>
                  </a:p>
                </p:txBody>
              </p:sp>
              <p:sp>
                <p:nvSpPr>
                  <p:cNvPr id="148" name="TextBox 147">
                    <a:extLst>
                      <a:ext uri="{FF2B5EF4-FFF2-40B4-BE49-F238E27FC236}">
                        <a16:creationId xmlns:a16="http://schemas.microsoft.com/office/drawing/2014/main" id="{00151100-DE90-5F40-98B6-B361371669EB}"/>
                      </a:ext>
                    </a:extLst>
                  </p:cNvPr>
                  <p:cNvSpPr txBox="1"/>
                  <p:nvPr/>
                </p:nvSpPr>
                <p:spPr>
                  <a:xfrm>
                    <a:off x="8031809" y="5138102"/>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11650</a:t>
                    </a:r>
                  </a:p>
                </p:txBody>
              </p:sp>
              <p:sp>
                <p:nvSpPr>
                  <p:cNvPr id="149" name="TextBox 148">
                    <a:extLst>
                      <a:ext uri="{FF2B5EF4-FFF2-40B4-BE49-F238E27FC236}">
                        <a16:creationId xmlns:a16="http://schemas.microsoft.com/office/drawing/2014/main" id="{25EA1728-E5C2-5E44-B9B0-10807E54A54E}"/>
                      </a:ext>
                    </a:extLst>
                  </p:cNvPr>
                  <p:cNvSpPr txBox="1"/>
                  <p:nvPr/>
                </p:nvSpPr>
                <p:spPr>
                  <a:xfrm>
                    <a:off x="8031809" y="5295288"/>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5508</a:t>
                    </a:r>
                  </a:p>
                </p:txBody>
              </p:sp>
              <p:sp>
                <p:nvSpPr>
                  <p:cNvPr id="150" name="TextBox 149">
                    <a:extLst>
                      <a:ext uri="{FF2B5EF4-FFF2-40B4-BE49-F238E27FC236}">
                        <a16:creationId xmlns:a16="http://schemas.microsoft.com/office/drawing/2014/main" id="{9BAA4B01-826F-F242-B832-22BCCDD550B2}"/>
                      </a:ext>
                    </a:extLst>
                  </p:cNvPr>
                  <p:cNvSpPr txBox="1"/>
                  <p:nvPr/>
                </p:nvSpPr>
                <p:spPr>
                  <a:xfrm>
                    <a:off x="8031809" y="545247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3031</a:t>
                    </a:r>
                  </a:p>
                </p:txBody>
              </p:sp>
              <p:sp>
                <p:nvSpPr>
                  <p:cNvPr id="151" name="TextBox 150">
                    <a:extLst>
                      <a:ext uri="{FF2B5EF4-FFF2-40B4-BE49-F238E27FC236}">
                        <a16:creationId xmlns:a16="http://schemas.microsoft.com/office/drawing/2014/main" id="{A00A6349-4C1C-8F49-BDA4-CEE43A66E5FA}"/>
                      </a:ext>
                    </a:extLst>
                  </p:cNvPr>
                  <p:cNvSpPr txBox="1"/>
                  <p:nvPr/>
                </p:nvSpPr>
                <p:spPr>
                  <a:xfrm>
                    <a:off x="8031809" y="5609661"/>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1866</a:t>
                    </a:r>
                  </a:p>
                </p:txBody>
              </p:sp>
              <p:sp>
                <p:nvSpPr>
                  <p:cNvPr id="152" name="TextBox 151">
                    <a:extLst>
                      <a:ext uri="{FF2B5EF4-FFF2-40B4-BE49-F238E27FC236}">
                        <a16:creationId xmlns:a16="http://schemas.microsoft.com/office/drawing/2014/main" id="{2EC1E0E6-C5DE-6044-9B59-F31D676F2BF4}"/>
                      </a:ext>
                    </a:extLst>
                  </p:cNvPr>
                  <p:cNvSpPr txBox="1"/>
                  <p:nvPr/>
                </p:nvSpPr>
                <p:spPr>
                  <a:xfrm>
                    <a:off x="8031809" y="5766849"/>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1310</a:t>
                    </a:r>
                  </a:p>
                </p:txBody>
              </p:sp>
              <p:sp>
                <p:nvSpPr>
                  <p:cNvPr id="153" name="TextBox 152">
                    <a:extLst>
                      <a:ext uri="{FF2B5EF4-FFF2-40B4-BE49-F238E27FC236}">
                        <a16:creationId xmlns:a16="http://schemas.microsoft.com/office/drawing/2014/main" id="{DDE92B6F-90C0-1B44-A90D-E440851E1758}"/>
                      </a:ext>
                    </a:extLst>
                  </p:cNvPr>
                  <p:cNvSpPr txBox="1"/>
                  <p:nvPr/>
                </p:nvSpPr>
                <p:spPr>
                  <a:xfrm>
                    <a:off x="8031809" y="592403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5053</a:t>
                    </a:r>
                  </a:p>
                </p:txBody>
              </p:sp>
            </p:grpSp>
            <p:grpSp>
              <p:nvGrpSpPr>
                <p:cNvPr id="228" name="Group 227"/>
                <p:cNvGrpSpPr/>
                <p:nvPr/>
              </p:nvGrpSpPr>
              <p:grpSpPr>
                <a:xfrm>
                  <a:off x="8664203" y="4980915"/>
                  <a:ext cx="288000" cy="1097008"/>
                  <a:chOff x="8699459" y="4980915"/>
                  <a:chExt cx="360000" cy="1097008"/>
                </a:xfrm>
              </p:grpSpPr>
              <p:sp>
                <p:nvSpPr>
                  <p:cNvPr id="140" name="TextBox 139">
                    <a:extLst>
                      <a:ext uri="{FF2B5EF4-FFF2-40B4-BE49-F238E27FC236}">
                        <a16:creationId xmlns:a16="http://schemas.microsoft.com/office/drawing/2014/main" id="{BFEFCB3A-A5F1-6D44-BFFC-C9BB74EC4E1D}"/>
                      </a:ext>
                    </a:extLst>
                  </p:cNvPr>
                  <p:cNvSpPr txBox="1"/>
                  <p:nvPr/>
                </p:nvSpPr>
                <p:spPr>
                  <a:xfrm>
                    <a:off x="8699459" y="498091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29476</a:t>
                    </a:r>
                  </a:p>
                </p:txBody>
              </p:sp>
              <p:sp>
                <p:nvSpPr>
                  <p:cNvPr id="141" name="TextBox 140">
                    <a:extLst>
                      <a:ext uri="{FF2B5EF4-FFF2-40B4-BE49-F238E27FC236}">
                        <a16:creationId xmlns:a16="http://schemas.microsoft.com/office/drawing/2014/main" id="{85103D70-EB54-DA46-95E2-9A2AD4DFD2C6}"/>
                      </a:ext>
                    </a:extLst>
                  </p:cNvPr>
                  <p:cNvSpPr txBox="1"/>
                  <p:nvPr/>
                </p:nvSpPr>
                <p:spPr>
                  <a:xfrm>
                    <a:off x="8699459" y="5138102"/>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11139</a:t>
                    </a:r>
                  </a:p>
                </p:txBody>
              </p:sp>
              <p:sp>
                <p:nvSpPr>
                  <p:cNvPr id="142" name="TextBox 141">
                    <a:extLst>
                      <a:ext uri="{FF2B5EF4-FFF2-40B4-BE49-F238E27FC236}">
                        <a16:creationId xmlns:a16="http://schemas.microsoft.com/office/drawing/2014/main" id="{C732486F-3A8C-C848-9D87-F52BCAF2E1E3}"/>
                      </a:ext>
                    </a:extLst>
                  </p:cNvPr>
                  <p:cNvSpPr txBox="1"/>
                  <p:nvPr/>
                </p:nvSpPr>
                <p:spPr>
                  <a:xfrm>
                    <a:off x="8699459" y="5295288"/>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5185</a:t>
                    </a:r>
                  </a:p>
                </p:txBody>
              </p:sp>
              <p:sp>
                <p:nvSpPr>
                  <p:cNvPr id="143" name="TextBox 142">
                    <a:extLst>
                      <a:ext uri="{FF2B5EF4-FFF2-40B4-BE49-F238E27FC236}">
                        <a16:creationId xmlns:a16="http://schemas.microsoft.com/office/drawing/2014/main" id="{EAB0F621-E6F5-0343-9B6A-FB04C950F07E}"/>
                      </a:ext>
                    </a:extLst>
                  </p:cNvPr>
                  <p:cNvSpPr txBox="1"/>
                  <p:nvPr/>
                </p:nvSpPr>
                <p:spPr>
                  <a:xfrm>
                    <a:off x="8699459" y="545247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2808</a:t>
                    </a:r>
                  </a:p>
                </p:txBody>
              </p:sp>
              <p:sp>
                <p:nvSpPr>
                  <p:cNvPr id="144" name="TextBox 143">
                    <a:extLst>
                      <a:ext uri="{FF2B5EF4-FFF2-40B4-BE49-F238E27FC236}">
                        <a16:creationId xmlns:a16="http://schemas.microsoft.com/office/drawing/2014/main" id="{89F3D857-4A6B-9F4B-B0BB-A96F90C8978C}"/>
                      </a:ext>
                    </a:extLst>
                  </p:cNvPr>
                  <p:cNvSpPr txBox="1"/>
                  <p:nvPr/>
                </p:nvSpPr>
                <p:spPr>
                  <a:xfrm>
                    <a:off x="8699459" y="5609661"/>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1744</a:t>
                    </a:r>
                  </a:p>
                </p:txBody>
              </p:sp>
              <p:sp>
                <p:nvSpPr>
                  <p:cNvPr id="145" name="TextBox 144">
                    <a:extLst>
                      <a:ext uri="{FF2B5EF4-FFF2-40B4-BE49-F238E27FC236}">
                        <a16:creationId xmlns:a16="http://schemas.microsoft.com/office/drawing/2014/main" id="{3C1A914F-F1F5-6849-B932-A26395A3E6C2}"/>
                      </a:ext>
                    </a:extLst>
                  </p:cNvPr>
                  <p:cNvSpPr txBox="1"/>
                  <p:nvPr/>
                </p:nvSpPr>
                <p:spPr>
                  <a:xfrm>
                    <a:off x="8699459" y="5766849"/>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1202</a:t>
                    </a:r>
                  </a:p>
                </p:txBody>
              </p:sp>
              <p:sp>
                <p:nvSpPr>
                  <p:cNvPr id="146" name="TextBox 145">
                    <a:extLst>
                      <a:ext uri="{FF2B5EF4-FFF2-40B4-BE49-F238E27FC236}">
                        <a16:creationId xmlns:a16="http://schemas.microsoft.com/office/drawing/2014/main" id="{898EFC99-E40A-1242-9E1F-68EC12BA2D1E}"/>
                      </a:ext>
                    </a:extLst>
                  </p:cNvPr>
                  <p:cNvSpPr txBox="1"/>
                  <p:nvPr/>
                </p:nvSpPr>
                <p:spPr>
                  <a:xfrm>
                    <a:off x="8699459" y="592403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4531</a:t>
                    </a:r>
                  </a:p>
                </p:txBody>
              </p:sp>
            </p:grpSp>
            <p:grpSp>
              <p:nvGrpSpPr>
                <p:cNvPr id="224" name="Group 223"/>
                <p:cNvGrpSpPr/>
                <p:nvPr/>
              </p:nvGrpSpPr>
              <p:grpSpPr>
                <a:xfrm>
                  <a:off x="9327268" y="4980915"/>
                  <a:ext cx="288000" cy="1097008"/>
                  <a:chOff x="9191538" y="4980915"/>
                  <a:chExt cx="360000" cy="1097008"/>
                </a:xfrm>
              </p:grpSpPr>
              <p:sp>
                <p:nvSpPr>
                  <p:cNvPr id="133" name="TextBox 132">
                    <a:extLst>
                      <a:ext uri="{FF2B5EF4-FFF2-40B4-BE49-F238E27FC236}">
                        <a16:creationId xmlns:a16="http://schemas.microsoft.com/office/drawing/2014/main" id="{17FAE966-786E-B145-85FB-9E28B7884042}"/>
                      </a:ext>
                    </a:extLst>
                  </p:cNvPr>
                  <p:cNvSpPr txBox="1"/>
                  <p:nvPr/>
                </p:nvSpPr>
                <p:spPr>
                  <a:xfrm>
                    <a:off x="9191538" y="498091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28766</a:t>
                    </a:r>
                  </a:p>
                </p:txBody>
              </p:sp>
              <p:sp>
                <p:nvSpPr>
                  <p:cNvPr id="134" name="TextBox 133">
                    <a:extLst>
                      <a:ext uri="{FF2B5EF4-FFF2-40B4-BE49-F238E27FC236}">
                        <a16:creationId xmlns:a16="http://schemas.microsoft.com/office/drawing/2014/main" id="{CF00E72B-94FD-1D4A-B45A-57F9A35B9877}"/>
                      </a:ext>
                    </a:extLst>
                  </p:cNvPr>
                  <p:cNvSpPr txBox="1"/>
                  <p:nvPr/>
                </p:nvSpPr>
                <p:spPr>
                  <a:xfrm>
                    <a:off x="9191538" y="5138102"/>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10637</a:t>
                    </a:r>
                  </a:p>
                </p:txBody>
              </p:sp>
              <p:sp>
                <p:nvSpPr>
                  <p:cNvPr id="135" name="TextBox 134">
                    <a:extLst>
                      <a:ext uri="{FF2B5EF4-FFF2-40B4-BE49-F238E27FC236}">
                        <a16:creationId xmlns:a16="http://schemas.microsoft.com/office/drawing/2014/main" id="{41E7E082-D82A-3142-821D-BA1E3B0ED1B4}"/>
                      </a:ext>
                    </a:extLst>
                  </p:cNvPr>
                  <p:cNvSpPr txBox="1"/>
                  <p:nvPr/>
                </p:nvSpPr>
                <p:spPr>
                  <a:xfrm>
                    <a:off x="9191538" y="5295288"/>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4876</a:t>
                    </a:r>
                  </a:p>
                </p:txBody>
              </p:sp>
              <p:sp>
                <p:nvSpPr>
                  <p:cNvPr id="136" name="TextBox 135">
                    <a:extLst>
                      <a:ext uri="{FF2B5EF4-FFF2-40B4-BE49-F238E27FC236}">
                        <a16:creationId xmlns:a16="http://schemas.microsoft.com/office/drawing/2014/main" id="{FC6E4EBC-9559-2C41-863E-213172315467}"/>
                      </a:ext>
                    </a:extLst>
                  </p:cNvPr>
                  <p:cNvSpPr txBox="1"/>
                  <p:nvPr/>
                </p:nvSpPr>
                <p:spPr>
                  <a:xfrm>
                    <a:off x="9191538" y="545247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2614</a:t>
                    </a:r>
                  </a:p>
                </p:txBody>
              </p:sp>
              <p:sp>
                <p:nvSpPr>
                  <p:cNvPr id="137" name="TextBox 136">
                    <a:extLst>
                      <a:ext uri="{FF2B5EF4-FFF2-40B4-BE49-F238E27FC236}">
                        <a16:creationId xmlns:a16="http://schemas.microsoft.com/office/drawing/2014/main" id="{1F85F654-FB60-1349-88ED-85C0D53B3BEB}"/>
                      </a:ext>
                    </a:extLst>
                  </p:cNvPr>
                  <p:cNvSpPr txBox="1"/>
                  <p:nvPr/>
                </p:nvSpPr>
                <p:spPr>
                  <a:xfrm>
                    <a:off x="9191538" y="5609661"/>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1625</a:t>
                    </a:r>
                  </a:p>
                </p:txBody>
              </p:sp>
              <p:sp>
                <p:nvSpPr>
                  <p:cNvPr id="138" name="TextBox 137">
                    <a:extLst>
                      <a:ext uri="{FF2B5EF4-FFF2-40B4-BE49-F238E27FC236}">
                        <a16:creationId xmlns:a16="http://schemas.microsoft.com/office/drawing/2014/main" id="{2926DD17-1B3C-1243-98C7-893DA766F7D5}"/>
                      </a:ext>
                    </a:extLst>
                  </p:cNvPr>
                  <p:cNvSpPr txBox="1"/>
                  <p:nvPr/>
                </p:nvSpPr>
                <p:spPr>
                  <a:xfrm>
                    <a:off x="9191538" y="5766849"/>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1126</a:t>
                    </a:r>
                  </a:p>
                </p:txBody>
              </p:sp>
              <p:sp>
                <p:nvSpPr>
                  <p:cNvPr id="139" name="TextBox 138">
                    <a:extLst>
                      <a:ext uri="{FF2B5EF4-FFF2-40B4-BE49-F238E27FC236}">
                        <a16:creationId xmlns:a16="http://schemas.microsoft.com/office/drawing/2014/main" id="{F5FDA7A8-2A15-9E48-8F9F-EA025879C639}"/>
                      </a:ext>
                    </a:extLst>
                  </p:cNvPr>
                  <p:cNvSpPr txBox="1"/>
                  <p:nvPr/>
                </p:nvSpPr>
                <p:spPr>
                  <a:xfrm>
                    <a:off x="9191538" y="5924035"/>
                    <a:ext cx="360000" cy="153888"/>
                  </a:xfrm>
                  <a:prstGeom prst="rect">
                    <a:avLst/>
                  </a:prstGeom>
                  <a:noFill/>
                </p:spPr>
                <p:txBody>
                  <a:bodyPr wrap="none" lIns="0" tIns="0" rIns="0" bIns="0" rtlCol="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4134</a:t>
                    </a:r>
                  </a:p>
                </p:txBody>
              </p:sp>
            </p:grpSp>
          </p:grpSp>
          <p:grpSp>
            <p:nvGrpSpPr>
              <p:cNvPr id="6" name="Group 5"/>
              <p:cNvGrpSpPr/>
              <p:nvPr/>
            </p:nvGrpSpPr>
            <p:grpSpPr>
              <a:xfrm>
                <a:off x="6267395" y="1010100"/>
                <a:ext cx="3320884" cy="3781345"/>
                <a:chOff x="6197326" y="502100"/>
                <a:chExt cx="3320884" cy="3781345"/>
              </a:xfrm>
            </p:grpSpPr>
            <p:sp>
              <p:nvSpPr>
                <p:cNvPr id="203" name="TextBox 202">
                  <a:extLst>
                    <a:ext uri="{FF2B5EF4-FFF2-40B4-BE49-F238E27FC236}">
                      <a16:creationId xmlns:a16="http://schemas.microsoft.com/office/drawing/2014/main" id="{216EECDC-9111-2140-831D-4D5003C699C3}"/>
                    </a:ext>
                  </a:extLst>
                </p:cNvPr>
                <p:cNvSpPr txBox="1"/>
                <p:nvPr/>
              </p:nvSpPr>
              <p:spPr>
                <a:xfrm>
                  <a:off x="6841840" y="2711119"/>
                  <a:ext cx="932948" cy="1077218"/>
                </a:xfrm>
                <a:prstGeom prst="rect">
                  <a:avLst/>
                </a:prstGeom>
                <a:noFill/>
              </p:spPr>
              <p:txBody>
                <a:bodyPr wrap="non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Mortality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250–499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500–749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750–999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1000–1249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1250–1499</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≥1500</a:t>
                  </a:r>
                </a:p>
              </p:txBody>
            </p:sp>
            <p:sp>
              <p:nvSpPr>
                <p:cNvPr id="204" name="TextBox 203">
                  <a:extLst>
                    <a:ext uri="{FF2B5EF4-FFF2-40B4-BE49-F238E27FC236}">
                      <a16:creationId xmlns:a16="http://schemas.microsoft.com/office/drawing/2014/main" id="{E90D406D-6FE8-994B-BFE4-49D67164D742}"/>
                    </a:ext>
                  </a:extLst>
                </p:cNvPr>
                <p:cNvSpPr txBox="1"/>
                <p:nvPr/>
              </p:nvSpPr>
              <p:spPr>
                <a:xfrm>
                  <a:off x="7978572" y="2711119"/>
                  <a:ext cx="796693" cy="1077218"/>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RR </a:t>
                  </a: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95% CI</a:t>
                  </a:r>
                  <a:r>
                    <a:rPr kumimoji="0" lang="en-US" sz="1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1"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1.7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1.6, 1.8</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2.2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2.0, 2.3</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2.7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2.5, 2.9</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2.9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2.6, 3.2</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3.2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2.8, 3.5</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3.9 </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3.7, 4.2</a:t>
                  </a: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sym typeface="Symbol"/>
                    </a:rPr>
                    <a:t>)</a:t>
                  </a:r>
                  <a:endPar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9" name="Freeform 22">
                  <a:extLst>
                    <a:ext uri="{FF2B5EF4-FFF2-40B4-BE49-F238E27FC236}">
                      <a16:creationId xmlns:a16="http://schemas.microsoft.com/office/drawing/2014/main" id="{4ADFE46A-D36C-A248-9822-89FEE9419192}"/>
                    </a:ext>
                  </a:extLst>
                </p:cNvPr>
                <p:cNvSpPr>
                  <a:spLocks/>
                </p:cNvSpPr>
                <p:nvPr/>
              </p:nvSpPr>
              <p:spPr bwMode="auto">
                <a:xfrm>
                  <a:off x="6753943" y="1053446"/>
                  <a:ext cx="2645753" cy="405350"/>
                </a:xfrm>
                <a:custGeom>
                  <a:avLst/>
                  <a:gdLst>
                    <a:gd name="T0" fmla="*/ 63 w 1808"/>
                    <a:gd name="T1" fmla="*/ 0 h 277"/>
                    <a:gd name="T2" fmla="*/ 107 w 1808"/>
                    <a:gd name="T3" fmla="*/ 13 h 277"/>
                    <a:gd name="T4" fmla="*/ 157 w 1808"/>
                    <a:gd name="T5" fmla="*/ 19 h 277"/>
                    <a:gd name="T6" fmla="*/ 186 w 1808"/>
                    <a:gd name="T7" fmla="*/ 25 h 277"/>
                    <a:gd name="T8" fmla="*/ 225 w 1808"/>
                    <a:gd name="T9" fmla="*/ 31 h 277"/>
                    <a:gd name="T10" fmla="*/ 271 w 1808"/>
                    <a:gd name="T11" fmla="*/ 40 h 277"/>
                    <a:gd name="T12" fmla="*/ 319 w 1808"/>
                    <a:gd name="T13" fmla="*/ 46 h 277"/>
                    <a:gd name="T14" fmla="*/ 342 w 1808"/>
                    <a:gd name="T15" fmla="*/ 52 h 277"/>
                    <a:gd name="T16" fmla="*/ 373 w 1808"/>
                    <a:gd name="T17" fmla="*/ 59 h 277"/>
                    <a:gd name="T18" fmla="*/ 396 w 1808"/>
                    <a:gd name="T19" fmla="*/ 63 h 277"/>
                    <a:gd name="T20" fmla="*/ 438 w 1808"/>
                    <a:gd name="T21" fmla="*/ 71 h 277"/>
                    <a:gd name="T22" fmla="*/ 471 w 1808"/>
                    <a:gd name="T23" fmla="*/ 77 h 277"/>
                    <a:gd name="T24" fmla="*/ 515 w 1808"/>
                    <a:gd name="T25" fmla="*/ 92 h 277"/>
                    <a:gd name="T26" fmla="*/ 563 w 1808"/>
                    <a:gd name="T27" fmla="*/ 98 h 277"/>
                    <a:gd name="T28" fmla="*/ 602 w 1808"/>
                    <a:gd name="T29" fmla="*/ 102 h 277"/>
                    <a:gd name="T30" fmla="*/ 648 w 1808"/>
                    <a:gd name="T31" fmla="*/ 111 h 277"/>
                    <a:gd name="T32" fmla="*/ 696 w 1808"/>
                    <a:gd name="T33" fmla="*/ 115 h 277"/>
                    <a:gd name="T34" fmla="*/ 742 w 1808"/>
                    <a:gd name="T35" fmla="*/ 123 h 277"/>
                    <a:gd name="T36" fmla="*/ 785 w 1808"/>
                    <a:gd name="T37" fmla="*/ 129 h 277"/>
                    <a:gd name="T38" fmla="*/ 815 w 1808"/>
                    <a:gd name="T39" fmla="*/ 136 h 277"/>
                    <a:gd name="T40" fmla="*/ 858 w 1808"/>
                    <a:gd name="T41" fmla="*/ 140 h 277"/>
                    <a:gd name="T42" fmla="*/ 902 w 1808"/>
                    <a:gd name="T43" fmla="*/ 148 h 277"/>
                    <a:gd name="T44" fmla="*/ 944 w 1808"/>
                    <a:gd name="T45" fmla="*/ 154 h 277"/>
                    <a:gd name="T46" fmla="*/ 987 w 1808"/>
                    <a:gd name="T47" fmla="*/ 161 h 277"/>
                    <a:gd name="T48" fmla="*/ 1033 w 1808"/>
                    <a:gd name="T49" fmla="*/ 167 h 277"/>
                    <a:gd name="T50" fmla="*/ 1083 w 1808"/>
                    <a:gd name="T51" fmla="*/ 173 h 277"/>
                    <a:gd name="T52" fmla="*/ 1117 w 1808"/>
                    <a:gd name="T53" fmla="*/ 181 h 277"/>
                    <a:gd name="T54" fmla="*/ 1169 w 1808"/>
                    <a:gd name="T55" fmla="*/ 186 h 277"/>
                    <a:gd name="T56" fmla="*/ 1214 w 1808"/>
                    <a:gd name="T57" fmla="*/ 192 h 277"/>
                    <a:gd name="T58" fmla="*/ 1250 w 1808"/>
                    <a:gd name="T59" fmla="*/ 200 h 277"/>
                    <a:gd name="T60" fmla="*/ 1298 w 1808"/>
                    <a:gd name="T61" fmla="*/ 206 h 277"/>
                    <a:gd name="T62" fmla="*/ 1337 w 1808"/>
                    <a:gd name="T63" fmla="*/ 213 h 277"/>
                    <a:gd name="T64" fmla="*/ 1387 w 1808"/>
                    <a:gd name="T65" fmla="*/ 219 h 277"/>
                    <a:gd name="T66" fmla="*/ 1435 w 1808"/>
                    <a:gd name="T67" fmla="*/ 225 h 277"/>
                    <a:gd name="T68" fmla="*/ 1473 w 1808"/>
                    <a:gd name="T69" fmla="*/ 229 h 277"/>
                    <a:gd name="T70" fmla="*/ 1508 w 1808"/>
                    <a:gd name="T71" fmla="*/ 236 h 277"/>
                    <a:gd name="T72" fmla="*/ 1543 w 1808"/>
                    <a:gd name="T73" fmla="*/ 242 h 277"/>
                    <a:gd name="T74" fmla="*/ 1593 w 1808"/>
                    <a:gd name="T75" fmla="*/ 250 h 277"/>
                    <a:gd name="T76" fmla="*/ 1641 w 1808"/>
                    <a:gd name="T77" fmla="*/ 256 h 277"/>
                    <a:gd name="T78" fmla="*/ 1689 w 1808"/>
                    <a:gd name="T79" fmla="*/ 263 h 277"/>
                    <a:gd name="T80" fmla="*/ 1731 w 1808"/>
                    <a:gd name="T81" fmla="*/ 269 h 277"/>
                    <a:gd name="T82" fmla="*/ 1768 w 1808"/>
                    <a:gd name="T83" fmla="*/ 277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808" h="277">
                      <a:moveTo>
                        <a:pt x="0" y="0"/>
                      </a:moveTo>
                      <a:lnTo>
                        <a:pt x="63" y="0"/>
                      </a:lnTo>
                      <a:lnTo>
                        <a:pt x="63" y="13"/>
                      </a:lnTo>
                      <a:lnTo>
                        <a:pt x="107" y="13"/>
                      </a:lnTo>
                      <a:lnTo>
                        <a:pt x="107" y="19"/>
                      </a:lnTo>
                      <a:lnTo>
                        <a:pt x="157" y="19"/>
                      </a:lnTo>
                      <a:lnTo>
                        <a:pt x="157" y="25"/>
                      </a:lnTo>
                      <a:lnTo>
                        <a:pt x="186" y="25"/>
                      </a:lnTo>
                      <a:lnTo>
                        <a:pt x="186" y="31"/>
                      </a:lnTo>
                      <a:lnTo>
                        <a:pt x="225" y="31"/>
                      </a:lnTo>
                      <a:lnTo>
                        <a:pt x="225" y="40"/>
                      </a:lnTo>
                      <a:lnTo>
                        <a:pt x="271" y="40"/>
                      </a:lnTo>
                      <a:lnTo>
                        <a:pt x="271" y="46"/>
                      </a:lnTo>
                      <a:lnTo>
                        <a:pt x="319" y="46"/>
                      </a:lnTo>
                      <a:lnTo>
                        <a:pt x="319" y="52"/>
                      </a:lnTo>
                      <a:lnTo>
                        <a:pt x="342" y="52"/>
                      </a:lnTo>
                      <a:lnTo>
                        <a:pt x="342" y="59"/>
                      </a:lnTo>
                      <a:lnTo>
                        <a:pt x="373" y="59"/>
                      </a:lnTo>
                      <a:lnTo>
                        <a:pt x="373" y="63"/>
                      </a:lnTo>
                      <a:lnTo>
                        <a:pt x="396" y="63"/>
                      </a:lnTo>
                      <a:lnTo>
                        <a:pt x="396" y="71"/>
                      </a:lnTo>
                      <a:lnTo>
                        <a:pt x="438" y="71"/>
                      </a:lnTo>
                      <a:lnTo>
                        <a:pt x="438" y="77"/>
                      </a:lnTo>
                      <a:lnTo>
                        <a:pt x="471" y="77"/>
                      </a:lnTo>
                      <a:lnTo>
                        <a:pt x="515" y="77"/>
                      </a:lnTo>
                      <a:lnTo>
                        <a:pt x="515" y="92"/>
                      </a:lnTo>
                      <a:lnTo>
                        <a:pt x="563" y="92"/>
                      </a:lnTo>
                      <a:lnTo>
                        <a:pt x="563" y="98"/>
                      </a:lnTo>
                      <a:lnTo>
                        <a:pt x="602" y="98"/>
                      </a:lnTo>
                      <a:lnTo>
                        <a:pt x="602" y="102"/>
                      </a:lnTo>
                      <a:lnTo>
                        <a:pt x="648" y="102"/>
                      </a:lnTo>
                      <a:lnTo>
                        <a:pt x="648" y="111"/>
                      </a:lnTo>
                      <a:lnTo>
                        <a:pt x="696" y="111"/>
                      </a:lnTo>
                      <a:lnTo>
                        <a:pt x="696" y="115"/>
                      </a:lnTo>
                      <a:lnTo>
                        <a:pt x="742" y="115"/>
                      </a:lnTo>
                      <a:lnTo>
                        <a:pt x="742" y="123"/>
                      </a:lnTo>
                      <a:lnTo>
                        <a:pt x="785" y="123"/>
                      </a:lnTo>
                      <a:lnTo>
                        <a:pt x="785" y="129"/>
                      </a:lnTo>
                      <a:lnTo>
                        <a:pt x="815" y="129"/>
                      </a:lnTo>
                      <a:lnTo>
                        <a:pt x="815" y="136"/>
                      </a:lnTo>
                      <a:lnTo>
                        <a:pt x="858" y="136"/>
                      </a:lnTo>
                      <a:lnTo>
                        <a:pt x="858" y="140"/>
                      </a:lnTo>
                      <a:lnTo>
                        <a:pt x="902" y="140"/>
                      </a:lnTo>
                      <a:lnTo>
                        <a:pt x="902" y="148"/>
                      </a:lnTo>
                      <a:lnTo>
                        <a:pt x="944" y="148"/>
                      </a:lnTo>
                      <a:lnTo>
                        <a:pt x="944" y="154"/>
                      </a:lnTo>
                      <a:lnTo>
                        <a:pt x="987" y="154"/>
                      </a:lnTo>
                      <a:lnTo>
                        <a:pt x="987" y="161"/>
                      </a:lnTo>
                      <a:lnTo>
                        <a:pt x="1033" y="161"/>
                      </a:lnTo>
                      <a:lnTo>
                        <a:pt x="1033" y="167"/>
                      </a:lnTo>
                      <a:lnTo>
                        <a:pt x="1083" y="167"/>
                      </a:lnTo>
                      <a:lnTo>
                        <a:pt x="1083" y="173"/>
                      </a:lnTo>
                      <a:lnTo>
                        <a:pt x="1117" y="173"/>
                      </a:lnTo>
                      <a:lnTo>
                        <a:pt x="1117" y="181"/>
                      </a:lnTo>
                      <a:lnTo>
                        <a:pt x="1169" y="181"/>
                      </a:lnTo>
                      <a:lnTo>
                        <a:pt x="1169" y="186"/>
                      </a:lnTo>
                      <a:lnTo>
                        <a:pt x="1214" y="186"/>
                      </a:lnTo>
                      <a:lnTo>
                        <a:pt x="1214" y="192"/>
                      </a:lnTo>
                      <a:lnTo>
                        <a:pt x="1250" y="192"/>
                      </a:lnTo>
                      <a:lnTo>
                        <a:pt x="1250" y="200"/>
                      </a:lnTo>
                      <a:lnTo>
                        <a:pt x="1298" y="200"/>
                      </a:lnTo>
                      <a:lnTo>
                        <a:pt x="1298" y="206"/>
                      </a:lnTo>
                      <a:lnTo>
                        <a:pt x="1337" y="206"/>
                      </a:lnTo>
                      <a:lnTo>
                        <a:pt x="1337" y="213"/>
                      </a:lnTo>
                      <a:lnTo>
                        <a:pt x="1387" y="213"/>
                      </a:lnTo>
                      <a:lnTo>
                        <a:pt x="1387" y="219"/>
                      </a:lnTo>
                      <a:lnTo>
                        <a:pt x="1435" y="219"/>
                      </a:lnTo>
                      <a:lnTo>
                        <a:pt x="1435" y="225"/>
                      </a:lnTo>
                      <a:lnTo>
                        <a:pt x="1473" y="225"/>
                      </a:lnTo>
                      <a:lnTo>
                        <a:pt x="1473" y="229"/>
                      </a:lnTo>
                      <a:lnTo>
                        <a:pt x="1508" y="229"/>
                      </a:lnTo>
                      <a:lnTo>
                        <a:pt x="1508" y="236"/>
                      </a:lnTo>
                      <a:lnTo>
                        <a:pt x="1543" y="236"/>
                      </a:lnTo>
                      <a:lnTo>
                        <a:pt x="1543" y="242"/>
                      </a:lnTo>
                      <a:lnTo>
                        <a:pt x="1593" y="242"/>
                      </a:lnTo>
                      <a:lnTo>
                        <a:pt x="1593" y="250"/>
                      </a:lnTo>
                      <a:lnTo>
                        <a:pt x="1641" y="250"/>
                      </a:lnTo>
                      <a:lnTo>
                        <a:pt x="1641" y="256"/>
                      </a:lnTo>
                      <a:lnTo>
                        <a:pt x="1689" y="256"/>
                      </a:lnTo>
                      <a:lnTo>
                        <a:pt x="1689" y="263"/>
                      </a:lnTo>
                      <a:lnTo>
                        <a:pt x="1731" y="263"/>
                      </a:lnTo>
                      <a:lnTo>
                        <a:pt x="1731" y="269"/>
                      </a:lnTo>
                      <a:lnTo>
                        <a:pt x="1768" y="269"/>
                      </a:lnTo>
                      <a:lnTo>
                        <a:pt x="1768" y="277"/>
                      </a:lnTo>
                      <a:lnTo>
                        <a:pt x="1808" y="277"/>
                      </a:lnTo>
                    </a:path>
                  </a:pathLst>
                </a:custGeom>
                <a:noFill/>
                <a:ln w="19050"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 name="Freeform 23">
                  <a:extLst>
                    <a:ext uri="{FF2B5EF4-FFF2-40B4-BE49-F238E27FC236}">
                      <a16:creationId xmlns:a16="http://schemas.microsoft.com/office/drawing/2014/main" id="{BA2A68D1-2AD5-904F-9F46-665883E06E66}"/>
                    </a:ext>
                  </a:extLst>
                </p:cNvPr>
                <p:cNvSpPr>
                  <a:spLocks/>
                </p:cNvSpPr>
                <p:nvPr/>
              </p:nvSpPr>
              <p:spPr bwMode="auto">
                <a:xfrm>
                  <a:off x="6753943" y="1065153"/>
                  <a:ext cx="2645753" cy="1006791"/>
                </a:xfrm>
                <a:custGeom>
                  <a:avLst/>
                  <a:gdLst>
                    <a:gd name="T0" fmla="*/ 32 w 1808"/>
                    <a:gd name="T1" fmla="*/ 11 h 688"/>
                    <a:gd name="T2" fmla="*/ 57 w 1808"/>
                    <a:gd name="T3" fmla="*/ 30 h 688"/>
                    <a:gd name="T4" fmla="*/ 82 w 1808"/>
                    <a:gd name="T5" fmla="*/ 42 h 688"/>
                    <a:gd name="T6" fmla="*/ 102 w 1808"/>
                    <a:gd name="T7" fmla="*/ 57 h 688"/>
                    <a:gd name="T8" fmla="*/ 134 w 1808"/>
                    <a:gd name="T9" fmla="*/ 67 h 688"/>
                    <a:gd name="T10" fmla="*/ 165 w 1808"/>
                    <a:gd name="T11" fmla="*/ 80 h 688"/>
                    <a:gd name="T12" fmla="*/ 180 w 1808"/>
                    <a:gd name="T13" fmla="*/ 92 h 688"/>
                    <a:gd name="T14" fmla="*/ 215 w 1808"/>
                    <a:gd name="T15" fmla="*/ 107 h 688"/>
                    <a:gd name="T16" fmla="*/ 236 w 1808"/>
                    <a:gd name="T17" fmla="*/ 119 h 688"/>
                    <a:gd name="T18" fmla="*/ 259 w 1808"/>
                    <a:gd name="T19" fmla="*/ 134 h 688"/>
                    <a:gd name="T20" fmla="*/ 279 w 1808"/>
                    <a:gd name="T21" fmla="*/ 144 h 688"/>
                    <a:gd name="T22" fmla="*/ 311 w 1808"/>
                    <a:gd name="T23" fmla="*/ 159 h 688"/>
                    <a:gd name="T24" fmla="*/ 338 w 1808"/>
                    <a:gd name="T25" fmla="*/ 171 h 688"/>
                    <a:gd name="T26" fmla="*/ 371 w 1808"/>
                    <a:gd name="T27" fmla="*/ 184 h 688"/>
                    <a:gd name="T28" fmla="*/ 396 w 1808"/>
                    <a:gd name="T29" fmla="*/ 198 h 688"/>
                    <a:gd name="T30" fmla="*/ 425 w 1808"/>
                    <a:gd name="T31" fmla="*/ 209 h 688"/>
                    <a:gd name="T32" fmla="*/ 450 w 1808"/>
                    <a:gd name="T33" fmla="*/ 221 h 688"/>
                    <a:gd name="T34" fmla="*/ 475 w 1808"/>
                    <a:gd name="T35" fmla="*/ 236 h 688"/>
                    <a:gd name="T36" fmla="*/ 494 w 1808"/>
                    <a:gd name="T37" fmla="*/ 248 h 688"/>
                    <a:gd name="T38" fmla="*/ 544 w 1808"/>
                    <a:gd name="T39" fmla="*/ 261 h 688"/>
                    <a:gd name="T40" fmla="*/ 583 w 1808"/>
                    <a:gd name="T41" fmla="*/ 276 h 688"/>
                    <a:gd name="T42" fmla="*/ 608 w 1808"/>
                    <a:gd name="T43" fmla="*/ 288 h 688"/>
                    <a:gd name="T44" fmla="*/ 642 w 1808"/>
                    <a:gd name="T45" fmla="*/ 301 h 688"/>
                    <a:gd name="T46" fmla="*/ 688 w 1808"/>
                    <a:gd name="T47" fmla="*/ 313 h 688"/>
                    <a:gd name="T48" fmla="*/ 733 w 1808"/>
                    <a:gd name="T49" fmla="*/ 326 h 688"/>
                    <a:gd name="T50" fmla="*/ 785 w 1808"/>
                    <a:gd name="T51" fmla="*/ 340 h 688"/>
                    <a:gd name="T52" fmla="*/ 825 w 1808"/>
                    <a:gd name="T53" fmla="*/ 353 h 688"/>
                    <a:gd name="T54" fmla="*/ 862 w 1808"/>
                    <a:gd name="T55" fmla="*/ 365 h 688"/>
                    <a:gd name="T56" fmla="*/ 904 w 1808"/>
                    <a:gd name="T57" fmla="*/ 378 h 688"/>
                    <a:gd name="T58" fmla="*/ 937 w 1808"/>
                    <a:gd name="T59" fmla="*/ 392 h 688"/>
                    <a:gd name="T60" fmla="*/ 973 w 1808"/>
                    <a:gd name="T61" fmla="*/ 405 h 688"/>
                    <a:gd name="T62" fmla="*/ 992 w 1808"/>
                    <a:gd name="T63" fmla="*/ 417 h 688"/>
                    <a:gd name="T64" fmla="*/ 1025 w 1808"/>
                    <a:gd name="T65" fmla="*/ 430 h 688"/>
                    <a:gd name="T66" fmla="*/ 1064 w 1808"/>
                    <a:gd name="T67" fmla="*/ 444 h 688"/>
                    <a:gd name="T68" fmla="*/ 1104 w 1808"/>
                    <a:gd name="T69" fmla="*/ 457 h 688"/>
                    <a:gd name="T70" fmla="*/ 1152 w 1808"/>
                    <a:gd name="T71" fmla="*/ 467 h 688"/>
                    <a:gd name="T72" fmla="*/ 1198 w 1808"/>
                    <a:gd name="T73" fmla="*/ 482 h 688"/>
                    <a:gd name="T74" fmla="*/ 1277 w 1808"/>
                    <a:gd name="T75" fmla="*/ 501 h 688"/>
                    <a:gd name="T76" fmla="*/ 1312 w 1808"/>
                    <a:gd name="T77" fmla="*/ 513 h 688"/>
                    <a:gd name="T78" fmla="*/ 1348 w 1808"/>
                    <a:gd name="T79" fmla="*/ 528 h 688"/>
                    <a:gd name="T80" fmla="*/ 1387 w 1808"/>
                    <a:gd name="T81" fmla="*/ 540 h 688"/>
                    <a:gd name="T82" fmla="*/ 1412 w 1808"/>
                    <a:gd name="T83" fmla="*/ 555 h 688"/>
                    <a:gd name="T84" fmla="*/ 1433 w 1808"/>
                    <a:gd name="T85" fmla="*/ 567 h 688"/>
                    <a:gd name="T86" fmla="*/ 1483 w 1808"/>
                    <a:gd name="T87" fmla="*/ 580 h 688"/>
                    <a:gd name="T88" fmla="*/ 1518 w 1808"/>
                    <a:gd name="T89" fmla="*/ 592 h 688"/>
                    <a:gd name="T90" fmla="*/ 1570 w 1808"/>
                    <a:gd name="T91" fmla="*/ 605 h 688"/>
                    <a:gd name="T92" fmla="*/ 1614 w 1808"/>
                    <a:gd name="T93" fmla="*/ 617 h 688"/>
                    <a:gd name="T94" fmla="*/ 1658 w 1808"/>
                    <a:gd name="T95" fmla="*/ 632 h 688"/>
                    <a:gd name="T96" fmla="*/ 1695 w 1808"/>
                    <a:gd name="T97" fmla="*/ 642 h 688"/>
                    <a:gd name="T98" fmla="*/ 1741 w 1808"/>
                    <a:gd name="T99" fmla="*/ 657 h 688"/>
                    <a:gd name="T100" fmla="*/ 1770 w 1808"/>
                    <a:gd name="T101" fmla="*/ 669 h 688"/>
                    <a:gd name="T102" fmla="*/ 1799 w 1808"/>
                    <a:gd name="T103" fmla="*/ 682 h 6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808" h="688">
                      <a:moveTo>
                        <a:pt x="0" y="0"/>
                      </a:moveTo>
                      <a:lnTo>
                        <a:pt x="19" y="0"/>
                      </a:lnTo>
                      <a:lnTo>
                        <a:pt x="19" y="11"/>
                      </a:lnTo>
                      <a:lnTo>
                        <a:pt x="32" y="11"/>
                      </a:lnTo>
                      <a:lnTo>
                        <a:pt x="32" y="17"/>
                      </a:lnTo>
                      <a:lnTo>
                        <a:pt x="44" y="17"/>
                      </a:lnTo>
                      <a:lnTo>
                        <a:pt x="44" y="30"/>
                      </a:lnTo>
                      <a:lnTo>
                        <a:pt x="57" y="30"/>
                      </a:lnTo>
                      <a:lnTo>
                        <a:pt x="57" y="36"/>
                      </a:lnTo>
                      <a:lnTo>
                        <a:pt x="71" y="36"/>
                      </a:lnTo>
                      <a:lnTo>
                        <a:pt x="71" y="42"/>
                      </a:lnTo>
                      <a:lnTo>
                        <a:pt x="82" y="42"/>
                      </a:lnTo>
                      <a:lnTo>
                        <a:pt x="82" y="48"/>
                      </a:lnTo>
                      <a:lnTo>
                        <a:pt x="94" y="48"/>
                      </a:lnTo>
                      <a:lnTo>
                        <a:pt x="94" y="57"/>
                      </a:lnTo>
                      <a:lnTo>
                        <a:pt x="102" y="57"/>
                      </a:lnTo>
                      <a:lnTo>
                        <a:pt x="102" y="61"/>
                      </a:lnTo>
                      <a:lnTo>
                        <a:pt x="119" y="61"/>
                      </a:lnTo>
                      <a:lnTo>
                        <a:pt x="119" y="67"/>
                      </a:lnTo>
                      <a:lnTo>
                        <a:pt x="134" y="67"/>
                      </a:lnTo>
                      <a:lnTo>
                        <a:pt x="134" y="73"/>
                      </a:lnTo>
                      <a:lnTo>
                        <a:pt x="152" y="73"/>
                      </a:lnTo>
                      <a:lnTo>
                        <a:pt x="152" y="80"/>
                      </a:lnTo>
                      <a:lnTo>
                        <a:pt x="165" y="80"/>
                      </a:lnTo>
                      <a:lnTo>
                        <a:pt x="165" y="88"/>
                      </a:lnTo>
                      <a:lnTo>
                        <a:pt x="173" y="88"/>
                      </a:lnTo>
                      <a:lnTo>
                        <a:pt x="173" y="92"/>
                      </a:lnTo>
                      <a:lnTo>
                        <a:pt x="180" y="92"/>
                      </a:lnTo>
                      <a:lnTo>
                        <a:pt x="180" y="101"/>
                      </a:lnTo>
                      <a:lnTo>
                        <a:pt x="192" y="101"/>
                      </a:lnTo>
                      <a:lnTo>
                        <a:pt x="192" y="107"/>
                      </a:lnTo>
                      <a:lnTo>
                        <a:pt x="215" y="107"/>
                      </a:lnTo>
                      <a:lnTo>
                        <a:pt x="215" y="115"/>
                      </a:lnTo>
                      <a:lnTo>
                        <a:pt x="225" y="115"/>
                      </a:lnTo>
                      <a:lnTo>
                        <a:pt x="225" y="119"/>
                      </a:lnTo>
                      <a:lnTo>
                        <a:pt x="236" y="119"/>
                      </a:lnTo>
                      <a:lnTo>
                        <a:pt x="236" y="128"/>
                      </a:lnTo>
                      <a:lnTo>
                        <a:pt x="248" y="128"/>
                      </a:lnTo>
                      <a:lnTo>
                        <a:pt x="248" y="134"/>
                      </a:lnTo>
                      <a:lnTo>
                        <a:pt x="259" y="134"/>
                      </a:lnTo>
                      <a:lnTo>
                        <a:pt x="259" y="140"/>
                      </a:lnTo>
                      <a:lnTo>
                        <a:pt x="267" y="140"/>
                      </a:lnTo>
                      <a:lnTo>
                        <a:pt x="267" y="144"/>
                      </a:lnTo>
                      <a:lnTo>
                        <a:pt x="279" y="144"/>
                      </a:lnTo>
                      <a:lnTo>
                        <a:pt x="279" y="153"/>
                      </a:lnTo>
                      <a:lnTo>
                        <a:pt x="294" y="153"/>
                      </a:lnTo>
                      <a:lnTo>
                        <a:pt x="294" y="159"/>
                      </a:lnTo>
                      <a:lnTo>
                        <a:pt x="311" y="159"/>
                      </a:lnTo>
                      <a:lnTo>
                        <a:pt x="311" y="165"/>
                      </a:lnTo>
                      <a:lnTo>
                        <a:pt x="325" y="165"/>
                      </a:lnTo>
                      <a:lnTo>
                        <a:pt x="325" y="171"/>
                      </a:lnTo>
                      <a:lnTo>
                        <a:pt x="338" y="171"/>
                      </a:lnTo>
                      <a:lnTo>
                        <a:pt x="338" y="178"/>
                      </a:lnTo>
                      <a:lnTo>
                        <a:pt x="357" y="178"/>
                      </a:lnTo>
                      <a:lnTo>
                        <a:pt x="357" y="184"/>
                      </a:lnTo>
                      <a:lnTo>
                        <a:pt x="371" y="184"/>
                      </a:lnTo>
                      <a:lnTo>
                        <a:pt x="371" y="190"/>
                      </a:lnTo>
                      <a:lnTo>
                        <a:pt x="384" y="190"/>
                      </a:lnTo>
                      <a:lnTo>
                        <a:pt x="384" y="198"/>
                      </a:lnTo>
                      <a:lnTo>
                        <a:pt x="396" y="198"/>
                      </a:lnTo>
                      <a:lnTo>
                        <a:pt x="396" y="203"/>
                      </a:lnTo>
                      <a:lnTo>
                        <a:pt x="413" y="203"/>
                      </a:lnTo>
                      <a:lnTo>
                        <a:pt x="413" y="209"/>
                      </a:lnTo>
                      <a:lnTo>
                        <a:pt x="425" y="209"/>
                      </a:lnTo>
                      <a:lnTo>
                        <a:pt x="425" y="215"/>
                      </a:lnTo>
                      <a:lnTo>
                        <a:pt x="438" y="215"/>
                      </a:lnTo>
                      <a:lnTo>
                        <a:pt x="438" y="221"/>
                      </a:lnTo>
                      <a:lnTo>
                        <a:pt x="450" y="221"/>
                      </a:lnTo>
                      <a:lnTo>
                        <a:pt x="450" y="230"/>
                      </a:lnTo>
                      <a:lnTo>
                        <a:pt x="461" y="230"/>
                      </a:lnTo>
                      <a:lnTo>
                        <a:pt x="461" y="236"/>
                      </a:lnTo>
                      <a:lnTo>
                        <a:pt x="475" y="236"/>
                      </a:lnTo>
                      <a:lnTo>
                        <a:pt x="475" y="242"/>
                      </a:lnTo>
                      <a:lnTo>
                        <a:pt x="486" y="242"/>
                      </a:lnTo>
                      <a:lnTo>
                        <a:pt x="486" y="248"/>
                      </a:lnTo>
                      <a:lnTo>
                        <a:pt x="494" y="248"/>
                      </a:lnTo>
                      <a:lnTo>
                        <a:pt x="494" y="255"/>
                      </a:lnTo>
                      <a:lnTo>
                        <a:pt x="517" y="255"/>
                      </a:lnTo>
                      <a:lnTo>
                        <a:pt x="517" y="261"/>
                      </a:lnTo>
                      <a:lnTo>
                        <a:pt x="544" y="261"/>
                      </a:lnTo>
                      <a:lnTo>
                        <a:pt x="544" y="269"/>
                      </a:lnTo>
                      <a:lnTo>
                        <a:pt x="567" y="269"/>
                      </a:lnTo>
                      <a:lnTo>
                        <a:pt x="567" y="276"/>
                      </a:lnTo>
                      <a:lnTo>
                        <a:pt x="583" y="276"/>
                      </a:lnTo>
                      <a:lnTo>
                        <a:pt x="583" y="282"/>
                      </a:lnTo>
                      <a:lnTo>
                        <a:pt x="596" y="282"/>
                      </a:lnTo>
                      <a:lnTo>
                        <a:pt x="596" y="288"/>
                      </a:lnTo>
                      <a:lnTo>
                        <a:pt x="608" y="288"/>
                      </a:lnTo>
                      <a:lnTo>
                        <a:pt x="608" y="292"/>
                      </a:lnTo>
                      <a:lnTo>
                        <a:pt x="627" y="292"/>
                      </a:lnTo>
                      <a:lnTo>
                        <a:pt x="627" y="301"/>
                      </a:lnTo>
                      <a:lnTo>
                        <a:pt x="642" y="301"/>
                      </a:lnTo>
                      <a:lnTo>
                        <a:pt x="642" y="307"/>
                      </a:lnTo>
                      <a:lnTo>
                        <a:pt x="663" y="307"/>
                      </a:lnTo>
                      <a:lnTo>
                        <a:pt x="663" y="313"/>
                      </a:lnTo>
                      <a:lnTo>
                        <a:pt x="688" y="313"/>
                      </a:lnTo>
                      <a:lnTo>
                        <a:pt x="688" y="319"/>
                      </a:lnTo>
                      <a:lnTo>
                        <a:pt x="721" y="319"/>
                      </a:lnTo>
                      <a:lnTo>
                        <a:pt x="721" y="326"/>
                      </a:lnTo>
                      <a:lnTo>
                        <a:pt x="733" y="326"/>
                      </a:lnTo>
                      <a:lnTo>
                        <a:pt x="733" y="332"/>
                      </a:lnTo>
                      <a:lnTo>
                        <a:pt x="765" y="332"/>
                      </a:lnTo>
                      <a:lnTo>
                        <a:pt x="765" y="340"/>
                      </a:lnTo>
                      <a:lnTo>
                        <a:pt x="785" y="340"/>
                      </a:lnTo>
                      <a:lnTo>
                        <a:pt x="785" y="346"/>
                      </a:lnTo>
                      <a:lnTo>
                        <a:pt x="798" y="346"/>
                      </a:lnTo>
                      <a:lnTo>
                        <a:pt x="798" y="353"/>
                      </a:lnTo>
                      <a:lnTo>
                        <a:pt x="825" y="353"/>
                      </a:lnTo>
                      <a:lnTo>
                        <a:pt x="825" y="359"/>
                      </a:lnTo>
                      <a:lnTo>
                        <a:pt x="844" y="359"/>
                      </a:lnTo>
                      <a:lnTo>
                        <a:pt x="844" y="365"/>
                      </a:lnTo>
                      <a:lnTo>
                        <a:pt x="862" y="365"/>
                      </a:lnTo>
                      <a:lnTo>
                        <a:pt x="862" y="371"/>
                      </a:lnTo>
                      <a:lnTo>
                        <a:pt x="881" y="371"/>
                      </a:lnTo>
                      <a:lnTo>
                        <a:pt x="881" y="378"/>
                      </a:lnTo>
                      <a:lnTo>
                        <a:pt x="904" y="378"/>
                      </a:lnTo>
                      <a:lnTo>
                        <a:pt x="904" y="384"/>
                      </a:lnTo>
                      <a:lnTo>
                        <a:pt x="925" y="384"/>
                      </a:lnTo>
                      <a:lnTo>
                        <a:pt x="925" y="392"/>
                      </a:lnTo>
                      <a:lnTo>
                        <a:pt x="937" y="392"/>
                      </a:lnTo>
                      <a:lnTo>
                        <a:pt x="937" y="396"/>
                      </a:lnTo>
                      <a:lnTo>
                        <a:pt x="954" y="396"/>
                      </a:lnTo>
                      <a:lnTo>
                        <a:pt x="954" y="405"/>
                      </a:lnTo>
                      <a:lnTo>
                        <a:pt x="973" y="405"/>
                      </a:lnTo>
                      <a:lnTo>
                        <a:pt x="973" y="411"/>
                      </a:lnTo>
                      <a:lnTo>
                        <a:pt x="983" y="411"/>
                      </a:lnTo>
                      <a:lnTo>
                        <a:pt x="983" y="417"/>
                      </a:lnTo>
                      <a:lnTo>
                        <a:pt x="992" y="417"/>
                      </a:lnTo>
                      <a:lnTo>
                        <a:pt x="992" y="424"/>
                      </a:lnTo>
                      <a:lnTo>
                        <a:pt x="1014" y="424"/>
                      </a:lnTo>
                      <a:lnTo>
                        <a:pt x="1014" y="430"/>
                      </a:lnTo>
                      <a:lnTo>
                        <a:pt x="1025" y="430"/>
                      </a:lnTo>
                      <a:lnTo>
                        <a:pt x="1025" y="436"/>
                      </a:lnTo>
                      <a:lnTo>
                        <a:pt x="1039" y="436"/>
                      </a:lnTo>
                      <a:lnTo>
                        <a:pt x="1039" y="444"/>
                      </a:lnTo>
                      <a:lnTo>
                        <a:pt x="1064" y="444"/>
                      </a:lnTo>
                      <a:lnTo>
                        <a:pt x="1064" y="451"/>
                      </a:lnTo>
                      <a:lnTo>
                        <a:pt x="1083" y="451"/>
                      </a:lnTo>
                      <a:lnTo>
                        <a:pt x="1083" y="457"/>
                      </a:lnTo>
                      <a:lnTo>
                        <a:pt x="1104" y="457"/>
                      </a:lnTo>
                      <a:lnTo>
                        <a:pt x="1104" y="463"/>
                      </a:lnTo>
                      <a:lnTo>
                        <a:pt x="1131" y="463"/>
                      </a:lnTo>
                      <a:lnTo>
                        <a:pt x="1131" y="467"/>
                      </a:lnTo>
                      <a:lnTo>
                        <a:pt x="1152" y="467"/>
                      </a:lnTo>
                      <a:lnTo>
                        <a:pt x="1152" y="474"/>
                      </a:lnTo>
                      <a:lnTo>
                        <a:pt x="1171" y="474"/>
                      </a:lnTo>
                      <a:lnTo>
                        <a:pt x="1171" y="482"/>
                      </a:lnTo>
                      <a:lnTo>
                        <a:pt x="1198" y="482"/>
                      </a:lnTo>
                      <a:lnTo>
                        <a:pt x="1198" y="490"/>
                      </a:lnTo>
                      <a:lnTo>
                        <a:pt x="1250" y="490"/>
                      </a:lnTo>
                      <a:lnTo>
                        <a:pt x="1250" y="501"/>
                      </a:lnTo>
                      <a:lnTo>
                        <a:pt x="1277" y="501"/>
                      </a:lnTo>
                      <a:lnTo>
                        <a:pt x="1277" y="509"/>
                      </a:lnTo>
                      <a:lnTo>
                        <a:pt x="1289" y="509"/>
                      </a:lnTo>
                      <a:lnTo>
                        <a:pt x="1289" y="513"/>
                      </a:lnTo>
                      <a:lnTo>
                        <a:pt x="1312" y="513"/>
                      </a:lnTo>
                      <a:lnTo>
                        <a:pt x="1312" y="522"/>
                      </a:lnTo>
                      <a:lnTo>
                        <a:pt x="1327" y="522"/>
                      </a:lnTo>
                      <a:lnTo>
                        <a:pt x="1327" y="528"/>
                      </a:lnTo>
                      <a:lnTo>
                        <a:pt x="1348" y="528"/>
                      </a:lnTo>
                      <a:lnTo>
                        <a:pt x="1348" y="534"/>
                      </a:lnTo>
                      <a:lnTo>
                        <a:pt x="1364" y="534"/>
                      </a:lnTo>
                      <a:lnTo>
                        <a:pt x="1364" y="540"/>
                      </a:lnTo>
                      <a:lnTo>
                        <a:pt x="1387" y="540"/>
                      </a:lnTo>
                      <a:lnTo>
                        <a:pt x="1387" y="547"/>
                      </a:lnTo>
                      <a:lnTo>
                        <a:pt x="1400" y="547"/>
                      </a:lnTo>
                      <a:lnTo>
                        <a:pt x="1400" y="555"/>
                      </a:lnTo>
                      <a:lnTo>
                        <a:pt x="1412" y="555"/>
                      </a:lnTo>
                      <a:lnTo>
                        <a:pt x="1412" y="559"/>
                      </a:lnTo>
                      <a:lnTo>
                        <a:pt x="1425" y="559"/>
                      </a:lnTo>
                      <a:lnTo>
                        <a:pt x="1425" y="567"/>
                      </a:lnTo>
                      <a:lnTo>
                        <a:pt x="1433" y="567"/>
                      </a:lnTo>
                      <a:lnTo>
                        <a:pt x="1433" y="572"/>
                      </a:lnTo>
                      <a:lnTo>
                        <a:pt x="1460" y="572"/>
                      </a:lnTo>
                      <a:lnTo>
                        <a:pt x="1460" y="580"/>
                      </a:lnTo>
                      <a:lnTo>
                        <a:pt x="1483" y="580"/>
                      </a:lnTo>
                      <a:lnTo>
                        <a:pt x="1483" y="586"/>
                      </a:lnTo>
                      <a:lnTo>
                        <a:pt x="1500" y="586"/>
                      </a:lnTo>
                      <a:lnTo>
                        <a:pt x="1500" y="592"/>
                      </a:lnTo>
                      <a:lnTo>
                        <a:pt x="1518" y="592"/>
                      </a:lnTo>
                      <a:lnTo>
                        <a:pt x="1518" y="599"/>
                      </a:lnTo>
                      <a:lnTo>
                        <a:pt x="1554" y="599"/>
                      </a:lnTo>
                      <a:lnTo>
                        <a:pt x="1554" y="605"/>
                      </a:lnTo>
                      <a:lnTo>
                        <a:pt x="1570" y="605"/>
                      </a:lnTo>
                      <a:lnTo>
                        <a:pt x="1570" y="611"/>
                      </a:lnTo>
                      <a:lnTo>
                        <a:pt x="1593" y="611"/>
                      </a:lnTo>
                      <a:lnTo>
                        <a:pt x="1593" y="617"/>
                      </a:lnTo>
                      <a:lnTo>
                        <a:pt x="1614" y="617"/>
                      </a:lnTo>
                      <a:lnTo>
                        <a:pt x="1614" y="626"/>
                      </a:lnTo>
                      <a:lnTo>
                        <a:pt x="1627" y="626"/>
                      </a:lnTo>
                      <a:lnTo>
                        <a:pt x="1627" y="632"/>
                      </a:lnTo>
                      <a:lnTo>
                        <a:pt x="1658" y="632"/>
                      </a:lnTo>
                      <a:lnTo>
                        <a:pt x="1658" y="638"/>
                      </a:lnTo>
                      <a:lnTo>
                        <a:pt x="1677" y="638"/>
                      </a:lnTo>
                      <a:lnTo>
                        <a:pt x="1677" y="642"/>
                      </a:lnTo>
                      <a:lnTo>
                        <a:pt x="1695" y="642"/>
                      </a:lnTo>
                      <a:lnTo>
                        <a:pt x="1695" y="651"/>
                      </a:lnTo>
                      <a:lnTo>
                        <a:pt x="1716" y="651"/>
                      </a:lnTo>
                      <a:lnTo>
                        <a:pt x="1716" y="657"/>
                      </a:lnTo>
                      <a:lnTo>
                        <a:pt x="1741" y="657"/>
                      </a:lnTo>
                      <a:lnTo>
                        <a:pt x="1741" y="663"/>
                      </a:lnTo>
                      <a:lnTo>
                        <a:pt x="1760" y="663"/>
                      </a:lnTo>
                      <a:lnTo>
                        <a:pt x="1760" y="669"/>
                      </a:lnTo>
                      <a:lnTo>
                        <a:pt x="1770" y="669"/>
                      </a:lnTo>
                      <a:lnTo>
                        <a:pt x="1770" y="676"/>
                      </a:lnTo>
                      <a:lnTo>
                        <a:pt x="1787" y="676"/>
                      </a:lnTo>
                      <a:lnTo>
                        <a:pt x="1787" y="682"/>
                      </a:lnTo>
                      <a:lnTo>
                        <a:pt x="1799" y="682"/>
                      </a:lnTo>
                      <a:lnTo>
                        <a:pt x="1799" y="688"/>
                      </a:lnTo>
                      <a:lnTo>
                        <a:pt x="1808" y="688"/>
                      </a:lnTo>
                    </a:path>
                  </a:pathLst>
                </a:custGeom>
                <a:noFill/>
                <a:ln w="19050"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1" name="Freeform 24">
                  <a:extLst>
                    <a:ext uri="{FF2B5EF4-FFF2-40B4-BE49-F238E27FC236}">
                      <a16:creationId xmlns:a16="http://schemas.microsoft.com/office/drawing/2014/main" id="{F85A8733-7C6D-3B4F-951F-13A5B7B3DF98}"/>
                    </a:ext>
                  </a:extLst>
                </p:cNvPr>
                <p:cNvSpPr>
                  <a:spLocks/>
                </p:cNvSpPr>
                <p:nvPr/>
              </p:nvSpPr>
              <p:spPr bwMode="auto">
                <a:xfrm>
                  <a:off x="6753943" y="1059299"/>
                  <a:ext cx="2642826" cy="778507"/>
                </a:xfrm>
                <a:custGeom>
                  <a:avLst/>
                  <a:gdLst>
                    <a:gd name="T0" fmla="*/ 19 w 1806"/>
                    <a:gd name="T1" fmla="*/ 7 h 532"/>
                    <a:gd name="T2" fmla="*/ 50 w 1806"/>
                    <a:gd name="T3" fmla="*/ 15 h 532"/>
                    <a:gd name="T4" fmla="*/ 63 w 1806"/>
                    <a:gd name="T5" fmla="*/ 27 h 532"/>
                    <a:gd name="T6" fmla="*/ 94 w 1806"/>
                    <a:gd name="T7" fmla="*/ 34 h 532"/>
                    <a:gd name="T8" fmla="*/ 109 w 1806"/>
                    <a:gd name="T9" fmla="*/ 44 h 532"/>
                    <a:gd name="T10" fmla="*/ 142 w 1806"/>
                    <a:gd name="T11" fmla="*/ 52 h 532"/>
                    <a:gd name="T12" fmla="*/ 155 w 1806"/>
                    <a:gd name="T13" fmla="*/ 65 h 532"/>
                    <a:gd name="T14" fmla="*/ 192 w 1806"/>
                    <a:gd name="T15" fmla="*/ 71 h 532"/>
                    <a:gd name="T16" fmla="*/ 215 w 1806"/>
                    <a:gd name="T17" fmla="*/ 86 h 532"/>
                    <a:gd name="T18" fmla="*/ 250 w 1806"/>
                    <a:gd name="T19" fmla="*/ 90 h 532"/>
                    <a:gd name="T20" fmla="*/ 267 w 1806"/>
                    <a:gd name="T21" fmla="*/ 105 h 532"/>
                    <a:gd name="T22" fmla="*/ 309 w 1806"/>
                    <a:gd name="T23" fmla="*/ 109 h 532"/>
                    <a:gd name="T24" fmla="*/ 327 w 1806"/>
                    <a:gd name="T25" fmla="*/ 123 h 532"/>
                    <a:gd name="T26" fmla="*/ 365 w 1806"/>
                    <a:gd name="T27" fmla="*/ 130 h 532"/>
                    <a:gd name="T28" fmla="*/ 394 w 1806"/>
                    <a:gd name="T29" fmla="*/ 142 h 532"/>
                    <a:gd name="T30" fmla="*/ 429 w 1806"/>
                    <a:gd name="T31" fmla="*/ 148 h 532"/>
                    <a:gd name="T32" fmla="*/ 448 w 1806"/>
                    <a:gd name="T33" fmla="*/ 163 h 532"/>
                    <a:gd name="T34" fmla="*/ 500 w 1806"/>
                    <a:gd name="T35" fmla="*/ 169 h 532"/>
                    <a:gd name="T36" fmla="*/ 521 w 1806"/>
                    <a:gd name="T37" fmla="*/ 182 h 532"/>
                    <a:gd name="T38" fmla="*/ 558 w 1806"/>
                    <a:gd name="T39" fmla="*/ 188 h 532"/>
                    <a:gd name="T40" fmla="*/ 581 w 1806"/>
                    <a:gd name="T41" fmla="*/ 200 h 532"/>
                    <a:gd name="T42" fmla="*/ 627 w 1806"/>
                    <a:gd name="T43" fmla="*/ 209 h 532"/>
                    <a:gd name="T44" fmla="*/ 646 w 1806"/>
                    <a:gd name="T45" fmla="*/ 221 h 532"/>
                    <a:gd name="T46" fmla="*/ 698 w 1806"/>
                    <a:gd name="T47" fmla="*/ 227 h 532"/>
                    <a:gd name="T48" fmla="*/ 717 w 1806"/>
                    <a:gd name="T49" fmla="*/ 242 h 532"/>
                    <a:gd name="T50" fmla="*/ 752 w 1806"/>
                    <a:gd name="T51" fmla="*/ 246 h 532"/>
                    <a:gd name="T52" fmla="*/ 775 w 1806"/>
                    <a:gd name="T53" fmla="*/ 261 h 532"/>
                    <a:gd name="T54" fmla="*/ 817 w 1806"/>
                    <a:gd name="T55" fmla="*/ 265 h 532"/>
                    <a:gd name="T56" fmla="*/ 835 w 1806"/>
                    <a:gd name="T57" fmla="*/ 280 h 532"/>
                    <a:gd name="T58" fmla="*/ 890 w 1806"/>
                    <a:gd name="T59" fmla="*/ 286 h 532"/>
                    <a:gd name="T60" fmla="*/ 915 w 1806"/>
                    <a:gd name="T61" fmla="*/ 298 h 532"/>
                    <a:gd name="T62" fmla="*/ 956 w 1806"/>
                    <a:gd name="T63" fmla="*/ 305 h 532"/>
                    <a:gd name="T64" fmla="*/ 975 w 1806"/>
                    <a:gd name="T65" fmla="*/ 317 h 532"/>
                    <a:gd name="T66" fmla="*/ 1029 w 1806"/>
                    <a:gd name="T67" fmla="*/ 323 h 532"/>
                    <a:gd name="T68" fmla="*/ 1052 w 1806"/>
                    <a:gd name="T69" fmla="*/ 338 h 532"/>
                    <a:gd name="T70" fmla="*/ 1106 w 1806"/>
                    <a:gd name="T71" fmla="*/ 344 h 532"/>
                    <a:gd name="T72" fmla="*/ 1129 w 1806"/>
                    <a:gd name="T73" fmla="*/ 357 h 532"/>
                    <a:gd name="T74" fmla="*/ 1179 w 1806"/>
                    <a:gd name="T75" fmla="*/ 363 h 532"/>
                    <a:gd name="T76" fmla="*/ 1198 w 1806"/>
                    <a:gd name="T77" fmla="*/ 375 h 532"/>
                    <a:gd name="T78" fmla="*/ 1246 w 1806"/>
                    <a:gd name="T79" fmla="*/ 382 h 532"/>
                    <a:gd name="T80" fmla="*/ 1266 w 1806"/>
                    <a:gd name="T81" fmla="*/ 394 h 532"/>
                    <a:gd name="T82" fmla="*/ 1310 w 1806"/>
                    <a:gd name="T83" fmla="*/ 405 h 532"/>
                    <a:gd name="T84" fmla="*/ 1339 w 1806"/>
                    <a:gd name="T85" fmla="*/ 415 h 532"/>
                    <a:gd name="T86" fmla="*/ 1381 w 1806"/>
                    <a:gd name="T87" fmla="*/ 421 h 532"/>
                    <a:gd name="T88" fmla="*/ 1408 w 1806"/>
                    <a:gd name="T89" fmla="*/ 434 h 532"/>
                    <a:gd name="T90" fmla="*/ 1445 w 1806"/>
                    <a:gd name="T91" fmla="*/ 442 h 532"/>
                    <a:gd name="T92" fmla="*/ 1470 w 1806"/>
                    <a:gd name="T93" fmla="*/ 455 h 532"/>
                    <a:gd name="T94" fmla="*/ 1531 w 1806"/>
                    <a:gd name="T95" fmla="*/ 459 h 532"/>
                    <a:gd name="T96" fmla="*/ 1556 w 1806"/>
                    <a:gd name="T97" fmla="*/ 473 h 532"/>
                    <a:gd name="T98" fmla="*/ 1604 w 1806"/>
                    <a:gd name="T99" fmla="*/ 480 h 532"/>
                    <a:gd name="T100" fmla="*/ 1635 w 1806"/>
                    <a:gd name="T101" fmla="*/ 496 h 532"/>
                    <a:gd name="T102" fmla="*/ 1718 w 1806"/>
                    <a:gd name="T103" fmla="*/ 505 h 532"/>
                    <a:gd name="T104" fmla="*/ 1754 w 1806"/>
                    <a:gd name="T105" fmla="*/ 519 h 532"/>
                    <a:gd name="T106" fmla="*/ 1799 w 1806"/>
                    <a:gd name="T107" fmla="*/ 526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06" h="532">
                      <a:moveTo>
                        <a:pt x="0" y="0"/>
                      </a:moveTo>
                      <a:lnTo>
                        <a:pt x="19" y="0"/>
                      </a:lnTo>
                      <a:lnTo>
                        <a:pt x="19" y="7"/>
                      </a:lnTo>
                      <a:lnTo>
                        <a:pt x="34" y="7"/>
                      </a:lnTo>
                      <a:lnTo>
                        <a:pt x="34" y="15"/>
                      </a:lnTo>
                      <a:lnTo>
                        <a:pt x="50" y="15"/>
                      </a:lnTo>
                      <a:lnTo>
                        <a:pt x="50" y="21"/>
                      </a:lnTo>
                      <a:lnTo>
                        <a:pt x="63" y="21"/>
                      </a:lnTo>
                      <a:lnTo>
                        <a:pt x="63" y="27"/>
                      </a:lnTo>
                      <a:lnTo>
                        <a:pt x="77" y="27"/>
                      </a:lnTo>
                      <a:lnTo>
                        <a:pt x="77" y="34"/>
                      </a:lnTo>
                      <a:lnTo>
                        <a:pt x="94" y="34"/>
                      </a:lnTo>
                      <a:lnTo>
                        <a:pt x="94" y="40"/>
                      </a:lnTo>
                      <a:lnTo>
                        <a:pt x="109" y="40"/>
                      </a:lnTo>
                      <a:lnTo>
                        <a:pt x="109" y="44"/>
                      </a:lnTo>
                      <a:lnTo>
                        <a:pt x="125" y="44"/>
                      </a:lnTo>
                      <a:lnTo>
                        <a:pt x="125" y="52"/>
                      </a:lnTo>
                      <a:lnTo>
                        <a:pt x="142" y="52"/>
                      </a:lnTo>
                      <a:lnTo>
                        <a:pt x="142" y="59"/>
                      </a:lnTo>
                      <a:lnTo>
                        <a:pt x="155" y="59"/>
                      </a:lnTo>
                      <a:lnTo>
                        <a:pt x="155" y="65"/>
                      </a:lnTo>
                      <a:lnTo>
                        <a:pt x="173" y="65"/>
                      </a:lnTo>
                      <a:lnTo>
                        <a:pt x="173" y="71"/>
                      </a:lnTo>
                      <a:lnTo>
                        <a:pt x="192" y="71"/>
                      </a:lnTo>
                      <a:lnTo>
                        <a:pt x="192" y="77"/>
                      </a:lnTo>
                      <a:lnTo>
                        <a:pt x="215" y="77"/>
                      </a:lnTo>
                      <a:lnTo>
                        <a:pt x="215" y="86"/>
                      </a:lnTo>
                      <a:lnTo>
                        <a:pt x="234" y="86"/>
                      </a:lnTo>
                      <a:lnTo>
                        <a:pt x="234" y="90"/>
                      </a:lnTo>
                      <a:lnTo>
                        <a:pt x="250" y="90"/>
                      </a:lnTo>
                      <a:lnTo>
                        <a:pt x="250" y="98"/>
                      </a:lnTo>
                      <a:lnTo>
                        <a:pt x="267" y="98"/>
                      </a:lnTo>
                      <a:lnTo>
                        <a:pt x="267" y="105"/>
                      </a:lnTo>
                      <a:lnTo>
                        <a:pt x="282" y="105"/>
                      </a:lnTo>
                      <a:lnTo>
                        <a:pt x="282" y="109"/>
                      </a:lnTo>
                      <a:lnTo>
                        <a:pt x="309" y="109"/>
                      </a:lnTo>
                      <a:lnTo>
                        <a:pt x="309" y="117"/>
                      </a:lnTo>
                      <a:lnTo>
                        <a:pt x="327" y="117"/>
                      </a:lnTo>
                      <a:lnTo>
                        <a:pt x="327" y="123"/>
                      </a:lnTo>
                      <a:lnTo>
                        <a:pt x="350" y="123"/>
                      </a:lnTo>
                      <a:lnTo>
                        <a:pt x="350" y="130"/>
                      </a:lnTo>
                      <a:lnTo>
                        <a:pt x="365" y="130"/>
                      </a:lnTo>
                      <a:lnTo>
                        <a:pt x="365" y="136"/>
                      </a:lnTo>
                      <a:lnTo>
                        <a:pt x="394" y="136"/>
                      </a:lnTo>
                      <a:lnTo>
                        <a:pt x="394" y="142"/>
                      </a:lnTo>
                      <a:lnTo>
                        <a:pt x="415" y="142"/>
                      </a:lnTo>
                      <a:lnTo>
                        <a:pt x="415" y="148"/>
                      </a:lnTo>
                      <a:lnTo>
                        <a:pt x="429" y="148"/>
                      </a:lnTo>
                      <a:lnTo>
                        <a:pt x="429" y="157"/>
                      </a:lnTo>
                      <a:lnTo>
                        <a:pt x="448" y="157"/>
                      </a:lnTo>
                      <a:lnTo>
                        <a:pt x="448" y="163"/>
                      </a:lnTo>
                      <a:lnTo>
                        <a:pt x="471" y="163"/>
                      </a:lnTo>
                      <a:lnTo>
                        <a:pt x="471" y="169"/>
                      </a:lnTo>
                      <a:lnTo>
                        <a:pt x="500" y="169"/>
                      </a:lnTo>
                      <a:lnTo>
                        <a:pt x="500" y="175"/>
                      </a:lnTo>
                      <a:lnTo>
                        <a:pt x="521" y="175"/>
                      </a:lnTo>
                      <a:lnTo>
                        <a:pt x="521" y="182"/>
                      </a:lnTo>
                      <a:lnTo>
                        <a:pt x="540" y="182"/>
                      </a:lnTo>
                      <a:lnTo>
                        <a:pt x="540" y="188"/>
                      </a:lnTo>
                      <a:lnTo>
                        <a:pt x="558" y="188"/>
                      </a:lnTo>
                      <a:lnTo>
                        <a:pt x="558" y="196"/>
                      </a:lnTo>
                      <a:lnTo>
                        <a:pt x="581" y="196"/>
                      </a:lnTo>
                      <a:lnTo>
                        <a:pt x="581" y="200"/>
                      </a:lnTo>
                      <a:lnTo>
                        <a:pt x="608" y="200"/>
                      </a:lnTo>
                      <a:lnTo>
                        <a:pt x="608" y="209"/>
                      </a:lnTo>
                      <a:lnTo>
                        <a:pt x="627" y="209"/>
                      </a:lnTo>
                      <a:lnTo>
                        <a:pt x="627" y="215"/>
                      </a:lnTo>
                      <a:lnTo>
                        <a:pt x="646" y="215"/>
                      </a:lnTo>
                      <a:lnTo>
                        <a:pt x="646" y="221"/>
                      </a:lnTo>
                      <a:lnTo>
                        <a:pt x="673" y="221"/>
                      </a:lnTo>
                      <a:lnTo>
                        <a:pt x="673" y="227"/>
                      </a:lnTo>
                      <a:lnTo>
                        <a:pt x="698" y="227"/>
                      </a:lnTo>
                      <a:lnTo>
                        <a:pt x="698" y="234"/>
                      </a:lnTo>
                      <a:lnTo>
                        <a:pt x="717" y="234"/>
                      </a:lnTo>
                      <a:lnTo>
                        <a:pt x="717" y="242"/>
                      </a:lnTo>
                      <a:lnTo>
                        <a:pt x="735" y="242"/>
                      </a:lnTo>
                      <a:lnTo>
                        <a:pt x="735" y="246"/>
                      </a:lnTo>
                      <a:lnTo>
                        <a:pt x="752" y="246"/>
                      </a:lnTo>
                      <a:lnTo>
                        <a:pt x="752" y="252"/>
                      </a:lnTo>
                      <a:lnTo>
                        <a:pt x="775" y="252"/>
                      </a:lnTo>
                      <a:lnTo>
                        <a:pt x="775" y="261"/>
                      </a:lnTo>
                      <a:lnTo>
                        <a:pt x="798" y="261"/>
                      </a:lnTo>
                      <a:lnTo>
                        <a:pt x="798" y="265"/>
                      </a:lnTo>
                      <a:lnTo>
                        <a:pt x="817" y="265"/>
                      </a:lnTo>
                      <a:lnTo>
                        <a:pt x="817" y="273"/>
                      </a:lnTo>
                      <a:lnTo>
                        <a:pt x="835" y="273"/>
                      </a:lnTo>
                      <a:lnTo>
                        <a:pt x="835" y="280"/>
                      </a:lnTo>
                      <a:lnTo>
                        <a:pt x="869" y="280"/>
                      </a:lnTo>
                      <a:lnTo>
                        <a:pt x="869" y="286"/>
                      </a:lnTo>
                      <a:lnTo>
                        <a:pt x="890" y="286"/>
                      </a:lnTo>
                      <a:lnTo>
                        <a:pt x="890" y="292"/>
                      </a:lnTo>
                      <a:lnTo>
                        <a:pt x="915" y="292"/>
                      </a:lnTo>
                      <a:lnTo>
                        <a:pt x="915" y="298"/>
                      </a:lnTo>
                      <a:lnTo>
                        <a:pt x="937" y="298"/>
                      </a:lnTo>
                      <a:lnTo>
                        <a:pt x="937" y="305"/>
                      </a:lnTo>
                      <a:lnTo>
                        <a:pt x="956" y="305"/>
                      </a:lnTo>
                      <a:lnTo>
                        <a:pt x="956" y="311"/>
                      </a:lnTo>
                      <a:lnTo>
                        <a:pt x="975" y="311"/>
                      </a:lnTo>
                      <a:lnTo>
                        <a:pt x="975" y="317"/>
                      </a:lnTo>
                      <a:lnTo>
                        <a:pt x="1004" y="317"/>
                      </a:lnTo>
                      <a:lnTo>
                        <a:pt x="1004" y="323"/>
                      </a:lnTo>
                      <a:lnTo>
                        <a:pt x="1029" y="323"/>
                      </a:lnTo>
                      <a:lnTo>
                        <a:pt x="1029" y="330"/>
                      </a:lnTo>
                      <a:lnTo>
                        <a:pt x="1052" y="330"/>
                      </a:lnTo>
                      <a:lnTo>
                        <a:pt x="1052" y="338"/>
                      </a:lnTo>
                      <a:lnTo>
                        <a:pt x="1083" y="338"/>
                      </a:lnTo>
                      <a:lnTo>
                        <a:pt x="1083" y="344"/>
                      </a:lnTo>
                      <a:lnTo>
                        <a:pt x="1106" y="344"/>
                      </a:lnTo>
                      <a:lnTo>
                        <a:pt x="1106" y="348"/>
                      </a:lnTo>
                      <a:lnTo>
                        <a:pt x="1129" y="348"/>
                      </a:lnTo>
                      <a:lnTo>
                        <a:pt x="1129" y="357"/>
                      </a:lnTo>
                      <a:lnTo>
                        <a:pt x="1160" y="357"/>
                      </a:lnTo>
                      <a:lnTo>
                        <a:pt x="1160" y="363"/>
                      </a:lnTo>
                      <a:lnTo>
                        <a:pt x="1179" y="363"/>
                      </a:lnTo>
                      <a:lnTo>
                        <a:pt x="1179" y="369"/>
                      </a:lnTo>
                      <a:lnTo>
                        <a:pt x="1198" y="369"/>
                      </a:lnTo>
                      <a:lnTo>
                        <a:pt x="1198" y="375"/>
                      </a:lnTo>
                      <a:lnTo>
                        <a:pt x="1219" y="375"/>
                      </a:lnTo>
                      <a:lnTo>
                        <a:pt x="1219" y="382"/>
                      </a:lnTo>
                      <a:lnTo>
                        <a:pt x="1246" y="382"/>
                      </a:lnTo>
                      <a:lnTo>
                        <a:pt x="1246" y="390"/>
                      </a:lnTo>
                      <a:lnTo>
                        <a:pt x="1266" y="390"/>
                      </a:lnTo>
                      <a:lnTo>
                        <a:pt x="1266" y="394"/>
                      </a:lnTo>
                      <a:lnTo>
                        <a:pt x="1289" y="394"/>
                      </a:lnTo>
                      <a:lnTo>
                        <a:pt x="1289" y="405"/>
                      </a:lnTo>
                      <a:lnTo>
                        <a:pt x="1310" y="405"/>
                      </a:lnTo>
                      <a:lnTo>
                        <a:pt x="1310" y="407"/>
                      </a:lnTo>
                      <a:lnTo>
                        <a:pt x="1339" y="407"/>
                      </a:lnTo>
                      <a:lnTo>
                        <a:pt x="1339" y="415"/>
                      </a:lnTo>
                      <a:lnTo>
                        <a:pt x="1362" y="415"/>
                      </a:lnTo>
                      <a:lnTo>
                        <a:pt x="1362" y="421"/>
                      </a:lnTo>
                      <a:lnTo>
                        <a:pt x="1381" y="421"/>
                      </a:lnTo>
                      <a:lnTo>
                        <a:pt x="1381" y="425"/>
                      </a:lnTo>
                      <a:lnTo>
                        <a:pt x="1408" y="425"/>
                      </a:lnTo>
                      <a:lnTo>
                        <a:pt x="1408" y="434"/>
                      </a:lnTo>
                      <a:lnTo>
                        <a:pt x="1425" y="434"/>
                      </a:lnTo>
                      <a:lnTo>
                        <a:pt x="1425" y="442"/>
                      </a:lnTo>
                      <a:lnTo>
                        <a:pt x="1445" y="442"/>
                      </a:lnTo>
                      <a:lnTo>
                        <a:pt x="1445" y="446"/>
                      </a:lnTo>
                      <a:lnTo>
                        <a:pt x="1470" y="446"/>
                      </a:lnTo>
                      <a:lnTo>
                        <a:pt x="1470" y="455"/>
                      </a:lnTo>
                      <a:lnTo>
                        <a:pt x="1506" y="455"/>
                      </a:lnTo>
                      <a:lnTo>
                        <a:pt x="1506" y="459"/>
                      </a:lnTo>
                      <a:lnTo>
                        <a:pt x="1531" y="459"/>
                      </a:lnTo>
                      <a:lnTo>
                        <a:pt x="1531" y="467"/>
                      </a:lnTo>
                      <a:lnTo>
                        <a:pt x="1556" y="467"/>
                      </a:lnTo>
                      <a:lnTo>
                        <a:pt x="1556" y="473"/>
                      </a:lnTo>
                      <a:lnTo>
                        <a:pt x="1579" y="473"/>
                      </a:lnTo>
                      <a:lnTo>
                        <a:pt x="1579" y="480"/>
                      </a:lnTo>
                      <a:lnTo>
                        <a:pt x="1604" y="480"/>
                      </a:lnTo>
                      <a:lnTo>
                        <a:pt x="1604" y="486"/>
                      </a:lnTo>
                      <a:lnTo>
                        <a:pt x="1635" y="486"/>
                      </a:lnTo>
                      <a:lnTo>
                        <a:pt x="1635" y="496"/>
                      </a:lnTo>
                      <a:lnTo>
                        <a:pt x="1679" y="496"/>
                      </a:lnTo>
                      <a:lnTo>
                        <a:pt x="1679" y="505"/>
                      </a:lnTo>
                      <a:lnTo>
                        <a:pt x="1718" y="505"/>
                      </a:lnTo>
                      <a:lnTo>
                        <a:pt x="1718" y="511"/>
                      </a:lnTo>
                      <a:lnTo>
                        <a:pt x="1754" y="511"/>
                      </a:lnTo>
                      <a:lnTo>
                        <a:pt x="1754" y="519"/>
                      </a:lnTo>
                      <a:lnTo>
                        <a:pt x="1781" y="519"/>
                      </a:lnTo>
                      <a:lnTo>
                        <a:pt x="1781" y="526"/>
                      </a:lnTo>
                      <a:lnTo>
                        <a:pt x="1799" y="526"/>
                      </a:lnTo>
                      <a:lnTo>
                        <a:pt x="1799" y="532"/>
                      </a:lnTo>
                      <a:lnTo>
                        <a:pt x="1806" y="532"/>
                      </a:lnTo>
                    </a:path>
                  </a:pathLst>
                </a:custGeom>
                <a:noFill/>
                <a:ln w="19050" cap="flat">
                  <a:solidFill>
                    <a:schemeClr val="accent2"/>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2" name="Freeform 25">
                  <a:extLst>
                    <a:ext uri="{FF2B5EF4-FFF2-40B4-BE49-F238E27FC236}">
                      <a16:creationId xmlns:a16="http://schemas.microsoft.com/office/drawing/2014/main" id="{18510E72-D3C4-F049-9466-7C875A0C91E2}"/>
                    </a:ext>
                  </a:extLst>
                </p:cNvPr>
                <p:cNvSpPr>
                  <a:spLocks/>
                </p:cNvSpPr>
                <p:nvPr/>
              </p:nvSpPr>
              <p:spPr bwMode="auto">
                <a:xfrm>
                  <a:off x="6742236" y="1053446"/>
                  <a:ext cx="2660386" cy="1251172"/>
                </a:xfrm>
                <a:custGeom>
                  <a:avLst/>
                  <a:gdLst>
                    <a:gd name="T0" fmla="*/ 27 w 1818"/>
                    <a:gd name="T1" fmla="*/ 21 h 855"/>
                    <a:gd name="T2" fmla="*/ 61 w 1818"/>
                    <a:gd name="T3" fmla="*/ 36 h 855"/>
                    <a:gd name="T4" fmla="*/ 83 w 1818"/>
                    <a:gd name="T5" fmla="*/ 69 h 855"/>
                    <a:gd name="T6" fmla="*/ 110 w 1818"/>
                    <a:gd name="T7" fmla="*/ 81 h 855"/>
                    <a:gd name="T8" fmla="*/ 133 w 1818"/>
                    <a:gd name="T9" fmla="*/ 106 h 855"/>
                    <a:gd name="T10" fmla="*/ 173 w 1818"/>
                    <a:gd name="T11" fmla="*/ 123 h 855"/>
                    <a:gd name="T12" fmla="*/ 190 w 1818"/>
                    <a:gd name="T13" fmla="*/ 142 h 855"/>
                    <a:gd name="T14" fmla="*/ 217 w 1818"/>
                    <a:gd name="T15" fmla="*/ 152 h 855"/>
                    <a:gd name="T16" fmla="*/ 256 w 1818"/>
                    <a:gd name="T17" fmla="*/ 175 h 855"/>
                    <a:gd name="T18" fmla="*/ 279 w 1818"/>
                    <a:gd name="T19" fmla="*/ 186 h 855"/>
                    <a:gd name="T20" fmla="*/ 306 w 1818"/>
                    <a:gd name="T21" fmla="*/ 204 h 855"/>
                    <a:gd name="T22" fmla="*/ 337 w 1818"/>
                    <a:gd name="T23" fmla="*/ 219 h 855"/>
                    <a:gd name="T24" fmla="*/ 358 w 1818"/>
                    <a:gd name="T25" fmla="*/ 238 h 855"/>
                    <a:gd name="T26" fmla="*/ 381 w 1818"/>
                    <a:gd name="T27" fmla="*/ 250 h 855"/>
                    <a:gd name="T28" fmla="*/ 412 w 1818"/>
                    <a:gd name="T29" fmla="*/ 269 h 855"/>
                    <a:gd name="T30" fmla="*/ 448 w 1818"/>
                    <a:gd name="T31" fmla="*/ 281 h 855"/>
                    <a:gd name="T32" fmla="*/ 467 w 1818"/>
                    <a:gd name="T33" fmla="*/ 302 h 855"/>
                    <a:gd name="T34" fmla="*/ 506 w 1818"/>
                    <a:gd name="T35" fmla="*/ 315 h 855"/>
                    <a:gd name="T36" fmla="*/ 539 w 1818"/>
                    <a:gd name="T37" fmla="*/ 336 h 855"/>
                    <a:gd name="T38" fmla="*/ 560 w 1818"/>
                    <a:gd name="T39" fmla="*/ 348 h 855"/>
                    <a:gd name="T40" fmla="*/ 585 w 1818"/>
                    <a:gd name="T41" fmla="*/ 367 h 855"/>
                    <a:gd name="T42" fmla="*/ 619 w 1818"/>
                    <a:gd name="T43" fmla="*/ 379 h 855"/>
                    <a:gd name="T44" fmla="*/ 648 w 1818"/>
                    <a:gd name="T45" fmla="*/ 400 h 855"/>
                    <a:gd name="T46" fmla="*/ 675 w 1818"/>
                    <a:gd name="T47" fmla="*/ 413 h 855"/>
                    <a:gd name="T48" fmla="*/ 706 w 1818"/>
                    <a:gd name="T49" fmla="*/ 432 h 855"/>
                    <a:gd name="T50" fmla="*/ 758 w 1818"/>
                    <a:gd name="T51" fmla="*/ 444 h 855"/>
                    <a:gd name="T52" fmla="*/ 806 w 1818"/>
                    <a:gd name="T53" fmla="*/ 463 h 855"/>
                    <a:gd name="T54" fmla="*/ 843 w 1818"/>
                    <a:gd name="T55" fmla="*/ 475 h 855"/>
                    <a:gd name="T56" fmla="*/ 898 w 1818"/>
                    <a:gd name="T57" fmla="*/ 500 h 855"/>
                    <a:gd name="T58" fmla="*/ 954 w 1818"/>
                    <a:gd name="T59" fmla="*/ 515 h 855"/>
                    <a:gd name="T60" fmla="*/ 973 w 1818"/>
                    <a:gd name="T61" fmla="*/ 536 h 855"/>
                    <a:gd name="T62" fmla="*/ 1014 w 1818"/>
                    <a:gd name="T63" fmla="*/ 548 h 855"/>
                    <a:gd name="T64" fmla="*/ 1050 w 1818"/>
                    <a:gd name="T65" fmla="*/ 567 h 855"/>
                    <a:gd name="T66" fmla="*/ 1112 w 1818"/>
                    <a:gd name="T67" fmla="*/ 580 h 855"/>
                    <a:gd name="T68" fmla="*/ 1139 w 1818"/>
                    <a:gd name="T69" fmla="*/ 600 h 855"/>
                    <a:gd name="T70" fmla="*/ 1179 w 1818"/>
                    <a:gd name="T71" fmla="*/ 613 h 855"/>
                    <a:gd name="T72" fmla="*/ 1206 w 1818"/>
                    <a:gd name="T73" fmla="*/ 632 h 855"/>
                    <a:gd name="T74" fmla="*/ 1268 w 1818"/>
                    <a:gd name="T75" fmla="*/ 646 h 855"/>
                    <a:gd name="T76" fmla="*/ 1291 w 1818"/>
                    <a:gd name="T77" fmla="*/ 665 h 855"/>
                    <a:gd name="T78" fmla="*/ 1349 w 1818"/>
                    <a:gd name="T79" fmla="*/ 675 h 855"/>
                    <a:gd name="T80" fmla="*/ 1379 w 1818"/>
                    <a:gd name="T81" fmla="*/ 696 h 855"/>
                    <a:gd name="T82" fmla="*/ 1424 w 1818"/>
                    <a:gd name="T83" fmla="*/ 711 h 855"/>
                    <a:gd name="T84" fmla="*/ 1462 w 1818"/>
                    <a:gd name="T85" fmla="*/ 730 h 855"/>
                    <a:gd name="T86" fmla="*/ 1512 w 1818"/>
                    <a:gd name="T87" fmla="*/ 742 h 855"/>
                    <a:gd name="T88" fmla="*/ 1537 w 1818"/>
                    <a:gd name="T89" fmla="*/ 763 h 855"/>
                    <a:gd name="T90" fmla="*/ 1583 w 1818"/>
                    <a:gd name="T91" fmla="*/ 773 h 855"/>
                    <a:gd name="T92" fmla="*/ 1614 w 1818"/>
                    <a:gd name="T93" fmla="*/ 792 h 855"/>
                    <a:gd name="T94" fmla="*/ 1691 w 1818"/>
                    <a:gd name="T95" fmla="*/ 807 h 855"/>
                    <a:gd name="T96" fmla="*/ 1726 w 1818"/>
                    <a:gd name="T97" fmla="*/ 825 h 855"/>
                    <a:gd name="T98" fmla="*/ 1770 w 1818"/>
                    <a:gd name="T99" fmla="*/ 840 h 855"/>
                    <a:gd name="T100" fmla="*/ 1805 w 1818"/>
                    <a:gd name="T101" fmla="*/ 855 h 8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18" h="855">
                      <a:moveTo>
                        <a:pt x="0" y="0"/>
                      </a:moveTo>
                      <a:lnTo>
                        <a:pt x="15" y="0"/>
                      </a:lnTo>
                      <a:lnTo>
                        <a:pt x="15" y="13"/>
                      </a:lnTo>
                      <a:lnTo>
                        <a:pt x="27" y="13"/>
                      </a:lnTo>
                      <a:lnTo>
                        <a:pt x="27" y="21"/>
                      </a:lnTo>
                      <a:lnTo>
                        <a:pt x="36" y="21"/>
                      </a:lnTo>
                      <a:lnTo>
                        <a:pt x="36" y="31"/>
                      </a:lnTo>
                      <a:lnTo>
                        <a:pt x="48" y="31"/>
                      </a:lnTo>
                      <a:lnTo>
                        <a:pt x="48" y="36"/>
                      </a:lnTo>
                      <a:lnTo>
                        <a:pt x="61" y="36"/>
                      </a:lnTo>
                      <a:lnTo>
                        <a:pt x="61" y="44"/>
                      </a:lnTo>
                      <a:lnTo>
                        <a:pt x="73" y="44"/>
                      </a:lnTo>
                      <a:lnTo>
                        <a:pt x="73" y="59"/>
                      </a:lnTo>
                      <a:lnTo>
                        <a:pt x="83" y="59"/>
                      </a:lnTo>
                      <a:lnTo>
                        <a:pt x="83" y="69"/>
                      </a:lnTo>
                      <a:lnTo>
                        <a:pt x="92" y="69"/>
                      </a:lnTo>
                      <a:lnTo>
                        <a:pt x="92" y="75"/>
                      </a:lnTo>
                      <a:lnTo>
                        <a:pt x="100" y="75"/>
                      </a:lnTo>
                      <a:lnTo>
                        <a:pt x="100" y="81"/>
                      </a:lnTo>
                      <a:lnTo>
                        <a:pt x="110" y="81"/>
                      </a:lnTo>
                      <a:lnTo>
                        <a:pt x="110" y="90"/>
                      </a:lnTo>
                      <a:lnTo>
                        <a:pt x="123" y="90"/>
                      </a:lnTo>
                      <a:lnTo>
                        <a:pt x="123" y="98"/>
                      </a:lnTo>
                      <a:lnTo>
                        <a:pt x="133" y="98"/>
                      </a:lnTo>
                      <a:lnTo>
                        <a:pt x="133" y="106"/>
                      </a:lnTo>
                      <a:lnTo>
                        <a:pt x="152" y="106"/>
                      </a:lnTo>
                      <a:lnTo>
                        <a:pt x="152" y="115"/>
                      </a:lnTo>
                      <a:lnTo>
                        <a:pt x="165" y="115"/>
                      </a:lnTo>
                      <a:lnTo>
                        <a:pt x="165" y="123"/>
                      </a:lnTo>
                      <a:lnTo>
                        <a:pt x="173" y="123"/>
                      </a:lnTo>
                      <a:lnTo>
                        <a:pt x="173" y="127"/>
                      </a:lnTo>
                      <a:lnTo>
                        <a:pt x="183" y="127"/>
                      </a:lnTo>
                      <a:lnTo>
                        <a:pt x="183" y="134"/>
                      </a:lnTo>
                      <a:lnTo>
                        <a:pt x="190" y="134"/>
                      </a:lnTo>
                      <a:lnTo>
                        <a:pt x="190" y="142"/>
                      </a:lnTo>
                      <a:lnTo>
                        <a:pt x="196" y="142"/>
                      </a:lnTo>
                      <a:lnTo>
                        <a:pt x="196" y="146"/>
                      </a:lnTo>
                      <a:lnTo>
                        <a:pt x="208" y="146"/>
                      </a:lnTo>
                      <a:lnTo>
                        <a:pt x="208" y="152"/>
                      </a:lnTo>
                      <a:lnTo>
                        <a:pt x="217" y="152"/>
                      </a:lnTo>
                      <a:lnTo>
                        <a:pt x="217" y="159"/>
                      </a:lnTo>
                      <a:lnTo>
                        <a:pt x="231" y="159"/>
                      </a:lnTo>
                      <a:lnTo>
                        <a:pt x="231" y="167"/>
                      </a:lnTo>
                      <a:lnTo>
                        <a:pt x="256" y="167"/>
                      </a:lnTo>
                      <a:lnTo>
                        <a:pt x="256" y="175"/>
                      </a:lnTo>
                      <a:lnTo>
                        <a:pt x="262" y="175"/>
                      </a:lnTo>
                      <a:lnTo>
                        <a:pt x="262" y="179"/>
                      </a:lnTo>
                      <a:lnTo>
                        <a:pt x="271" y="179"/>
                      </a:lnTo>
                      <a:lnTo>
                        <a:pt x="271" y="186"/>
                      </a:lnTo>
                      <a:lnTo>
                        <a:pt x="279" y="186"/>
                      </a:lnTo>
                      <a:lnTo>
                        <a:pt x="279" y="192"/>
                      </a:lnTo>
                      <a:lnTo>
                        <a:pt x="296" y="192"/>
                      </a:lnTo>
                      <a:lnTo>
                        <a:pt x="296" y="198"/>
                      </a:lnTo>
                      <a:lnTo>
                        <a:pt x="306" y="198"/>
                      </a:lnTo>
                      <a:lnTo>
                        <a:pt x="306" y="204"/>
                      </a:lnTo>
                      <a:lnTo>
                        <a:pt x="312" y="204"/>
                      </a:lnTo>
                      <a:lnTo>
                        <a:pt x="312" y="213"/>
                      </a:lnTo>
                      <a:lnTo>
                        <a:pt x="323" y="213"/>
                      </a:lnTo>
                      <a:lnTo>
                        <a:pt x="323" y="219"/>
                      </a:lnTo>
                      <a:lnTo>
                        <a:pt x="337" y="219"/>
                      </a:lnTo>
                      <a:lnTo>
                        <a:pt x="337" y="223"/>
                      </a:lnTo>
                      <a:lnTo>
                        <a:pt x="350" y="223"/>
                      </a:lnTo>
                      <a:lnTo>
                        <a:pt x="350" y="231"/>
                      </a:lnTo>
                      <a:lnTo>
                        <a:pt x="358" y="231"/>
                      </a:lnTo>
                      <a:lnTo>
                        <a:pt x="358" y="238"/>
                      </a:lnTo>
                      <a:lnTo>
                        <a:pt x="365" y="238"/>
                      </a:lnTo>
                      <a:lnTo>
                        <a:pt x="365" y="244"/>
                      </a:lnTo>
                      <a:lnTo>
                        <a:pt x="373" y="244"/>
                      </a:lnTo>
                      <a:lnTo>
                        <a:pt x="373" y="250"/>
                      </a:lnTo>
                      <a:lnTo>
                        <a:pt x="381" y="250"/>
                      </a:lnTo>
                      <a:lnTo>
                        <a:pt x="381" y="256"/>
                      </a:lnTo>
                      <a:lnTo>
                        <a:pt x="396" y="256"/>
                      </a:lnTo>
                      <a:lnTo>
                        <a:pt x="396" y="263"/>
                      </a:lnTo>
                      <a:lnTo>
                        <a:pt x="412" y="263"/>
                      </a:lnTo>
                      <a:lnTo>
                        <a:pt x="412" y="269"/>
                      </a:lnTo>
                      <a:lnTo>
                        <a:pt x="423" y="269"/>
                      </a:lnTo>
                      <a:lnTo>
                        <a:pt x="423" y="275"/>
                      </a:lnTo>
                      <a:lnTo>
                        <a:pt x="435" y="275"/>
                      </a:lnTo>
                      <a:lnTo>
                        <a:pt x="435" y="281"/>
                      </a:lnTo>
                      <a:lnTo>
                        <a:pt x="448" y="281"/>
                      </a:lnTo>
                      <a:lnTo>
                        <a:pt x="448" y="290"/>
                      </a:lnTo>
                      <a:lnTo>
                        <a:pt x="460" y="290"/>
                      </a:lnTo>
                      <a:lnTo>
                        <a:pt x="460" y="296"/>
                      </a:lnTo>
                      <a:lnTo>
                        <a:pt x="467" y="296"/>
                      </a:lnTo>
                      <a:lnTo>
                        <a:pt x="467" y="302"/>
                      </a:lnTo>
                      <a:lnTo>
                        <a:pt x="483" y="302"/>
                      </a:lnTo>
                      <a:lnTo>
                        <a:pt x="483" y="309"/>
                      </a:lnTo>
                      <a:lnTo>
                        <a:pt x="494" y="309"/>
                      </a:lnTo>
                      <a:lnTo>
                        <a:pt x="494" y="315"/>
                      </a:lnTo>
                      <a:lnTo>
                        <a:pt x="506" y="315"/>
                      </a:lnTo>
                      <a:lnTo>
                        <a:pt x="506" y="323"/>
                      </a:lnTo>
                      <a:lnTo>
                        <a:pt x="521" y="323"/>
                      </a:lnTo>
                      <a:lnTo>
                        <a:pt x="521" y="327"/>
                      </a:lnTo>
                      <a:lnTo>
                        <a:pt x="539" y="327"/>
                      </a:lnTo>
                      <a:lnTo>
                        <a:pt x="539" y="336"/>
                      </a:lnTo>
                      <a:lnTo>
                        <a:pt x="546" y="336"/>
                      </a:lnTo>
                      <a:lnTo>
                        <a:pt x="546" y="342"/>
                      </a:lnTo>
                      <a:lnTo>
                        <a:pt x="552" y="342"/>
                      </a:lnTo>
                      <a:lnTo>
                        <a:pt x="552" y="348"/>
                      </a:lnTo>
                      <a:lnTo>
                        <a:pt x="560" y="348"/>
                      </a:lnTo>
                      <a:lnTo>
                        <a:pt x="560" y="354"/>
                      </a:lnTo>
                      <a:lnTo>
                        <a:pt x="566" y="354"/>
                      </a:lnTo>
                      <a:lnTo>
                        <a:pt x="566" y="361"/>
                      </a:lnTo>
                      <a:lnTo>
                        <a:pt x="585" y="361"/>
                      </a:lnTo>
                      <a:lnTo>
                        <a:pt x="585" y="367"/>
                      </a:lnTo>
                      <a:lnTo>
                        <a:pt x="596" y="367"/>
                      </a:lnTo>
                      <a:lnTo>
                        <a:pt x="596" y="371"/>
                      </a:lnTo>
                      <a:lnTo>
                        <a:pt x="604" y="371"/>
                      </a:lnTo>
                      <a:lnTo>
                        <a:pt x="604" y="379"/>
                      </a:lnTo>
                      <a:lnTo>
                        <a:pt x="619" y="379"/>
                      </a:lnTo>
                      <a:lnTo>
                        <a:pt x="619" y="384"/>
                      </a:lnTo>
                      <a:lnTo>
                        <a:pt x="635" y="384"/>
                      </a:lnTo>
                      <a:lnTo>
                        <a:pt x="635" y="394"/>
                      </a:lnTo>
                      <a:lnTo>
                        <a:pt x="648" y="394"/>
                      </a:lnTo>
                      <a:lnTo>
                        <a:pt x="648" y="400"/>
                      </a:lnTo>
                      <a:lnTo>
                        <a:pt x="656" y="400"/>
                      </a:lnTo>
                      <a:lnTo>
                        <a:pt x="656" y="407"/>
                      </a:lnTo>
                      <a:lnTo>
                        <a:pt x="664" y="407"/>
                      </a:lnTo>
                      <a:lnTo>
                        <a:pt x="664" y="413"/>
                      </a:lnTo>
                      <a:lnTo>
                        <a:pt x="675" y="413"/>
                      </a:lnTo>
                      <a:lnTo>
                        <a:pt x="675" y="419"/>
                      </a:lnTo>
                      <a:lnTo>
                        <a:pt x="687" y="419"/>
                      </a:lnTo>
                      <a:lnTo>
                        <a:pt x="687" y="425"/>
                      </a:lnTo>
                      <a:lnTo>
                        <a:pt x="706" y="425"/>
                      </a:lnTo>
                      <a:lnTo>
                        <a:pt x="706" y="432"/>
                      </a:lnTo>
                      <a:lnTo>
                        <a:pt x="723" y="432"/>
                      </a:lnTo>
                      <a:lnTo>
                        <a:pt x="723" y="438"/>
                      </a:lnTo>
                      <a:lnTo>
                        <a:pt x="748" y="438"/>
                      </a:lnTo>
                      <a:lnTo>
                        <a:pt x="748" y="444"/>
                      </a:lnTo>
                      <a:lnTo>
                        <a:pt x="758" y="444"/>
                      </a:lnTo>
                      <a:lnTo>
                        <a:pt x="758" y="450"/>
                      </a:lnTo>
                      <a:lnTo>
                        <a:pt x="787" y="450"/>
                      </a:lnTo>
                      <a:lnTo>
                        <a:pt x="787" y="457"/>
                      </a:lnTo>
                      <a:lnTo>
                        <a:pt x="806" y="457"/>
                      </a:lnTo>
                      <a:lnTo>
                        <a:pt x="806" y="463"/>
                      </a:lnTo>
                      <a:lnTo>
                        <a:pt x="823" y="463"/>
                      </a:lnTo>
                      <a:lnTo>
                        <a:pt x="823" y="471"/>
                      </a:lnTo>
                      <a:lnTo>
                        <a:pt x="833" y="471"/>
                      </a:lnTo>
                      <a:lnTo>
                        <a:pt x="833" y="475"/>
                      </a:lnTo>
                      <a:lnTo>
                        <a:pt x="843" y="475"/>
                      </a:lnTo>
                      <a:lnTo>
                        <a:pt x="843" y="484"/>
                      </a:lnTo>
                      <a:lnTo>
                        <a:pt x="864" y="484"/>
                      </a:lnTo>
                      <a:lnTo>
                        <a:pt x="864" y="490"/>
                      </a:lnTo>
                      <a:lnTo>
                        <a:pt x="898" y="490"/>
                      </a:lnTo>
                      <a:lnTo>
                        <a:pt x="898" y="500"/>
                      </a:lnTo>
                      <a:lnTo>
                        <a:pt x="923" y="500"/>
                      </a:lnTo>
                      <a:lnTo>
                        <a:pt x="923" y="509"/>
                      </a:lnTo>
                      <a:lnTo>
                        <a:pt x="941" y="509"/>
                      </a:lnTo>
                      <a:lnTo>
                        <a:pt x="941" y="515"/>
                      </a:lnTo>
                      <a:lnTo>
                        <a:pt x="954" y="515"/>
                      </a:lnTo>
                      <a:lnTo>
                        <a:pt x="954" y="521"/>
                      </a:lnTo>
                      <a:lnTo>
                        <a:pt x="962" y="521"/>
                      </a:lnTo>
                      <a:lnTo>
                        <a:pt x="962" y="530"/>
                      </a:lnTo>
                      <a:lnTo>
                        <a:pt x="973" y="530"/>
                      </a:lnTo>
                      <a:lnTo>
                        <a:pt x="973" y="536"/>
                      </a:lnTo>
                      <a:lnTo>
                        <a:pt x="983" y="536"/>
                      </a:lnTo>
                      <a:lnTo>
                        <a:pt x="983" y="542"/>
                      </a:lnTo>
                      <a:lnTo>
                        <a:pt x="1002" y="542"/>
                      </a:lnTo>
                      <a:lnTo>
                        <a:pt x="1002" y="548"/>
                      </a:lnTo>
                      <a:lnTo>
                        <a:pt x="1014" y="548"/>
                      </a:lnTo>
                      <a:lnTo>
                        <a:pt x="1014" y="555"/>
                      </a:lnTo>
                      <a:lnTo>
                        <a:pt x="1035" y="555"/>
                      </a:lnTo>
                      <a:lnTo>
                        <a:pt x="1035" y="561"/>
                      </a:lnTo>
                      <a:lnTo>
                        <a:pt x="1050" y="561"/>
                      </a:lnTo>
                      <a:lnTo>
                        <a:pt x="1050" y="567"/>
                      </a:lnTo>
                      <a:lnTo>
                        <a:pt x="1058" y="567"/>
                      </a:lnTo>
                      <a:lnTo>
                        <a:pt x="1058" y="575"/>
                      </a:lnTo>
                      <a:lnTo>
                        <a:pt x="1077" y="575"/>
                      </a:lnTo>
                      <a:lnTo>
                        <a:pt x="1077" y="580"/>
                      </a:lnTo>
                      <a:lnTo>
                        <a:pt x="1112" y="580"/>
                      </a:lnTo>
                      <a:lnTo>
                        <a:pt x="1112" y="588"/>
                      </a:lnTo>
                      <a:lnTo>
                        <a:pt x="1125" y="588"/>
                      </a:lnTo>
                      <a:lnTo>
                        <a:pt x="1125" y="594"/>
                      </a:lnTo>
                      <a:lnTo>
                        <a:pt x="1139" y="594"/>
                      </a:lnTo>
                      <a:lnTo>
                        <a:pt x="1139" y="600"/>
                      </a:lnTo>
                      <a:lnTo>
                        <a:pt x="1147" y="600"/>
                      </a:lnTo>
                      <a:lnTo>
                        <a:pt x="1147" y="605"/>
                      </a:lnTo>
                      <a:lnTo>
                        <a:pt x="1154" y="605"/>
                      </a:lnTo>
                      <a:lnTo>
                        <a:pt x="1154" y="613"/>
                      </a:lnTo>
                      <a:lnTo>
                        <a:pt x="1179" y="613"/>
                      </a:lnTo>
                      <a:lnTo>
                        <a:pt x="1179" y="619"/>
                      </a:lnTo>
                      <a:lnTo>
                        <a:pt x="1193" y="619"/>
                      </a:lnTo>
                      <a:lnTo>
                        <a:pt x="1193" y="625"/>
                      </a:lnTo>
                      <a:lnTo>
                        <a:pt x="1206" y="625"/>
                      </a:lnTo>
                      <a:lnTo>
                        <a:pt x="1206" y="632"/>
                      </a:lnTo>
                      <a:lnTo>
                        <a:pt x="1222" y="632"/>
                      </a:lnTo>
                      <a:lnTo>
                        <a:pt x="1222" y="638"/>
                      </a:lnTo>
                      <a:lnTo>
                        <a:pt x="1241" y="638"/>
                      </a:lnTo>
                      <a:lnTo>
                        <a:pt x="1241" y="646"/>
                      </a:lnTo>
                      <a:lnTo>
                        <a:pt x="1268" y="646"/>
                      </a:lnTo>
                      <a:lnTo>
                        <a:pt x="1268" y="650"/>
                      </a:lnTo>
                      <a:lnTo>
                        <a:pt x="1279" y="650"/>
                      </a:lnTo>
                      <a:lnTo>
                        <a:pt x="1279" y="659"/>
                      </a:lnTo>
                      <a:lnTo>
                        <a:pt x="1291" y="659"/>
                      </a:lnTo>
                      <a:lnTo>
                        <a:pt x="1291" y="665"/>
                      </a:lnTo>
                      <a:lnTo>
                        <a:pt x="1316" y="665"/>
                      </a:lnTo>
                      <a:lnTo>
                        <a:pt x="1316" y="671"/>
                      </a:lnTo>
                      <a:lnTo>
                        <a:pt x="1337" y="671"/>
                      </a:lnTo>
                      <a:lnTo>
                        <a:pt x="1337" y="675"/>
                      </a:lnTo>
                      <a:lnTo>
                        <a:pt x="1349" y="675"/>
                      </a:lnTo>
                      <a:lnTo>
                        <a:pt x="1349" y="684"/>
                      </a:lnTo>
                      <a:lnTo>
                        <a:pt x="1364" y="684"/>
                      </a:lnTo>
                      <a:lnTo>
                        <a:pt x="1364" y="692"/>
                      </a:lnTo>
                      <a:lnTo>
                        <a:pt x="1379" y="692"/>
                      </a:lnTo>
                      <a:lnTo>
                        <a:pt x="1379" y="696"/>
                      </a:lnTo>
                      <a:lnTo>
                        <a:pt x="1391" y="696"/>
                      </a:lnTo>
                      <a:lnTo>
                        <a:pt x="1391" y="702"/>
                      </a:lnTo>
                      <a:lnTo>
                        <a:pt x="1414" y="702"/>
                      </a:lnTo>
                      <a:lnTo>
                        <a:pt x="1414" y="711"/>
                      </a:lnTo>
                      <a:lnTo>
                        <a:pt x="1424" y="711"/>
                      </a:lnTo>
                      <a:lnTo>
                        <a:pt x="1424" y="717"/>
                      </a:lnTo>
                      <a:lnTo>
                        <a:pt x="1435" y="717"/>
                      </a:lnTo>
                      <a:lnTo>
                        <a:pt x="1435" y="725"/>
                      </a:lnTo>
                      <a:lnTo>
                        <a:pt x="1462" y="725"/>
                      </a:lnTo>
                      <a:lnTo>
                        <a:pt x="1462" y="730"/>
                      </a:lnTo>
                      <a:lnTo>
                        <a:pt x="1487" y="730"/>
                      </a:lnTo>
                      <a:lnTo>
                        <a:pt x="1487" y="736"/>
                      </a:lnTo>
                      <a:lnTo>
                        <a:pt x="1501" y="736"/>
                      </a:lnTo>
                      <a:lnTo>
                        <a:pt x="1501" y="742"/>
                      </a:lnTo>
                      <a:lnTo>
                        <a:pt x="1512" y="742"/>
                      </a:lnTo>
                      <a:lnTo>
                        <a:pt x="1512" y="750"/>
                      </a:lnTo>
                      <a:lnTo>
                        <a:pt x="1524" y="750"/>
                      </a:lnTo>
                      <a:lnTo>
                        <a:pt x="1524" y="755"/>
                      </a:lnTo>
                      <a:lnTo>
                        <a:pt x="1537" y="755"/>
                      </a:lnTo>
                      <a:lnTo>
                        <a:pt x="1537" y="763"/>
                      </a:lnTo>
                      <a:lnTo>
                        <a:pt x="1551" y="763"/>
                      </a:lnTo>
                      <a:lnTo>
                        <a:pt x="1551" y="769"/>
                      </a:lnTo>
                      <a:lnTo>
                        <a:pt x="1564" y="769"/>
                      </a:lnTo>
                      <a:lnTo>
                        <a:pt x="1564" y="773"/>
                      </a:lnTo>
                      <a:lnTo>
                        <a:pt x="1583" y="773"/>
                      </a:lnTo>
                      <a:lnTo>
                        <a:pt x="1583" y="782"/>
                      </a:lnTo>
                      <a:lnTo>
                        <a:pt x="1597" y="782"/>
                      </a:lnTo>
                      <a:lnTo>
                        <a:pt x="1597" y="788"/>
                      </a:lnTo>
                      <a:lnTo>
                        <a:pt x="1614" y="788"/>
                      </a:lnTo>
                      <a:lnTo>
                        <a:pt x="1614" y="792"/>
                      </a:lnTo>
                      <a:lnTo>
                        <a:pt x="1645" y="792"/>
                      </a:lnTo>
                      <a:lnTo>
                        <a:pt x="1645" y="800"/>
                      </a:lnTo>
                      <a:lnTo>
                        <a:pt x="1666" y="800"/>
                      </a:lnTo>
                      <a:lnTo>
                        <a:pt x="1666" y="807"/>
                      </a:lnTo>
                      <a:lnTo>
                        <a:pt x="1691" y="807"/>
                      </a:lnTo>
                      <a:lnTo>
                        <a:pt x="1691" y="813"/>
                      </a:lnTo>
                      <a:lnTo>
                        <a:pt x="1708" y="813"/>
                      </a:lnTo>
                      <a:lnTo>
                        <a:pt x="1708" y="821"/>
                      </a:lnTo>
                      <a:lnTo>
                        <a:pt x="1726" y="821"/>
                      </a:lnTo>
                      <a:lnTo>
                        <a:pt x="1726" y="825"/>
                      </a:lnTo>
                      <a:lnTo>
                        <a:pt x="1743" y="825"/>
                      </a:lnTo>
                      <a:lnTo>
                        <a:pt x="1743" y="834"/>
                      </a:lnTo>
                      <a:lnTo>
                        <a:pt x="1757" y="834"/>
                      </a:lnTo>
                      <a:lnTo>
                        <a:pt x="1757" y="840"/>
                      </a:lnTo>
                      <a:lnTo>
                        <a:pt x="1770" y="840"/>
                      </a:lnTo>
                      <a:lnTo>
                        <a:pt x="1770" y="846"/>
                      </a:lnTo>
                      <a:lnTo>
                        <a:pt x="1785" y="846"/>
                      </a:lnTo>
                      <a:lnTo>
                        <a:pt x="1785" y="853"/>
                      </a:lnTo>
                      <a:lnTo>
                        <a:pt x="1805" y="853"/>
                      </a:lnTo>
                      <a:lnTo>
                        <a:pt x="1805" y="855"/>
                      </a:lnTo>
                      <a:lnTo>
                        <a:pt x="1818" y="855"/>
                      </a:lnTo>
                    </a:path>
                  </a:pathLst>
                </a:custGeom>
                <a:noFill/>
                <a:ln w="19050" cap="flat">
                  <a:solidFill>
                    <a:schemeClr val="accent4"/>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3" name="Freeform 26">
                  <a:extLst>
                    <a:ext uri="{FF2B5EF4-FFF2-40B4-BE49-F238E27FC236}">
                      <a16:creationId xmlns:a16="http://schemas.microsoft.com/office/drawing/2014/main" id="{CBBE40A2-DA35-FF42-AFF1-5915A046B074}"/>
                    </a:ext>
                  </a:extLst>
                </p:cNvPr>
                <p:cNvSpPr>
                  <a:spLocks/>
                </p:cNvSpPr>
                <p:nvPr/>
              </p:nvSpPr>
              <p:spPr bwMode="auto">
                <a:xfrm>
                  <a:off x="6742236" y="1065153"/>
                  <a:ext cx="2657460" cy="1312633"/>
                </a:xfrm>
                <a:custGeom>
                  <a:avLst/>
                  <a:gdLst>
                    <a:gd name="T0" fmla="*/ 855 w 872"/>
                    <a:gd name="T1" fmla="*/ 423 h 430"/>
                    <a:gd name="T2" fmla="*/ 831 w 872"/>
                    <a:gd name="T3" fmla="*/ 417 h 430"/>
                    <a:gd name="T4" fmla="*/ 816 w 872"/>
                    <a:gd name="T5" fmla="*/ 408 h 430"/>
                    <a:gd name="T6" fmla="*/ 801 w 872"/>
                    <a:gd name="T7" fmla="*/ 401 h 430"/>
                    <a:gd name="T8" fmla="*/ 791 w 872"/>
                    <a:gd name="T9" fmla="*/ 392 h 430"/>
                    <a:gd name="T10" fmla="*/ 750 w 872"/>
                    <a:gd name="T11" fmla="*/ 386 h 430"/>
                    <a:gd name="T12" fmla="*/ 728 w 872"/>
                    <a:gd name="T13" fmla="*/ 377 h 430"/>
                    <a:gd name="T14" fmla="*/ 699 w 872"/>
                    <a:gd name="T15" fmla="*/ 370 h 430"/>
                    <a:gd name="T16" fmla="*/ 675 w 872"/>
                    <a:gd name="T17" fmla="*/ 361 h 430"/>
                    <a:gd name="T18" fmla="*/ 657 w 872"/>
                    <a:gd name="T19" fmla="*/ 354 h 430"/>
                    <a:gd name="T20" fmla="*/ 637 w 872"/>
                    <a:gd name="T21" fmla="*/ 346 h 430"/>
                    <a:gd name="T22" fmla="*/ 610 w 872"/>
                    <a:gd name="T23" fmla="*/ 339 h 430"/>
                    <a:gd name="T24" fmla="*/ 589 w 872"/>
                    <a:gd name="T25" fmla="*/ 330 h 430"/>
                    <a:gd name="T26" fmla="*/ 568 w 872"/>
                    <a:gd name="T27" fmla="*/ 324 h 430"/>
                    <a:gd name="T28" fmla="*/ 553 w 872"/>
                    <a:gd name="T29" fmla="*/ 314 h 430"/>
                    <a:gd name="T30" fmla="*/ 540 w 872"/>
                    <a:gd name="T31" fmla="*/ 307 h 430"/>
                    <a:gd name="T32" fmla="*/ 528 w 872"/>
                    <a:gd name="T33" fmla="*/ 299 h 430"/>
                    <a:gd name="T34" fmla="*/ 500 w 872"/>
                    <a:gd name="T35" fmla="*/ 293 h 430"/>
                    <a:gd name="T36" fmla="*/ 487 w 872"/>
                    <a:gd name="T37" fmla="*/ 284 h 430"/>
                    <a:gd name="T38" fmla="*/ 473 w 872"/>
                    <a:gd name="T39" fmla="*/ 277 h 430"/>
                    <a:gd name="T40" fmla="*/ 460 w 872"/>
                    <a:gd name="T41" fmla="*/ 268 h 430"/>
                    <a:gd name="T42" fmla="*/ 436 w 872"/>
                    <a:gd name="T43" fmla="*/ 261 h 430"/>
                    <a:gd name="T44" fmla="*/ 423 w 872"/>
                    <a:gd name="T45" fmla="*/ 253 h 430"/>
                    <a:gd name="T46" fmla="*/ 404 w 872"/>
                    <a:gd name="T47" fmla="*/ 246 h 430"/>
                    <a:gd name="T48" fmla="*/ 380 w 872"/>
                    <a:gd name="T49" fmla="*/ 234 h 430"/>
                    <a:gd name="T50" fmla="*/ 356 w 872"/>
                    <a:gd name="T51" fmla="*/ 228 h 430"/>
                    <a:gd name="T52" fmla="*/ 343 w 872"/>
                    <a:gd name="T53" fmla="*/ 215 h 430"/>
                    <a:gd name="T54" fmla="*/ 323 w 872"/>
                    <a:gd name="T55" fmla="*/ 208 h 430"/>
                    <a:gd name="T56" fmla="*/ 308 w 872"/>
                    <a:gd name="T57" fmla="*/ 199 h 430"/>
                    <a:gd name="T58" fmla="*/ 296 w 872"/>
                    <a:gd name="T59" fmla="*/ 194 h 430"/>
                    <a:gd name="T60" fmla="*/ 284 w 872"/>
                    <a:gd name="T61" fmla="*/ 184 h 430"/>
                    <a:gd name="T62" fmla="*/ 267 w 872"/>
                    <a:gd name="T63" fmla="*/ 178 h 430"/>
                    <a:gd name="T64" fmla="*/ 262 w 872"/>
                    <a:gd name="T65" fmla="*/ 168 h 430"/>
                    <a:gd name="T66" fmla="*/ 247 w 872"/>
                    <a:gd name="T67" fmla="*/ 163 h 430"/>
                    <a:gd name="T68" fmla="*/ 227 w 872"/>
                    <a:gd name="T69" fmla="*/ 153 h 430"/>
                    <a:gd name="T70" fmla="*/ 205 w 872"/>
                    <a:gd name="T71" fmla="*/ 148 h 430"/>
                    <a:gd name="T72" fmla="*/ 194 w 872"/>
                    <a:gd name="T73" fmla="*/ 138 h 430"/>
                    <a:gd name="T74" fmla="*/ 175 w 872"/>
                    <a:gd name="T75" fmla="*/ 132 h 430"/>
                    <a:gd name="T76" fmla="*/ 163 w 872"/>
                    <a:gd name="T77" fmla="*/ 122 h 430"/>
                    <a:gd name="T78" fmla="*/ 147 w 872"/>
                    <a:gd name="T79" fmla="*/ 115 h 430"/>
                    <a:gd name="T80" fmla="*/ 132 w 872"/>
                    <a:gd name="T81" fmla="*/ 101 h 430"/>
                    <a:gd name="T82" fmla="*/ 116 w 872"/>
                    <a:gd name="T83" fmla="*/ 94 h 430"/>
                    <a:gd name="T84" fmla="*/ 108 w 872"/>
                    <a:gd name="T85" fmla="*/ 81 h 430"/>
                    <a:gd name="T86" fmla="*/ 90 w 872"/>
                    <a:gd name="T87" fmla="*/ 75 h 430"/>
                    <a:gd name="T88" fmla="*/ 81 w 872"/>
                    <a:gd name="T89" fmla="*/ 66 h 430"/>
                    <a:gd name="T90" fmla="*/ 63 w 872"/>
                    <a:gd name="T91" fmla="*/ 60 h 430"/>
                    <a:gd name="T92" fmla="*/ 56 w 872"/>
                    <a:gd name="T93" fmla="*/ 50 h 430"/>
                    <a:gd name="T94" fmla="*/ 41 w 872"/>
                    <a:gd name="T95" fmla="*/ 45 h 430"/>
                    <a:gd name="T96" fmla="*/ 35 w 872"/>
                    <a:gd name="T97" fmla="*/ 33 h 430"/>
                    <a:gd name="T98" fmla="*/ 22 w 872"/>
                    <a:gd name="T99" fmla="*/ 25 h 430"/>
                    <a:gd name="T100" fmla="*/ 17 w 872"/>
                    <a:gd name="T101" fmla="*/ 13 h 430"/>
                    <a:gd name="T102" fmla="*/ 8 w 872"/>
                    <a:gd name="T103" fmla="*/ 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72" h="430">
                      <a:moveTo>
                        <a:pt x="872" y="430"/>
                      </a:moveTo>
                      <a:cubicBezTo>
                        <a:pt x="868" y="430"/>
                        <a:pt x="868" y="430"/>
                        <a:pt x="868" y="430"/>
                      </a:cubicBezTo>
                      <a:cubicBezTo>
                        <a:pt x="868" y="427"/>
                        <a:pt x="868" y="427"/>
                        <a:pt x="868" y="427"/>
                      </a:cubicBezTo>
                      <a:cubicBezTo>
                        <a:pt x="855" y="427"/>
                        <a:pt x="855" y="427"/>
                        <a:pt x="855" y="427"/>
                      </a:cubicBezTo>
                      <a:cubicBezTo>
                        <a:pt x="855" y="423"/>
                        <a:pt x="855" y="423"/>
                        <a:pt x="855" y="423"/>
                      </a:cubicBezTo>
                      <a:cubicBezTo>
                        <a:pt x="847" y="423"/>
                        <a:pt x="847" y="423"/>
                        <a:pt x="847" y="423"/>
                      </a:cubicBezTo>
                      <a:cubicBezTo>
                        <a:pt x="847" y="420"/>
                        <a:pt x="847" y="420"/>
                        <a:pt x="847" y="420"/>
                      </a:cubicBezTo>
                      <a:cubicBezTo>
                        <a:pt x="838" y="420"/>
                        <a:pt x="838" y="420"/>
                        <a:pt x="838" y="420"/>
                      </a:cubicBezTo>
                      <a:cubicBezTo>
                        <a:pt x="838" y="417"/>
                        <a:pt x="838" y="417"/>
                        <a:pt x="838" y="417"/>
                      </a:cubicBezTo>
                      <a:cubicBezTo>
                        <a:pt x="831" y="417"/>
                        <a:pt x="831" y="417"/>
                        <a:pt x="831" y="417"/>
                      </a:cubicBezTo>
                      <a:cubicBezTo>
                        <a:pt x="831" y="414"/>
                        <a:pt x="831" y="414"/>
                        <a:pt x="831" y="414"/>
                      </a:cubicBezTo>
                      <a:cubicBezTo>
                        <a:pt x="821" y="414"/>
                        <a:pt x="821" y="414"/>
                        <a:pt x="821" y="414"/>
                      </a:cubicBezTo>
                      <a:cubicBezTo>
                        <a:pt x="821" y="411"/>
                        <a:pt x="821" y="411"/>
                        <a:pt x="821" y="411"/>
                      </a:cubicBezTo>
                      <a:cubicBezTo>
                        <a:pt x="816" y="411"/>
                        <a:pt x="816" y="411"/>
                        <a:pt x="816" y="411"/>
                      </a:cubicBezTo>
                      <a:cubicBezTo>
                        <a:pt x="816" y="408"/>
                        <a:pt x="816" y="408"/>
                        <a:pt x="816" y="408"/>
                      </a:cubicBezTo>
                      <a:cubicBezTo>
                        <a:pt x="812" y="408"/>
                        <a:pt x="812" y="408"/>
                        <a:pt x="812" y="408"/>
                      </a:cubicBezTo>
                      <a:cubicBezTo>
                        <a:pt x="812" y="404"/>
                        <a:pt x="812" y="404"/>
                        <a:pt x="812" y="404"/>
                      </a:cubicBezTo>
                      <a:cubicBezTo>
                        <a:pt x="806" y="404"/>
                        <a:pt x="806" y="404"/>
                        <a:pt x="806" y="404"/>
                      </a:cubicBezTo>
                      <a:cubicBezTo>
                        <a:pt x="806" y="401"/>
                        <a:pt x="806" y="401"/>
                        <a:pt x="806" y="401"/>
                      </a:cubicBezTo>
                      <a:cubicBezTo>
                        <a:pt x="801" y="401"/>
                        <a:pt x="801" y="401"/>
                        <a:pt x="801" y="401"/>
                      </a:cubicBezTo>
                      <a:cubicBezTo>
                        <a:pt x="801" y="398"/>
                        <a:pt x="801" y="398"/>
                        <a:pt x="801" y="398"/>
                      </a:cubicBezTo>
                      <a:cubicBezTo>
                        <a:pt x="796" y="398"/>
                        <a:pt x="796" y="398"/>
                        <a:pt x="796" y="398"/>
                      </a:cubicBezTo>
                      <a:cubicBezTo>
                        <a:pt x="796" y="395"/>
                        <a:pt x="796" y="395"/>
                        <a:pt x="796" y="395"/>
                      </a:cubicBezTo>
                      <a:cubicBezTo>
                        <a:pt x="791" y="395"/>
                        <a:pt x="791" y="395"/>
                        <a:pt x="791" y="395"/>
                      </a:cubicBezTo>
                      <a:cubicBezTo>
                        <a:pt x="791" y="392"/>
                        <a:pt x="791" y="392"/>
                        <a:pt x="791" y="392"/>
                      </a:cubicBezTo>
                      <a:cubicBezTo>
                        <a:pt x="769" y="392"/>
                        <a:pt x="769" y="392"/>
                        <a:pt x="769" y="392"/>
                      </a:cubicBezTo>
                      <a:cubicBezTo>
                        <a:pt x="769" y="389"/>
                        <a:pt x="769" y="389"/>
                        <a:pt x="769" y="389"/>
                      </a:cubicBezTo>
                      <a:cubicBezTo>
                        <a:pt x="762" y="389"/>
                        <a:pt x="762" y="389"/>
                        <a:pt x="762" y="389"/>
                      </a:cubicBezTo>
                      <a:cubicBezTo>
                        <a:pt x="762" y="386"/>
                        <a:pt x="762" y="386"/>
                        <a:pt x="762" y="386"/>
                      </a:cubicBezTo>
                      <a:cubicBezTo>
                        <a:pt x="750" y="386"/>
                        <a:pt x="750" y="386"/>
                        <a:pt x="750" y="386"/>
                      </a:cubicBezTo>
                      <a:cubicBezTo>
                        <a:pt x="750" y="383"/>
                        <a:pt x="750" y="383"/>
                        <a:pt x="750" y="383"/>
                      </a:cubicBezTo>
                      <a:cubicBezTo>
                        <a:pt x="744" y="383"/>
                        <a:pt x="744" y="383"/>
                        <a:pt x="744" y="383"/>
                      </a:cubicBezTo>
                      <a:cubicBezTo>
                        <a:pt x="744" y="380"/>
                        <a:pt x="744" y="380"/>
                        <a:pt x="744" y="380"/>
                      </a:cubicBezTo>
                      <a:cubicBezTo>
                        <a:pt x="728" y="380"/>
                        <a:pt x="728" y="380"/>
                        <a:pt x="728" y="380"/>
                      </a:cubicBezTo>
                      <a:cubicBezTo>
                        <a:pt x="728" y="377"/>
                        <a:pt x="728" y="377"/>
                        <a:pt x="728" y="377"/>
                      </a:cubicBezTo>
                      <a:cubicBezTo>
                        <a:pt x="722" y="377"/>
                        <a:pt x="722" y="377"/>
                        <a:pt x="722" y="377"/>
                      </a:cubicBezTo>
                      <a:cubicBezTo>
                        <a:pt x="722" y="373"/>
                        <a:pt x="722" y="373"/>
                        <a:pt x="722" y="373"/>
                      </a:cubicBezTo>
                      <a:cubicBezTo>
                        <a:pt x="706" y="373"/>
                        <a:pt x="706" y="373"/>
                        <a:pt x="706" y="373"/>
                      </a:cubicBezTo>
                      <a:cubicBezTo>
                        <a:pt x="706" y="370"/>
                        <a:pt x="706" y="370"/>
                        <a:pt x="706" y="370"/>
                      </a:cubicBezTo>
                      <a:cubicBezTo>
                        <a:pt x="699" y="370"/>
                        <a:pt x="699" y="370"/>
                        <a:pt x="699" y="370"/>
                      </a:cubicBezTo>
                      <a:cubicBezTo>
                        <a:pt x="699" y="367"/>
                        <a:pt x="699" y="367"/>
                        <a:pt x="699" y="367"/>
                      </a:cubicBezTo>
                      <a:cubicBezTo>
                        <a:pt x="691" y="367"/>
                        <a:pt x="691" y="367"/>
                        <a:pt x="691" y="367"/>
                      </a:cubicBezTo>
                      <a:cubicBezTo>
                        <a:pt x="691" y="364"/>
                        <a:pt x="691" y="364"/>
                        <a:pt x="691" y="364"/>
                      </a:cubicBezTo>
                      <a:cubicBezTo>
                        <a:pt x="675" y="364"/>
                        <a:pt x="675" y="364"/>
                        <a:pt x="675" y="364"/>
                      </a:cubicBezTo>
                      <a:cubicBezTo>
                        <a:pt x="675" y="361"/>
                        <a:pt x="675" y="361"/>
                        <a:pt x="675" y="361"/>
                      </a:cubicBezTo>
                      <a:cubicBezTo>
                        <a:pt x="670" y="361"/>
                        <a:pt x="670" y="361"/>
                        <a:pt x="670" y="361"/>
                      </a:cubicBezTo>
                      <a:cubicBezTo>
                        <a:pt x="670" y="358"/>
                        <a:pt x="670" y="358"/>
                        <a:pt x="670" y="358"/>
                      </a:cubicBezTo>
                      <a:cubicBezTo>
                        <a:pt x="661" y="358"/>
                        <a:pt x="661" y="358"/>
                        <a:pt x="661" y="358"/>
                      </a:cubicBezTo>
                      <a:cubicBezTo>
                        <a:pt x="661" y="354"/>
                        <a:pt x="661" y="354"/>
                        <a:pt x="661" y="354"/>
                      </a:cubicBezTo>
                      <a:cubicBezTo>
                        <a:pt x="657" y="354"/>
                        <a:pt x="657" y="354"/>
                        <a:pt x="657" y="354"/>
                      </a:cubicBezTo>
                      <a:cubicBezTo>
                        <a:pt x="657" y="352"/>
                        <a:pt x="657" y="352"/>
                        <a:pt x="657" y="352"/>
                      </a:cubicBezTo>
                      <a:cubicBezTo>
                        <a:pt x="648" y="352"/>
                        <a:pt x="648" y="352"/>
                        <a:pt x="648" y="352"/>
                      </a:cubicBezTo>
                      <a:cubicBezTo>
                        <a:pt x="648" y="348"/>
                        <a:pt x="648" y="348"/>
                        <a:pt x="648" y="348"/>
                      </a:cubicBezTo>
                      <a:cubicBezTo>
                        <a:pt x="637" y="348"/>
                        <a:pt x="637" y="348"/>
                        <a:pt x="637" y="348"/>
                      </a:cubicBezTo>
                      <a:cubicBezTo>
                        <a:pt x="637" y="346"/>
                        <a:pt x="637" y="346"/>
                        <a:pt x="637" y="346"/>
                      </a:cubicBezTo>
                      <a:cubicBezTo>
                        <a:pt x="623" y="346"/>
                        <a:pt x="623" y="346"/>
                        <a:pt x="623" y="346"/>
                      </a:cubicBezTo>
                      <a:cubicBezTo>
                        <a:pt x="623" y="342"/>
                        <a:pt x="623" y="342"/>
                        <a:pt x="623" y="342"/>
                      </a:cubicBezTo>
                      <a:cubicBezTo>
                        <a:pt x="616" y="342"/>
                        <a:pt x="616" y="342"/>
                        <a:pt x="616" y="342"/>
                      </a:cubicBezTo>
                      <a:cubicBezTo>
                        <a:pt x="616" y="339"/>
                        <a:pt x="616" y="339"/>
                        <a:pt x="616" y="339"/>
                      </a:cubicBezTo>
                      <a:cubicBezTo>
                        <a:pt x="610" y="339"/>
                        <a:pt x="610" y="339"/>
                        <a:pt x="610" y="339"/>
                      </a:cubicBezTo>
                      <a:cubicBezTo>
                        <a:pt x="610" y="336"/>
                        <a:pt x="610" y="336"/>
                        <a:pt x="610" y="336"/>
                      </a:cubicBezTo>
                      <a:cubicBezTo>
                        <a:pt x="601" y="336"/>
                        <a:pt x="601" y="336"/>
                        <a:pt x="601" y="336"/>
                      </a:cubicBezTo>
                      <a:cubicBezTo>
                        <a:pt x="601" y="333"/>
                        <a:pt x="601" y="333"/>
                        <a:pt x="601" y="333"/>
                      </a:cubicBezTo>
                      <a:cubicBezTo>
                        <a:pt x="589" y="333"/>
                        <a:pt x="589" y="333"/>
                        <a:pt x="589" y="333"/>
                      </a:cubicBezTo>
                      <a:cubicBezTo>
                        <a:pt x="589" y="330"/>
                        <a:pt x="589" y="330"/>
                        <a:pt x="589" y="330"/>
                      </a:cubicBezTo>
                      <a:cubicBezTo>
                        <a:pt x="579" y="330"/>
                        <a:pt x="579" y="330"/>
                        <a:pt x="579" y="330"/>
                      </a:cubicBezTo>
                      <a:cubicBezTo>
                        <a:pt x="579" y="328"/>
                        <a:pt x="579" y="328"/>
                        <a:pt x="579" y="328"/>
                      </a:cubicBezTo>
                      <a:cubicBezTo>
                        <a:pt x="573" y="328"/>
                        <a:pt x="573" y="328"/>
                        <a:pt x="573" y="328"/>
                      </a:cubicBezTo>
                      <a:cubicBezTo>
                        <a:pt x="573" y="324"/>
                        <a:pt x="573" y="324"/>
                        <a:pt x="573" y="324"/>
                      </a:cubicBezTo>
                      <a:cubicBezTo>
                        <a:pt x="568" y="324"/>
                        <a:pt x="568" y="324"/>
                        <a:pt x="568" y="324"/>
                      </a:cubicBezTo>
                      <a:cubicBezTo>
                        <a:pt x="568" y="320"/>
                        <a:pt x="568" y="320"/>
                        <a:pt x="568" y="320"/>
                      </a:cubicBezTo>
                      <a:cubicBezTo>
                        <a:pt x="566" y="320"/>
                        <a:pt x="566" y="320"/>
                        <a:pt x="566" y="320"/>
                      </a:cubicBezTo>
                      <a:cubicBezTo>
                        <a:pt x="566" y="318"/>
                        <a:pt x="566" y="318"/>
                        <a:pt x="566" y="318"/>
                      </a:cubicBezTo>
                      <a:cubicBezTo>
                        <a:pt x="553" y="318"/>
                        <a:pt x="553" y="318"/>
                        <a:pt x="553" y="318"/>
                      </a:cubicBezTo>
                      <a:cubicBezTo>
                        <a:pt x="553" y="314"/>
                        <a:pt x="553" y="314"/>
                        <a:pt x="553" y="314"/>
                      </a:cubicBezTo>
                      <a:cubicBezTo>
                        <a:pt x="548" y="314"/>
                        <a:pt x="548" y="314"/>
                        <a:pt x="548" y="314"/>
                      </a:cubicBezTo>
                      <a:cubicBezTo>
                        <a:pt x="548" y="311"/>
                        <a:pt x="548" y="311"/>
                        <a:pt x="548" y="311"/>
                      </a:cubicBezTo>
                      <a:cubicBezTo>
                        <a:pt x="543" y="311"/>
                        <a:pt x="543" y="311"/>
                        <a:pt x="543" y="311"/>
                      </a:cubicBezTo>
                      <a:cubicBezTo>
                        <a:pt x="543" y="307"/>
                        <a:pt x="543" y="307"/>
                        <a:pt x="543" y="307"/>
                      </a:cubicBezTo>
                      <a:cubicBezTo>
                        <a:pt x="540" y="307"/>
                        <a:pt x="540" y="307"/>
                        <a:pt x="540" y="307"/>
                      </a:cubicBezTo>
                      <a:cubicBezTo>
                        <a:pt x="540" y="305"/>
                        <a:pt x="540" y="305"/>
                        <a:pt x="540" y="305"/>
                      </a:cubicBezTo>
                      <a:cubicBezTo>
                        <a:pt x="532" y="305"/>
                        <a:pt x="532" y="305"/>
                        <a:pt x="532" y="305"/>
                      </a:cubicBezTo>
                      <a:cubicBezTo>
                        <a:pt x="532" y="303"/>
                        <a:pt x="532" y="303"/>
                        <a:pt x="532" y="303"/>
                      </a:cubicBezTo>
                      <a:cubicBezTo>
                        <a:pt x="528" y="303"/>
                        <a:pt x="528" y="303"/>
                        <a:pt x="528" y="303"/>
                      </a:cubicBezTo>
                      <a:cubicBezTo>
                        <a:pt x="528" y="299"/>
                        <a:pt x="528" y="299"/>
                        <a:pt x="528" y="299"/>
                      </a:cubicBezTo>
                      <a:cubicBezTo>
                        <a:pt x="508" y="299"/>
                        <a:pt x="508" y="299"/>
                        <a:pt x="508" y="299"/>
                      </a:cubicBezTo>
                      <a:cubicBezTo>
                        <a:pt x="508" y="295"/>
                        <a:pt x="508" y="295"/>
                        <a:pt x="508" y="295"/>
                      </a:cubicBezTo>
                      <a:cubicBezTo>
                        <a:pt x="503" y="295"/>
                        <a:pt x="503" y="295"/>
                        <a:pt x="503" y="295"/>
                      </a:cubicBezTo>
                      <a:cubicBezTo>
                        <a:pt x="503" y="293"/>
                        <a:pt x="503" y="293"/>
                        <a:pt x="503" y="293"/>
                      </a:cubicBezTo>
                      <a:cubicBezTo>
                        <a:pt x="500" y="293"/>
                        <a:pt x="500" y="293"/>
                        <a:pt x="500" y="293"/>
                      </a:cubicBezTo>
                      <a:cubicBezTo>
                        <a:pt x="500" y="290"/>
                        <a:pt x="500" y="290"/>
                        <a:pt x="500" y="290"/>
                      </a:cubicBezTo>
                      <a:cubicBezTo>
                        <a:pt x="495" y="290"/>
                        <a:pt x="495" y="290"/>
                        <a:pt x="495" y="290"/>
                      </a:cubicBezTo>
                      <a:cubicBezTo>
                        <a:pt x="495" y="286"/>
                        <a:pt x="495" y="286"/>
                        <a:pt x="495" y="286"/>
                      </a:cubicBezTo>
                      <a:cubicBezTo>
                        <a:pt x="487" y="286"/>
                        <a:pt x="487" y="286"/>
                        <a:pt x="487" y="286"/>
                      </a:cubicBezTo>
                      <a:cubicBezTo>
                        <a:pt x="487" y="284"/>
                        <a:pt x="487" y="284"/>
                        <a:pt x="487" y="284"/>
                      </a:cubicBezTo>
                      <a:cubicBezTo>
                        <a:pt x="480" y="284"/>
                        <a:pt x="480" y="284"/>
                        <a:pt x="480" y="284"/>
                      </a:cubicBezTo>
                      <a:cubicBezTo>
                        <a:pt x="480" y="280"/>
                        <a:pt x="480" y="280"/>
                        <a:pt x="480" y="280"/>
                      </a:cubicBezTo>
                      <a:cubicBezTo>
                        <a:pt x="478" y="280"/>
                        <a:pt x="478" y="280"/>
                        <a:pt x="478" y="280"/>
                      </a:cubicBezTo>
                      <a:cubicBezTo>
                        <a:pt x="478" y="277"/>
                        <a:pt x="478" y="277"/>
                        <a:pt x="478" y="277"/>
                      </a:cubicBezTo>
                      <a:cubicBezTo>
                        <a:pt x="473" y="277"/>
                        <a:pt x="473" y="277"/>
                        <a:pt x="473" y="277"/>
                      </a:cubicBezTo>
                      <a:cubicBezTo>
                        <a:pt x="473" y="274"/>
                        <a:pt x="473" y="274"/>
                        <a:pt x="473" y="274"/>
                      </a:cubicBezTo>
                      <a:cubicBezTo>
                        <a:pt x="465" y="274"/>
                        <a:pt x="465" y="274"/>
                        <a:pt x="465" y="274"/>
                      </a:cubicBezTo>
                      <a:cubicBezTo>
                        <a:pt x="465" y="272"/>
                        <a:pt x="465" y="272"/>
                        <a:pt x="465" y="272"/>
                      </a:cubicBezTo>
                      <a:cubicBezTo>
                        <a:pt x="460" y="272"/>
                        <a:pt x="460" y="272"/>
                        <a:pt x="460" y="272"/>
                      </a:cubicBezTo>
                      <a:cubicBezTo>
                        <a:pt x="460" y="268"/>
                        <a:pt x="460" y="268"/>
                        <a:pt x="460" y="268"/>
                      </a:cubicBezTo>
                      <a:cubicBezTo>
                        <a:pt x="455" y="268"/>
                        <a:pt x="455" y="268"/>
                        <a:pt x="455" y="268"/>
                      </a:cubicBezTo>
                      <a:cubicBezTo>
                        <a:pt x="455" y="265"/>
                        <a:pt x="455" y="265"/>
                        <a:pt x="455" y="265"/>
                      </a:cubicBezTo>
                      <a:cubicBezTo>
                        <a:pt x="448" y="265"/>
                        <a:pt x="448" y="265"/>
                        <a:pt x="448" y="265"/>
                      </a:cubicBezTo>
                      <a:cubicBezTo>
                        <a:pt x="448" y="261"/>
                        <a:pt x="448" y="261"/>
                        <a:pt x="448" y="261"/>
                      </a:cubicBezTo>
                      <a:cubicBezTo>
                        <a:pt x="448" y="261"/>
                        <a:pt x="437" y="260"/>
                        <a:pt x="436" y="261"/>
                      </a:cubicBezTo>
                      <a:cubicBezTo>
                        <a:pt x="436" y="262"/>
                        <a:pt x="436" y="258"/>
                        <a:pt x="436" y="258"/>
                      </a:cubicBezTo>
                      <a:cubicBezTo>
                        <a:pt x="428" y="258"/>
                        <a:pt x="428" y="258"/>
                        <a:pt x="428" y="258"/>
                      </a:cubicBezTo>
                      <a:cubicBezTo>
                        <a:pt x="428" y="256"/>
                        <a:pt x="428" y="256"/>
                        <a:pt x="428" y="256"/>
                      </a:cubicBezTo>
                      <a:cubicBezTo>
                        <a:pt x="423" y="256"/>
                        <a:pt x="423" y="256"/>
                        <a:pt x="423" y="256"/>
                      </a:cubicBezTo>
                      <a:cubicBezTo>
                        <a:pt x="423" y="253"/>
                        <a:pt x="423" y="253"/>
                        <a:pt x="423" y="253"/>
                      </a:cubicBezTo>
                      <a:cubicBezTo>
                        <a:pt x="419" y="253"/>
                        <a:pt x="419" y="253"/>
                        <a:pt x="419" y="253"/>
                      </a:cubicBezTo>
                      <a:cubicBezTo>
                        <a:pt x="419" y="250"/>
                        <a:pt x="419" y="250"/>
                        <a:pt x="419" y="250"/>
                      </a:cubicBezTo>
                      <a:cubicBezTo>
                        <a:pt x="409" y="250"/>
                        <a:pt x="409" y="250"/>
                        <a:pt x="409" y="250"/>
                      </a:cubicBezTo>
                      <a:cubicBezTo>
                        <a:pt x="409" y="246"/>
                        <a:pt x="409" y="246"/>
                        <a:pt x="409" y="246"/>
                      </a:cubicBezTo>
                      <a:cubicBezTo>
                        <a:pt x="404" y="246"/>
                        <a:pt x="404" y="246"/>
                        <a:pt x="404" y="246"/>
                      </a:cubicBezTo>
                      <a:cubicBezTo>
                        <a:pt x="404" y="243"/>
                        <a:pt x="404" y="243"/>
                        <a:pt x="404" y="243"/>
                      </a:cubicBezTo>
                      <a:cubicBezTo>
                        <a:pt x="399" y="243"/>
                        <a:pt x="399" y="243"/>
                        <a:pt x="399" y="243"/>
                      </a:cubicBezTo>
                      <a:cubicBezTo>
                        <a:pt x="399" y="239"/>
                        <a:pt x="399" y="239"/>
                        <a:pt x="399" y="239"/>
                      </a:cubicBezTo>
                      <a:cubicBezTo>
                        <a:pt x="380" y="239"/>
                        <a:pt x="380" y="239"/>
                        <a:pt x="380" y="239"/>
                      </a:cubicBezTo>
                      <a:cubicBezTo>
                        <a:pt x="380" y="234"/>
                        <a:pt x="380" y="234"/>
                        <a:pt x="380" y="234"/>
                      </a:cubicBezTo>
                      <a:cubicBezTo>
                        <a:pt x="372" y="234"/>
                        <a:pt x="372" y="234"/>
                        <a:pt x="372" y="234"/>
                      </a:cubicBezTo>
                      <a:cubicBezTo>
                        <a:pt x="372" y="231"/>
                        <a:pt x="372" y="231"/>
                        <a:pt x="372" y="231"/>
                      </a:cubicBezTo>
                      <a:cubicBezTo>
                        <a:pt x="367" y="231"/>
                        <a:pt x="367" y="231"/>
                        <a:pt x="367" y="231"/>
                      </a:cubicBezTo>
                      <a:cubicBezTo>
                        <a:pt x="367" y="228"/>
                        <a:pt x="367" y="228"/>
                        <a:pt x="367" y="228"/>
                      </a:cubicBezTo>
                      <a:cubicBezTo>
                        <a:pt x="356" y="228"/>
                        <a:pt x="356" y="228"/>
                        <a:pt x="356" y="228"/>
                      </a:cubicBezTo>
                      <a:cubicBezTo>
                        <a:pt x="356" y="221"/>
                        <a:pt x="356" y="221"/>
                        <a:pt x="356" y="221"/>
                      </a:cubicBezTo>
                      <a:cubicBezTo>
                        <a:pt x="347" y="221"/>
                        <a:pt x="347" y="221"/>
                        <a:pt x="347" y="221"/>
                      </a:cubicBezTo>
                      <a:cubicBezTo>
                        <a:pt x="347" y="219"/>
                        <a:pt x="347" y="219"/>
                        <a:pt x="347" y="219"/>
                      </a:cubicBezTo>
                      <a:cubicBezTo>
                        <a:pt x="343" y="219"/>
                        <a:pt x="343" y="219"/>
                        <a:pt x="343" y="219"/>
                      </a:cubicBezTo>
                      <a:cubicBezTo>
                        <a:pt x="343" y="215"/>
                        <a:pt x="343" y="215"/>
                        <a:pt x="343" y="215"/>
                      </a:cubicBezTo>
                      <a:cubicBezTo>
                        <a:pt x="333" y="215"/>
                        <a:pt x="333" y="215"/>
                        <a:pt x="333" y="215"/>
                      </a:cubicBezTo>
                      <a:cubicBezTo>
                        <a:pt x="333" y="215"/>
                        <a:pt x="333" y="212"/>
                        <a:pt x="333" y="212"/>
                      </a:cubicBezTo>
                      <a:cubicBezTo>
                        <a:pt x="332" y="212"/>
                        <a:pt x="325" y="212"/>
                        <a:pt x="325" y="212"/>
                      </a:cubicBezTo>
                      <a:cubicBezTo>
                        <a:pt x="325" y="208"/>
                        <a:pt x="325" y="208"/>
                        <a:pt x="325" y="208"/>
                      </a:cubicBezTo>
                      <a:cubicBezTo>
                        <a:pt x="323" y="208"/>
                        <a:pt x="323" y="208"/>
                        <a:pt x="323" y="208"/>
                      </a:cubicBezTo>
                      <a:cubicBezTo>
                        <a:pt x="323" y="207"/>
                        <a:pt x="323" y="207"/>
                        <a:pt x="323" y="207"/>
                      </a:cubicBezTo>
                      <a:cubicBezTo>
                        <a:pt x="318" y="207"/>
                        <a:pt x="318" y="207"/>
                        <a:pt x="318" y="207"/>
                      </a:cubicBezTo>
                      <a:cubicBezTo>
                        <a:pt x="318" y="203"/>
                        <a:pt x="318" y="203"/>
                        <a:pt x="318" y="203"/>
                      </a:cubicBezTo>
                      <a:cubicBezTo>
                        <a:pt x="308" y="203"/>
                        <a:pt x="308" y="203"/>
                        <a:pt x="308" y="203"/>
                      </a:cubicBezTo>
                      <a:cubicBezTo>
                        <a:pt x="308" y="199"/>
                        <a:pt x="308" y="199"/>
                        <a:pt x="308" y="199"/>
                      </a:cubicBezTo>
                      <a:cubicBezTo>
                        <a:pt x="304" y="199"/>
                        <a:pt x="304" y="199"/>
                        <a:pt x="304" y="199"/>
                      </a:cubicBezTo>
                      <a:cubicBezTo>
                        <a:pt x="304" y="196"/>
                        <a:pt x="304" y="196"/>
                        <a:pt x="304" y="196"/>
                      </a:cubicBezTo>
                      <a:cubicBezTo>
                        <a:pt x="299" y="196"/>
                        <a:pt x="299" y="196"/>
                        <a:pt x="299" y="196"/>
                      </a:cubicBezTo>
                      <a:cubicBezTo>
                        <a:pt x="299" y="194"/>
                        <a:pt x="299" y="194"/>
                        <a:pt x="299" y="194"/>
                      </a:cubicBezTo>
                      <a:cubicBezTo>
                        <a:pt x="296" y="194"/>
                        <a:pt x="296" y="194"/>
                        <a:pt x="296" y="194"/>
                      </a:cubicBezTo>
                      <a:cubicBezTo>
                        <a:pt x="296" y="191"/>
                        <a:pt x="296" y="191"/>
                        <a:pt x="296" y="191"/>
                      </a:cubicBezTo>
                      <a:cubicBezTo>
                        <a:pt x="290" y="191"/>
                        <a:pt x="290" y="191"/>
                        <a:pt x="290" y="191"/>
                      </a:cubicBezTo>
                      <a:cubicBezTo>
                        <a:pt x="290" y="187"/>
                        <a:pt x="290" y="187"/>
                        <a:pt x="290" y="187"/>
                      </a:cubicBezTo>
                      <a:cubicBezTo>
                        <a:pt x="284" y="187"/>
                        <a:pt x="284" y="187"/>
                        <a:pt x="284" y="187"/>
                      </a:cubicBezTo>
                      <a:cubicBezTo>
                        <a:pt x="284" y="184"/>
                        <a:pt x="284" y="184"/>
                        <a:pt x="284" y="184"/>
                      </a:cubicBezTo>
                      <a:cubicBezTo>
                        <a:pt x="277" y="184"/>
                        <a:pt x="277" y="184"/>
                        <a:pt x="277" y="184"/>
                      </a:cubicBezTo>
                      <a:cubicBezTo>
                        <a:pt x="277" y="182"/>
                        <a:pt x="277" y="182"/>
                        <a:pt x="277" y="182"/>
                      </a:cubicBezTo>
                      <a:cubicBezTo>
                        <a:pt x="275" y="182"/>
                        <a:pt x="275" y="182"/>
                        <a:pt x="275" y="182"/>
                      </a:cubicBezTo>
                      <a:cubicBezTo>
                        <a:pt x="275" y="178"/>
                        <a:pt x="275" y="178"/>
                        <a:pt x="275" y="178"/>
                      </a:cubicBezTo>
                      <a:cubicBezTo>
                        <a:pt x="267" y="178"/>
                        <a:pt x="267" y="178"/>
                        <a:pt x="267" y="178"/>
                      </a:cubicBezTo>
                      <a:cubicBezTo>
                        <a:pt x="267" y="174"/>
                        <a:pt x="267" y="174"/>
                        <a:pt x="267" y="174"/>
                      </a:cubicBezTo>
                      <a:cubicBezTo>
                        <a:pt x="265" y="174"/>
                        <a:pt x="265" y="174"/>
                        <a:pt x="265" y="174"/>
                      </a:cubicBezTo>
                      <a:cubicBezTo>
                        <a:pt x="265" y="171"/>
                        <a:pt x="265" y="171"/>
                        <a:pt x="265" y="171"/>
                      </a:cubicBezTo>
                      <a:cubicBezTo>
                        <a:pt x="262" y="171"/>
                        <a:pt x="262" y="171"/>
                        <a:pt x="262" y="171"/>
                      </a:cubicBezTo>
                      <a:cubicBezTo>
                        <a:pt x="262" y="168"/>
                        <a:pt x="262" y="168"/>
                        <a:pt x="262" y="168"/>
                      </a:cubicBezTo>
                      <a:cubicBezTo>
                        <a:pt x="259" y="168"/>
                        <a:pt x="259" y="168"/>
                        <a:pt x="259" y="168"/>
                      </a:cubicBezTo>
                      <a:cubicBezTo>
                        <a:pt x="259" y="165"/>
                        <a:pt x="259" y="165"/>
                        <a:pt x="259" y="165"/>
                      </a:cubicBezTo>
                      <a:cubicBezTo>
                        <a:pt x="254" y="165"/>
                        <a:pt x="254" y="165"/>
                        <a:pt x="254" y="165"/>
                      </a:cubicBezTo>
                      <a:cubicBezTo>
                        <a:pt x="254" y="163"/>
                        <a:pt x="254" y="163"/>
                        <a:pt x="254" y="163"/>
                      </a:cubicBezTo>
                      <a:cubicBezTo>
                        <a:pt x="247" y="163"/>
                        <a:pt x="247" y="163"/>
                        <a:pt x="247" y="163"/>
                      </a:cubicBezTo>
                      <a:cubicBezTo>
                        <a:pt x="247" y="159"/>
                        <a:pt x="247" y="159"/>
                        <a:pt x="247" y="159"/>
                      </a:cubicBezTo>
                      <a:cubicBezTo>
                        <a:pt x="235" y="159"/>
                        <a:pt x="235" y="159"/>
                        <a:pt x="235" y="159"/>
                      </a:cubicBezTo>
                      <a:cubicBezTo>
                        <a:pt x="235" y="156"/>
                        <a:pt x="235" y="156"/>
                        <a:pt x="235" y="156"/>
                      </a:cubicBezTo>
                      <a:cubicBezTo>
                        <a:pt x="227" y="156"/>
                        <a:pt x="227" y="156"/>
                        <a:pt x="227" y="156"/>
                      </a:cubicBezTo>
                      <a:cubicBezTo>
                        <a:pt x="227" y="153"/>
                        <a:pt x="227" y="153"/>
                        <a:pt x="227" y="153"/>
                      </a:cubicBezTo>
                      <a:cubicBezTo>
                        <a:pt x="221" y="153"/>
                        <a:pt x="221" y="153"/>
                        <a:pt x="221" y="153"/>
                      </a:cubicBezTo>
                      <a:cubicBezTo>
                        <a:pt x="221" y="150"/>
                        <a:pt x="221" y="150"/>
                        <a:pt x="221" y="150"/>
                      </a:cubicBezTo>
                      <a:cubicBezTo>
                        <a:pt x="210" y="150"/>
                        <a:pt x="210" y="150"/>
                        <a:pt x="210" y="150"/>
                      </a:cubicBezTo>
                      <a:cubicBezTo>
                        <a:pt x="210" y="148"/>
                        <a:pt x="210" y="148"/>
                        <a:pt x="210" y="148"/>
                      </a:cubicBezTo>
                      <a:cubicBezTo>
                        <a:pt x="205" y="148"/>
                        <a:pt x="205" y="148"/>
                        <a:pt x="205" y="148"/>
                      </a:cubicBezTo>
                      <a:cubicBezTo>
                        <a:pt x="205" y="144"/>
                        <a:pt x="205" y="144"/>
                        <a:pt x="205" y="144"/>
                      </a:cubicBezTo>
                      <a:cubicBezTo>
                        <a:pt x="204" y="144"/>
                        <a:pt x="204" y="144"/>
                        <a:pt x="204" y="144"/>
                      </a:cubicBezTo>
                      <a:cubicBezTo>
                        <a:pt x="204" y="141"/>
                        <a:pt x="204" y="141"/>
                        <a:pt x="204" y="141"/>
                      </a:cubicBezTo>
                      <a:cubicBezTo>
                        <a:pt x="194" y="141"/>
                        <a:pt x="194" y="141"/>
                        <a:pt x="194" y="141"/>
                      </a:cubicBezTo>
                      <a:cubicBezTo>
                        <a:pt x="194" y="138"/>
                        <a:pt x="194" y="138"/>
                        <a:pt x="194" y="138"/>
                      </a:cubicBezTo>
                      <a:cubicBezTo>
                        <a:pt x="186" y="138"/>
                        <a:pt x="186" y="138"/>
                        <a:pt x="186" y="138"/>
                      </a:cubicBezTo>
                      <a:cubicBezTo>
                        <a:pt x="186" y="135"/>
                        <a:pt x="186" y="135"/>
                        <a:pt x="186" y="135"/>
                      </a:cubicBezTo>
                      <a:cubicBezTo>
                        <a:pt x="178" y="135"/>
                        <a:pt x="178" y="135"/>
                        <a:pt x="178" y="135"/>
                      </a:cubicBezTo>
                      <a:cubicBezTo>
                        <a:pt x="178" y="132"/>
                        <a:pt x="178" y="132"/>
                        <a:pt x="178" y="132"/>
                      </a:cubicBezTo>
                      <a:cubicBezTo>
                        <a:pt x="175" y="132"/>
                        <a:pt x="175" y="132"/>
                        <a:pt x="175" y="132"/>
                      </a:cubicBezTo>
                      <a:cubicBezTo>
                        <a:pt x="175" y="129"/>
                        <a:pt x="175" y="129"/>
                        <a:pt x="175" y="129"/>
                      </a:cubicBezTo>
                      <a:cubicBezTo>
                        <a:pt x="169" y="129"/>
                        <a:pt x="169" y="129"/>
                        <a:pt x="169" y="129"/>
                      </a:cubicBezTo>
                      <a:cubicBezTo>
                        <a:pt x="169" y="125"/>
                        <a:pt x="169" y="125"/>
                        <a:pt x="169" y="125"/>
                      </a:cubicBezTo>
                      <a:cubicBezTo>
                        <a:pt x="163" y="125"/>
                        <a:pt x="163" y="125"/>
                        <a:pt x="163" y="125"/>
                      </a:cubicBezTo>
                      <a:cubicBezTo>
                        <a:pt x="163" y="122"/>
                        <a:pt x="163" y="122"/>
                        <a:pt x="163" y="122"/>
                      </a:cubicBezTo>
                      <a:cubicBezTo>
                        <a:pt x="157" y="122"/>
                        <a:pt x="157" y="122"/>
                        <a:pt x="157" y="122"/>
                      </a:cubicBezTo>
                      <a:cubicBezTo>
                        <a:pt x="157" y="119"/>
                        <a:pt x="157" y="119"/>
                        <a:pt x="157" y="119"/>
                      </a:cubicBezTo>
                      <a:cubicBezTo>
                        <a:pt x="151" y="119"/>
                        <a:pt x="151" y="119"/>
                        <a:pt x="151" y="119"/>
                      </a:cubicBezTo>
                      <a:cubicBezTo>
                        <a:pt x="151" y="115"/>
                        <a:pt x="151" y="115"/>
                        <a:pt x="151" y="115"/>
                      </a:cubicBezTo>
                      <a:cubicBezTo>
                        <a:pt x="147" y="115"/>
                        <a:pt x="147" y="115"/>
                        <a:pt x="147" y="115"/>
                      </a:cubicBezTo>
                      <a:cubicBezTo>
                        <a:pt x="147" y="111"/>
                        <a:pt x="147" y="111"/>
                        <a:pt x="147" y="111"/>
                      </a:cubicBezTo>
                      <a:cubicBezTo>
                        <a:pt x="142" y="111"/>
                        <a:pt x="142" y="111"/>
                        <a:pt x="142" y="111"/>
                      </a:cubicBezTo>
                      <a:cubicBezTo>
                        <a:pt x="142" y="106"/>
                        <a:pt x="142" y="106"/>
                        <a:pt x="142" y="106"/>
                      </a:cubicBezTo>
                      <a:cubicBezTo>
                        <a:pt x="132" y="106"/>
                        <a:pt x="132" y="106"/>
                        <a:pt x="132" y="106"/>
                      </a:cubicBezTo>
                      <a:cubicBezTo>
                        <a:pt x="132" y="101"/>
                        <a:pt x="132" y="101"/>
                        <a:pt x="132" y="101"/>
                      </a:cubicBezTo>
                      <a:cubicBezTo>
                        <a:pt x="127" y="101"/>
                        <a:pt x="127" y="101"/>
                        <a:pt x="127" y="101"/>
                      </a:cubicBezTo>
                      <a:cubicBezTo>
                        <a:pt x="127" y="97"/>
                        <a:pt x="127" y="97"/>
                        <a:pt x="127" y="97"/>
                      </a:cubicBezTo>
                      <a:cubicBezTo>
                        <a:pt x="123" y="97"/>
                        <a:pt x="123" y="97"/>
                        <a:pt x="123" y="97"/>
                      </a:cubicBezTo>
                      <a:cubicBezTo>
                        <a:pt x="123" y="94"/>
                        <a:pt x="123" y="94"/>
                        <a:pt x="123" y="94"/>
                      </a:cubicBezTo>
                      <a:cubicBezTo>
                        <a:pt x="116" y="94"/>
                        <a:pt x="116" y="94"/>
                        <a:pt x="116" y="94"/>
                      </a:cubicBezTo>
                      <a:cubicBezTo>
                        <a:pt x="116" y="92"/>
                        <a:pt x="116" y="92"/>
                        <a:pt x="116" y="92"/>
                      </a:cubicBezTo>
                      <a:cubicBezTo>
                        <a:pt x="113" y="92"/>
                        <a:pt x="113" y="92"/>
                        <a:pt x="113" y="92"/>
                      </a:cubicBezTo>
                      <a:cubicBezTo>
                        <a:pt x="113" y="85"/>
                        <a:pt x="113" y="85"/>
                        <a:pt x="113" y="85"/>
                      </a:cubicBezTo>
                      <a:cubicBezTo>
                        <a:pt x="108" y="85"/>
                        <a:pt x="108" y="85"/>
                        <a:pt x="108" y="85"/>
                      </a:cubicBezTo>
                      <a:cubicBezTo>
                        <a:pt x="108" y="81"/>
                        <a:pt x="108" y="81"/>
                        <a:pt x="108" y="81"/>
                      </a:cubicBezTo>
                      <a:cubicBezTo>
                        <a:pt x="102" y="81"/>
                        <a:pt x="102" y="81"/>
                        <a:pt x="102" y="81"/>
                      </a:cubicBezTo>
                      <a:cubicBezTo>
                        <a:pt x="102" y="78"/>
                        <a:pt x="102" y="78"/>
                        <a:pt x="102" y="78"/>
                      </a:cubicBezTo>
                      <a:cubicBezTo>
                        <a:pt x="96" y="78"/>
                        <a:pt x="96" y="78"/>
                        <a:pt x="96" y="78"/>
                      </a:cubicBezTo>
                      <a:cubicBezTo>
                        <a:pt x="96" y="75"/>
                        <a:pt x="96" y="75"/>
                        <a:pt x="96" y="75"/>
                      </a:cubicBezTo>
                      <a:cubicBezTo>
                        <a:pt x="90" y="75"/>
                        <a:pt x="90" y="75"/>
                        <a:pt x="90" y="75"/>
                      </a:cubicBezTo>
                      <a:cubicBezTo>
                        <a:pt x="90" y="72"/>
                        <a:pt x="90" y="72"/>
                        <a:pt x="90" y="72"/>
                      </a:cubicBezTo>
                      <a:cubicBezTo>
                        <a:pt x="84" y="72"/>
                        <a:pt x="84" y="72"/>
                        <a:pt x="84" y="72"/>
                      </a:cubicBezTo>
                      <a:cubicBezTo>
                        <a:pt x="84" y="68"/>
                        <a:pt x="84" y="68"/>
                        <a:pt x="84" y="68"/>
                      </a:cubicBezTo>
                      <a:cubicBezTo>
                        <a:pt x="81" y="68"/>
                        <a:pt x="81" y="68"/>
                        <a:pt x="81" y="68"/>
                      </a:cubicBezTo>
                      <a:cubicBezTo>
                        <a:pt x="81" y="66"/>
                        <a:pt x="81" y="66"/>
                        <a:pt x="81" y="66"/>
                      </a:cubicBezTo>
                      <a:cubicBezTo>
                        <a:pt x="79" y="66"/>
                        <a:pt x="79" y="66"/>
                        <a:pt x="79" y="66"/>
                      </a:cubicBezTo>
                      <a:cubicBezTo>
                        <a:pt x="79" y="62"/>
                        <a:pt x="79" y="62"/>
                        <a:pt x="79" y="62"/>
                      </a:cubicBezTo>
                      <a:cubicBezTo>
                        <a:pt x="72" y="62"/>
                        <a:pt x="72" y="62"/>
                        <a:pt x="72" y="62"/>
                      </a:cubicBezTo>
                      <a:cubicBezTo>
                        <a:pt x="72" y="60"/>
                        <a:pt x="72" y="60"/>
                        <a:pt x="72" y="60"/>
                      </a:cubicBezTo>
                      <a:cubicBezTo>
                        <a:pt x="63" y="60"/>
                        <a:pt x="63" y="60"/>
                        <a:pt x="63" y="60"/>
                      </a:cubicBezTo>
                      <a:cubicBezTo>
                        <a:pt x="63" y="56"/>
                        <a:pt x="63" y="56"/>
                        <a:pt x="63" y="56"/>
                      </a:cubicBezTo>
                      <a:cubicBezTo>
                        <a:pt x="60" y="56"/>
                        <a:pt x="60" y="56"/>
                        <a:pt x="60" y="56"/>
                      </a:cubicBezTo>
                      <a:cubicBezTo>
                        <a:pt x="60" y="54"/>
                        <a:pt x="60" y="54"/>
                        <a:pt x="60" y="54"/>
                      </a:cubicBezTo>
                      <a:cubicBezTo>
                        <a:pt x="56" y="54"/>
                        <a:pt x="56" y="54"/>
                        <a:pt x="56" y="54"/>
                      </a:cubicBezTo>
                      <a:cubicBezTo>
                        <a:pt x="56" y="50"/>
                        <a:pt x="56" y="50"/>
                        <a:pt x="56" y="50"/>
                      </a:cubicBezTo>
                      <a:cubicBezTo>
                        <a:pt x="50" y="50"/>
                        <a:pt x="50" y="50"/>
                        <a:pt x="50" y="50"/>
                      </a:cubicBezTo>
                      <a:cubicBezTo>
                        <a:pt x="50" y="48"/>
                        <a:pt x="50" y="48"/>
                        <a:pt x="50" y="48"/>
                      </a:cubicBezTo>
                      <a:cubicBezTo>
                        <a:pt x="46" y="48"/>
                        <a:pt x="46" y="48"/>
                        <a:pt x="46" y="48"/>
                      </a:cubicBezTo>
                      <a:cubicBezTo>
                        <a:pt x="46" y="45"/>
                        <a:pt x="46" y="45"/>
                        <a:pt x="46" y="45"/>
                      </a:cubicBezTo>
                      <a:cubicBezTo>
                        <a:pt x="41" y="45"/>
                        <a:pt x="41" y="45"/>
                        <a:pt x="41" y="45"/>
                      </a:cubicBezTo>
                      <a:cubicBezTo>
                        <a:pt x="41" y="41"/>
                        <a:pt x="41" y="41"/>
                        <a:pt x="41" y="41"/>
                      </a:cubicBezTo>
                      <a:cubicBezTo>
                        <a:pt x="39" y="41"/>
                        <a:pt x="39" y="41"/>
                        <a:pt x="39" y="41"/>
                      </a:cubicBezTo>
                      <a:cubicBezTo>
                        <a:pt x="39" y="37"/>
                        <a:pt x="39" y="37"/>
                        <a:pt x="39" y="37"/>
                      </a:cubicBezTo>
                      <a:cubicBezTo>
                        <a:pt x="35" y="37"/>
                        <a:pt x="35" y="37"/>
                        <a:pt x="35" y="37"/>
                      </a:cubicBezTo>
                      <a:cubicBezTo>
                        <a:pt x="35" y="33"/>
                        <a:pt x="35" y="33"/>
                        <a:pt x="35" y="33"/>
                      </a:cubicBezTo>
                      <a:cubicBezTo>
                        <a:pt x="29" y="33"/>
                        <a:pt x="29" y="33"/>
                        <a:pt x="29" y="33"/>
                      </a:cubicBezTo>
                      <a:cubicBezTo>
                        <a:pt x="29" y="28"/>
                        <a:pt x="29" y="28"/>
                        <a:pt x="29" y="28"/>
                      </a:cubicBezTo>
                      <a:cubicBezTo>
                        <a:pt x="25" y="28"/>
                        <a:pt x="25" y="28"/>
                        <a:pt x="25" y="28"/>
                      </a:cubicBezTo>
                      <a:cubicBezTo>
                        <a:pt x="25" y="25"/>
                        <a:pt x="25" y="25"/>
                        <a:pt x="25" y="25"/>
                      </a:cubicBezTo>
                      <a:cubicBezTo>
                        <a:pt x="22" y="25"/>
                        <a:pt x="22" y="25"/>
                        <a:pt x="22" y="25"/>
                      </a:cubicBezTo>
                      <a:cubicBezTo>
                        <a:pt x="22" y="20"/>
                        <a:pt x="22" y="20"/>
                        <a:pt x="22" y="20"/>
                      </a:cubicBezTo>
                      <a:cubicBezTo>
                        <a:pt x="18" y="20"/>
                        <a:pt x="18" y="20"/>
                        <a:pt x="18" y="20"/>
                      </a:cubicBezTo>
                      <a:cubicBezTo>
                        <a:pt x="18" y="15"/>
                        <a:pt x="18" y="15"/>
                        <a:pt x="18" y="15"/>
                      </a:cubicBezTo>
                      <a:cubicBezTo>
                        <a:pt x="17" y="15"/>
                        <a:pt x="17" y="15"/>
                        <a:pt x="17" y="15"/>
                      </a:cubicBezTo>
                      <a:cubicBezTo>
                        <a:pt x="17" y="13"/>
                        <a:pt x="17" y="13"/>
                        <a:pt x="17" y="13"/>
                      </a:cubicBezTo>
                      <a:cubicBezTo>
                        <a:pt x="13" y="13"/>
                        <a:pt x="13" y="13"/>
                        <a:pt x="13" y="13"/>
                      </a:cubicBezTo>
                      <a:cubicBezTo>
                        <a:pt x="13" y="10"/>
                        <a:pt x="13" y="10"/>
                        <a:pt x="13" y="10"/>
                      </a:cubicBezTo>
                      <a:cubicBezTo>
                        <a:pt x="11" y="10"/>
                        <a:pt x="11" y="10"/>
                        <a:pt x="11" y="10"/>
                      </a:cubicBezTo>
                      <a:cubicBezTo>
                        <a:pt x="11" y="5"/>
                        <a:pt x="11" y="5"/>
                        <a:pt x="11" y="5"/>
                      </a:cubicBezTo>
                      <a:cubicBezTo>
                        <a:pt x="8" y="5"/>
                        <a:pt x="8" y="5"/>
                        <a:pt x="8" y="5"/>
                      </a:cubicBezTo>
                      <a:cubicBezTo>
                        <a:pt x="8" y="0"/>
                        <a:pt x="8" y="0"/>
                        <a:pt x="8" y="0"/>
                      </a:cubicBezTo>
                      <a:cubicBezTo>
                        <a:pt x="0" y="0"/>
                        <a:pt x="0" y="0"/>
                        <a:pt x="0" y="0"/>
                      </a:cubicBezTo>
                    </a:path>
                  </a:pathLst>
                </a:custGeom>
                <a:noFill/>
                <a:ln w="19050" cap="flat">
                  <a:solidFill>
                    <a:schemeClr val="accent5"/>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4" name="Freeform 27">
                  <a:extLst>
                    <a:ext uri="{FF2B5EF4-FFF2-40B4-BE49-F238E27FC236}">
                      <a16:creationId xmlns:a16="http://schemas.microsoft.com/office/drawing/2014/main" id="{BBAAC20D-9A79-AF4F-94F2-AC7BF60A67AE}"/>
                    </a:ext>
                  </a:extLst>
                </p:cNvPr>
                <p:cNvSpPr>
                  <a:spLocks/>
                </p:cNvSpPr>
                <p:nvPr/>
              </p:nvSpPr>
              <p:spPr bwMode="auto">
                <a:xfrm>
                  <a:off x="6767113" y="1065153"/>
                  <a:ext cx="2635509" cy="1437018"/>
                </a:xfrm>
                <a:custGeom>
                  <a:avLst/>
                  <a:gdLst>
                    <a:gd name="T0" fmla="*/ 7 w 865"/>
                    <a:gd name="T1" fmla="*/ 6 h 471"/>
                    <a:gd name="T2" fmla="*/ 19 w 865"/>
                    <a:gd name="T3" fmla="*/ 13 h 471"/>
                    <a:gd name="T4" fmla="*/ 27 w 865"/>
                    <a:gd name="T5" fmla="*/ 25 h 471"/>
                    <a:gd name="T6" fmla="*/ 39 w 865"/>
                    <a:gd name="T7" fmla="*/ 32 h 471"/>
                    <a:gd name="T8" fmla="*/ 52 w 865"/>
                    <a:gd name="T9" fmla="*/ 44 h 471"/>
                    <a:gd name="T10" fmla="*/ 61 w 865"/>
                    <a:gd name="T11" fmla="*/ 51 h 471"/>
                    <a:gd name="T12" fmla="*/ 68 w 865"/>
                    <a:gd name="T13" fmla="*/ 62 h 471"/>
                    <a:gd name="T14" fmla="*/ 79 w 865"/>
                    <a:gd name="T15" fmla="*/ 68 h 471"/>
                    <a:gd name="T16" fmla="*/ 87 w 865"/>
                    <a:gd name="T17" fmla="*/ 81 h 471"/>
                    <a:gd name="T18" fmla="*/ 108 w 865"/>
                    <a:gd name="T19" fmla="*/ 88 h 471"/>
                    <a:gd name="T20" fmla="*/ 119 w 865"/>
                    <a:gd name="T21" fmla="*/ 97 h 471"/>
                    <a:gd name="T22" fmla="*/ 132 w 865"/>
                    <a:gd name="T23" fmla="*/ 108 h 471"/>
                    <a:gd name="T24" fmla="*/ 146 w 865"/>
                    <a:gd name="T25" fmla="*/ 117 h 471"/>
                    <a:gd name="T26" fmla="*/ 160 w 865"/>
                    <a:gd name="T27" fmla="*/ 125 h 471"/>
                    <a:gd name="T28" fmla="*/ 173 w 865"/>
                    <a:gd name="T29" fmla="*/ 138 h 471"/>
                    <a:gd name="T30" fmla="*/ 188 w 865"/>
                    <a:gd name="T31" fmla="*/ 145 h 471"/>
                    <a:gd name="T32" fmla="*/ 197 w 865"/>
                    <a:gd name="T33" fmla="*/ 158 h 471"/>
                    <a:gd name="T34" fmla="*/ 210 w 865"/>
                    <a:gd name="T35" fmla="*/ 166 h 471"/>
                    <a:gd name="T36" fmla="*/ 218 w 865"/>
                    <a:gd name="T37" fmla="*/ 178 h 471"/>
                    <a:gd name="T38" fmla="*/ 228 w 865"/>
                    <a:gd name="T39" fmla="*/ 184 h 471"/>
                    <a:gd name="T40" fmla="*/ 239 w 865"/>
                    <a:gd name="T41" fmla="*/ 193 h 471"/>
                    <a:gd name="T42" fmla="*/ 254 w 865"/>
                    <a:gd name="T43" fmla="*/ 201 h 471"/>
                    <a:gd name="T44" fmla="*/ 266 w 865"/>
                    <a:gd name="T45" fmla="*/ 209 h 471"/>
                    <a:gd name="T46" fmla="*/ 282 w 865"/>
                    <a:gd name="T47" fmla="*/ 218 h 471"/>
                    <a:gd name="T48" fmla="*/ 299 w 865"/>
                    <a:gd name="T49" fmla="*/ 228 h 471"/>
                    <a:gd name="T50" fmla="*/ 317 w 865"/>
                    <a:gd name="T51" fmla="*/ 236 h 471"/>
                    <a:gd name="T52" fmla="*/ 328 w 865"/>
                    <a:gd name="T53" fmla="*/ 246 h 471"/>
                    <a:gd name="T54" fmla="*/ 355 w 865"/>
                    <a:gd name="T55" fmla="*/ 253 h 471"/>
                    <a:gd name="T56" fmla="*/ 365 w 865"/>
                    <a:gd name="T57" fmla="*/ 262 h 471"/>
                    <a:gd name="T58" fmla="*/ 378 w 865"/>
                    <a:gd name="T59" fmla="*/ 271 h 471"/>
                    <a:gd name="T60" fmla="*/ 387 w 865"/>
                    <a:gd name="T61" fmla="*/ 284 h 471"/>
                    <a:gd name="T62" fmla="*/ 413 w 865"/>
                    <a:gd name="T63" fmla="*/ 290 h 471"/>
                    <a:gd name="T64" fmla="*/ 426 w 865"/>
                    <a:gd name="T65" fmla="*/ 304 h 471"/>
                    <a:gd name="T66" fmla="*/ 442 w 865"/>
                    <a:gd name="T67" fmla="*/ 311 h 471"/>
                    <a:gd name="T68" fmla="*/ 460 w 865"/>
                    <a:gd name="T69" fmla="*/ 324 h 471"/>
                    <a:gd name="T70" fmla="*/ 484 w 865"/>
                    <a:gd name="T71" fmla="*/ 330 h 471"/>
                    <a:gd name="T72" fmla="*/ 497 w 865"/>
                    <a:gd name="T73" fmla="*/ 338 h 471"/>
                    <a:gd name="T74" fmla="*/ 540 w 865"/>
                    <a:gd name="T75" fmla="*/ 345 h 471"/>
                    <a:gd name="T76" fmla="*/ 555 w 865"/>
                    <a:gd name="T77" fmla="*/ 353 h 471"/>
                    <a:gd name="T78" fmla="*/ 574 w 865"/>
                    <a:gd name="T79" fmla="*/ 361 h 471"/>
                    <a:gd name="T80" fmla="*/ 583 w 865"/>
                    <a:gd name="T81" fmla="*/ 371 h 471"/>
                    <a:gd name="T82" fmla="*/ 608 w 865"/>
                    <a:gd name="T83" fmla="*/ 376 h 471"/>
                    <a:gd name="T84" fmla="*/ 614 w 865"/>
                    <a:gd name="T85" fmla="*/ 386 h 471"/>
                    <a:gd name="T86" fmla="*/ 640 w 865"/>
                    <a:gd name="T87" fmla="*/ 392 h 471"/>
                    <a:gd name="T88" fmla="*/ 657 w 865"/>
                    <a:gd name="T89" fmla="*/ 401 h 471"/>
                    <a:gd name="T90" fmla="*/ 691 w 865"/>
                    <a:gd name="T91" fmla="*/ 408 h 471"/>
                    <a:gd name="T92" fmla="*/ 713 w 865"/>
                    <a:gd name="T93" fmla="*/ 418 h 471"/>
                    <a:gd name="T94" fmla="*/ 754 w 865"/>
                    <a:gd name="T95" fmla="*/ 423 h 471"/>
                    <a:gd name="T96" fmla="*/ 762 w 865"/>
                    <a:gd name="T97" fmla="*/ 438 h 471"/>
                    <a:gd name="T98" fmla="*/ 793 w 865"/>
                    <a:gd name="T99" fmla="*/ 446 h 471"/>
                    <a:gd name="T100" fmla="*/ 813 w 865"/>
                    <a:gd name="T101" fmla="*/ 458 h 471"/>
                    <a:gd name="T102" fmla="*/ 843 w 865"/>
                    <a:gd name="T103" fmla="*/ 464 h 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65" h="471">
                      <a:moveTo>
                        <a:pt x="0" y="0"/>
                      </a:moveTo>
                      <a:cubicBezTo>
                        <a:pt x="3" y="0"/>
                        <a:pt x="3" y="0"/>
                        <a:pt x="3" y="0"/>
                      </a:cubicBezTo>
                      <a:cubicBezTo>
                        <a:pt x="3" y="3"/>
                        <a:pt x="3" y="3"/>
                        <a:pt x="3" y="3"/>
                      </a:cubicBezTo>
                      <a:cubicBezTo>
                        <a:pt x="7" y="3"/>
                        <a:pt x="7" y="3"/>
                        <a:pt x="7" y="3"/>
                      </a:cubicBezTo>
                      <a:cubicBezTo>
                        <a:pt x="7" y="6"/>
                        <a:pt x="7" y="6"/>
                        <a:pt x="7" y="6"/>
                      </a:cubicBezTo>
                      <a:cubicBezTo>
                        <a:pt x="12" y="6"/>
                        <a:pt x="12" y="6"/>
                        <a:pt x="12" y="6"/>
                      </a:cubicBezTo>
                      <a:cubicBezTo>
                        <a:pt x="12" y="10"/>
                        <a:pt x="12" y="10"/>
                        <a:pt x="12" y="10"/>
                      </a:cubicBezTo>
                      <a:cubicBezTo>
                        <a:pt x="15" y="10"/>
                        <a:pt x="15" y="10"/>
                        <a:pt x="15" y="10"/>
                      </a:cubicBezTo>
                      <a:cubicBezTo>
                        <a:pt x="15" y="13"/>
                        <a:pt x="15" y="13"/>
                        <a:pt x="15" y="13"/>
                      </a:cubicBezTo>
                      <a:cubicBezTo>
                        <a:pt x="19" y="13"/>
                        <a:pt x="19" y="13"/>
                        <a:pt x="19" y="13"/>
                      </a:cubicBezTo>
                      <a:cubicBezTo>
                        <a:pt x="19" y="18"/>
                        <a:pt x="19" y="18"/>
                        <a:pt x="19" y="18"/>
                      </a:cubicBezTo>
                      <a:cubicBezTo>
                        <a:pt x="23" y="18"/>
                        <a:pt x="23" y="18"/>
                        <a:pt x="23" y="18"/>
                      </a:cubicBezTo>
                      <a:cubicBezTo>
                        <a:pt x="23" y="21"/>
                        <a:pt x="23" y="21"/>
                        <a:pt x="23" y="21"/>
                      </a:cubicBezTo>
                      <a:cubicBezTo>
                        <a:pt x="27" y="21"/>
                        <a:pt x="27" y="21"/>
                        <a:pt x="27" y="21"/>
                      </a:cubicBezTo>
                      <a:cubicBezTo>
                        <a:pt x="27" y="25"/>
                        <a:pt x="27" y="25"/>
                        <a:pt x="27" y="25"/>
                      </a:cubicBezTo>
                      <a:cubicBezTo>
                        <a:pt x="31" y="25"/>
                        <a:pt x="31" y="25"/>
                        <a:pt x="31" y="25"/>
                      </a:cubicBezTo>
                      <a:cubicBezTo>
                        <a:pt x="31" y="29"/>
                        <a:pt x="31" y="29"/>
                        <a:pt x="31" y="29"/>
                      </a:cubicBezTo>
                      <a:cubicBezTo>
                        <a:pt x="35" y="29"/>
                        <a:pt x="35" y="29"/>
                        <a:pt x="35" y="29"/>
                      </a:cubicBezTo>
                      <a:cubicBezTo>
                        <a:pt x="35" y="32"/>
                        <a:pt x="35" y="32"/>
                        <a:pt x="35" y="32"/>
                      </a:cubicBezTo>
                      <a:cubicBezTo>
                        <a:pt x="39" y="32"/>
                        <a:pt x="39" y="32"/>
                        <a:pt x="39" y="32"/>
                      </a:cubicBezTo>
                      <a:cubicBezTo>
                        <a:pt x="39" y="37"/>
                        <a:pt x="39" y="37"/>
                        <a:pt x="39" y="37"/>
                      </a:cubicBezTo>
                      <a:cubicBezTo>
                        <a:pt x="43" y="37"/>
                        <a:pt x="43" y="37"/>
                        <a:pt x="43" y="37"/>
                      </a:cubicBezTo>
                      <a:cubicBezTo>
                        <a:pt x="43" y="41"/>
                        <a:pt x="43" y="41"/>
                        <a:pt x="43" y="41"/>
                      </a:cubicBezTo>
                      <a:cubicBezTo>
                        <a:pt x="52" y="41"/>
                        <a:pt x="52" y="41"/>
                        <a:pt x="52" y="41"/>
                      </a:cubicBezTo>
                      <a:cubicBezTo>
                        <a:pt x="52" y="44"/>
                        <a:pt x="52" y="44"/>
                        <a:pt x="52" y="44"/>
                      </a:cubicBezTo>
                      <a:cubicBezTo>
                        <a:pt x="54" y="44"/>
                        <a:pt x="54" y="44"/>
                        <a:pt x="54" y="44"/>
                      </a:cubicBezTo>
                      <a:cubicBezTo>
                        <a:pt x="54" y="47"/>
                        <a:pt x="54" y="47"/>
                        <a:pt x="54" y="47"/>
                      </a:cubicBezTo>
                      <a:cubicBezTo>
                        <a:pt x="58" y="47"/>
                        <a:pt x="58" y="47"/>
                        <a:pt x="58" y="47"/>
                      </a:cubicBezTo>
                      <a:cubicBezTo>
                        <a:pt x="58" y="51"/>
                        <a:pt x="58" y="51"/>
                        <a:pt x="58" y="51"/>
                      </a:cubicBezTo>
                      <a:cubicBezTo>
                        <a:pt x="61" y="51"/>
                        <a:pt x="61" y="51"/>
                        <a:pt x="61" y="51"/>
                      </a:cubicBezTo>
                      <a:cubicBezTo>
                        <a:pt x="61" y="53"/>
                        <a:pt x="61" y="53"/>
                        <a:pt x="61" y="53"/>
                      </a:cubicBezTo>
                      <a:cubicBezTo>
                        <a:pt x="65" y="53"/>
                        <a:pt x="65" y="53"/>
                        <a:pt x="65" y="53"/>
                      </a:cubicBezTo>
                      <a:cubicBezTo>
                        <a:pt x="65" y="58"/>
                        <a:pt x="65" y="58"/>
                        <a:pt x="65" y="58"/>
                      </a:cubicBezTo>
                      <a:cubicBezTo>
                        <a:pt x="68" y="58"/>
                        <a:pt x="68" y="58"/>
                        <a:pt x="68" y="58"/>
                      </a:cubicBezTo>
                      <a:cubicBezTo>
                        <a:pt x="68" y="62"/>
                        <a:pt x="68" y="62"/>
                        <a:pt x="68" y="62"/>
                      </a:cubicBezTo>
                      <a:cubicBezTo>
                        <a:pt x="71" y="62"/>
                        <a:pt x="71" y="62"/>
                        <a:pt x="71" y="62"/>
                      </a:cubicBezTo>
                      <a:cubicBezTo>
                        <a:pt x="71" y="65"/>
                        <a:pt x="71" y="65"/>
                        <a:pt x="71" y="65"/>
                      </a:cubicBezTo>
                      <a:cubicBezTo>
                        <a:pt x="76" y="65"/>
                        <a:pt x="76" y="65"/>
                        <a:pt x="76" y="65"/>
                      </a:cubicBezTo>
                      <a:cubicBezTo>
                        <a:pt x="76" y="68"/>
                        <a:pt x="76" y="68"/>
                        <a:pt x="76" y="68"/>
                      </a:cubicBezTo>
                      <a:cubicBezTo>
                        <a:pt x="79" y="68"/>
                        <a:pt x="79" y="68"/>
                        <a:pt x="79" y="68"/>
                      </a:cubicBezTo>
                      <a:cubicBezTo>
                        <a:pt x="79" y="72"/>
                        <a:pt x="79" y="72"/>
                        <a:pt x="79" y="72"/>
                      </a:cubicBezTo>
                      <a:cubicBezTo>
                        <a:pt x="82" y="72"/>
                        <a:pt x="82" y="72"/>
                        <a:pt x="82" y="72"/>
                      </a:cubicBezTo>
                      <a:cubicBezTo>
                        <a:pt x="82" y="75"/>
                        <a:pt x="82" y="75"/>
                        <a:pt x="82" y="75"/>
                      </a:cubicBezTo>
                      <a:cubicBezTo>
                        <a:pt x="87" y="75"/>
                        <a:pt x="87" y="75"/>
                        <a:pt x="87" y="75"/>
                      </a:cubicBezTo>
                      <a:cubicBezTo>
                        <a:pt x="87" y="81"/>
                        <a:pt x="87" y="81"/>
                        <a:pt x="87" y="81"/>
                      </a:cubicBezTo>
                      <a:cubicBezTo>
                        <a:pt x="94" y="81"/>
                        <a:pt x="94" y="81"/>
                        <a:pt x="94" y="81"/>
                      </a:cubicBezTo>
                      <a:cubicBezTo>
                        <a:pt x="94" y="85"/>
                        <a:pt x="94" y="85"/>
                        <a:pt x="94" y="85"/>
                      </a:cubicBezTo>
                      <a:cubicBezTo>
                        <a:pt x="105" y="85"/>
                        <a:pt x="105" y="85"/>
                        <a:pt x="105" y="85"/>
                      </a:cubicBezTo>
                      <a:cubicBezTo>
                        <a:pt x="105" y="88"/>
                        <a:pt x="105" y="88"/>
                        <a:pt x="105" y="88"/>
                      </a:cubicBezTo>
                      <a:cubicBezTo>
                        <a:pt x="108" y="88"/>
                        <a:pt x="108" y="88"/>
                        <a:pt x="108" y="88"/>
                      </a:cubicBezTo>
                      <a:cubicBezTo>
                        <a:pt x="108" y="91"/>
                        <a:pt x="108" y="91"/>
                        <a:pt x="108" y="91"/>
                      </a:cubicBezTo>
                      <a:cubicBezTo>
                        <a:pt x="112" y="91"/>
                        <a:pt x="112" y="91"/>
                        <a:pt x="112" y="91"/>
                      </a:cubicBezTo>
                      <a:cubicBezTo>
                        <a:pt x="112" y="94"/>
                        <a:pt x="112" y="94"/>
                        <a:pt x="112" y="94"/>
                      </a:cubicBezTo>
                      <a:cubicBezTo>
                        <a:pt x="119" y="94"/>
                        <a:pt x="119" y="94"/>
                        <a:pt x="119" y="94"/>
                      </a:cubicBezTo>
                      <a:cubicBezTo>
                        <a:pt x="119" y="97"/>
                        <a:pt x="119" y="97"/>
                        <a:pt x="119" y="97"/>
                      </a:cubicBezTo>
                      <a:cubicBezTo>
                        <a:pt x="124" y="97"/>
                        <a:pt x="124" y="97"/>
                        <a:pt x="124" y="97"/>
                      </a:cubicBezTo>
                      <a:cubicBezTo>
                        <a:pt x="124" y="103"/>
                        <a:pt x="124" y="103"/>
                        <a:pt x="124" y="103"/>
                      </a:cubicBezTo>
                      <a:cubicBezTo>
                        <a:pt x="129" y="103"/>
                        <a:pt x="129" y="103"/>
                        <a:pt x="129" y="103"/>
                      </a:cubicBezTo>
                      <a:cubicBezTo>
                        <a:pt x="129" y="108"/>
                        <a:pt x="129" y="108"/>
                        <a:pt x="129" y="108"/>
                      </a:cubicBezTo>
                      <a:cubicBezTo>
                        <a:pt x="132" y="108"/>
                        <a:pt x="132" y="108"/>
                        <a:pt x="132" y="108"/>
                      </a:cubicBezTo>
                      <a:cubicBezTo>
                        <a:pt x="132" y="112"/>
                        <a:pt x="132" y="112"/>
                        <a:pt x="132" y="112"/>
                      </a:cubicBezTo>
                      <a:cubicBezTo>
                        <a:pt x="141" y="112"/>
                        <a:pt x="141" y="112"/>
                        <a:pt x="141" y="112"/>
                      </a:cubicBezTo>
                      <a:cubicBezTo>
                        <a:pt x="141" y="116"/>
                        <a:pt x="141" y="116"/>
                        <a:pt x="141" y="116"/>
                      </a:cubicBezTo>
                      <a:cubicBezTo>
                        <a:pt x="146" y="116"/>
                        <a:pt x="146" y="116"/>
                        <a:pt x="146" y="116"/>
                      </a:cubicBezTo>
                      <a:cubicBezTo>
                        <a:pt x="146" y="117"/>
                        <a:pt x="146" y="117"/>
                        <a:pt x="146" y="117"/>
                      </a:cubicBezTo>
                      <a:cubicBezTo>
                        <a:pt x="150" y="117"/>
                        <a:pt x="150" y="117"/>
                        <a:pt x="150" y="117"/>
                      </a:cubicBezTo>
                      <a:cubicBezTo>
                        <a:pt x="150" y="122"/>
                        <a:pt x="150" y="122"/>
                        <a:pt x="150" y="122"/>
                      </a:cubicBezTo>
                      <a:cubicBezTo>
                        <a:pt x="155" y="122"/>
                        <a:pt x="155" y="122"/>
                        <a:pt x="155" y="122"/>
                      </a:cubicBezTo>
                      <a:cubicBezTo>
                        <a:pt x="155" y="125"/>
                        <a:pt x="155" y="125"/>
                        <a:pt x="155" y="125"/>
                      </a:cubicBezTo>
                      <a:cubicBezTo>
                        <a:pt x="160" y="125"/>
                        <a:pt x="160" y="125"/>
                        <a:pt x="160" y="125"/>
                      </a:cubicBezTo>
                      <a:cubicBezTo>
                        <a:pt x="160" y="130"/>
                        <a:pt x="160" y="130"/>
                        <a:pt x="160" y="130"/>
                      </a:cubicBezTo>
                      <a:cubicBezTo>
                        <a:pt x="168" y="130"/>
                        <a:pt x="168" y="130"/>
                        <a:pt x="168" y="130"/>
                      </a:cubicBezTo>
                      <a:cubicBezTo>
                        <a:pt x="168" y="135"/>
                        <a:pt x="168" y="135"/>
                        <a:pt x="168" y="135"/>
                      </a:cubicBezTo>
                      <a:cubicBezTo>
                        <a:pt x="173" y="135"/>
                        <a:pt x="173" y="135"/>
                        <a:pt x="173" y="135"/>
                      </a:cubicBezTo>
                      <a:cubicBezTo>
                        <a:pt x="173" y="138"/>
                        <a:pt x="173" y="138"/>
                        <a:pt x="173" y="138"/>
                      </a:cubicBezTo>
                      <a:cubicBezTo>
                        <a:pt x="178" y="138"/>
                        <a:pt x="178" y="138"/>
                        <a:pt x="178" y="138"/>
                      </a:cubicBezTo>
                      <a:cubicBezTo>
                        <a:pt x="178" y="141"/>
                        <a:pt x="178" y="141"/>
                        <a:pt x="178" y="141"/>
                      </a:cubicBezTo>
                      <a:cubicBezTo>
                        <a:pt x="183" y="141"/>
                        <a:pt x="183" y="141"/>
                        <a:pt x="183" y="141"/>
                      </a:cubicBezTo>
                      <a:cubicBezTo>
                        <a:pt x="183" y="145"/>
                        <a:pt x="183" y="145"/>
                        <a:pt x="183" y="145"/>
                      </a:cubicBezTo>
                      <a:cubicBezTo>
                        <a:pt x="188" y="145"/>
                        <a:pt x="188" y="145"/>
                        <a:pt x="188" y="145"/>
                      </a:cubicBezTo>
                      <a:cubicBezTo>
                        <a:pt x="188" y="149"/>
                        <a:pt x="188" y="149"/>
                        <a:pt x="188" y="149"/>
                      </a:cubicBezTo>
                      <a:cubicBezTo>
                        <a:pt x="192" y="149"/>
                        <a:pt x="192" y="149"/>
                        <a:pt x="192" y="149"/>
                      </a:cubicBezTo>
                      <a:cubicBezTo>
                        <a:pt x="192" y="154"/>
                        <a:pt x="192" y="154"/>
                        <a:pt x="192" y="154"/>
                      </a:cubicBezTo>
                      <a:cubicBezTo>
                        <a:pt x="197" y="154"/>
                        <a:pt x="197" y="154"/>
                        <a:pt x="197" y="154"/>
                      </a:cubicBezTo>
                      <a:cubicBezTo>
                        <a:pt x="197" y="158"/>
                        <a:pt x="197" y="158"/>
                        <a:pt x="197" y="158"/>
                      </a:cubicBezTo>
                      <a:cubicBezTo>
                        <a:pt x="201" y="158"/>
                        <a:pt x="201" y="158"/>
                        <a:pt x="201" y="158"/>
                      </a:cubicBezTo>
                      <a:cubicBezTo>
                        <a:pt x="201" y="162"/>
                        <a:pt x="201" y="162"/>
                        <a:pt x="201" y="162"/>
                      </a:cubicBezTo>
                      <a:cubicBezTo>
                        <a:pt x="208" y="162"/>
                        <a:pt x="208" y="162"/>
                        <a:pt x="208" y="162"/>
                      </a:cubicBezTo>
                      <a:cubicBezTo>
                        <a:pt x="208" y="166"/>
                        <a:pt x="208" y="166"/>
                        <a:pt x="208" y="166"/>
                      </a:cubicBezTo>
                      <a:cubicBezTo>
                        <a:pt x="210" y="166"/>
                        <a:pt x="210" y="166"/>
                        <a:pt x="210" y="166"/>
                      </a:cubicBezTo>
                      <a:cubicBezTo>
                        <a:pt x="210" y="172"/>
                        <a:pt x="210" y="172"/>
                        <a:pt x="210" y="172"/>
                      </a:cubicBezTo>
                      <a:cubicBezTo>
                        <a:pt x="213" y="172"/>
                        <a:pt x="213" y="172"/>
                        <a:pt x="213" y="172"/>
                      </a:cubicBezTo>
                      <a:cubicBezTo>
                        <a:pt x="213" y="174"/>
                        <a:pt x="213" y="174"/>
                        <a:pt x="213" y="174"/>
                      </a:cubicBezTo>
                      <a:cubicBezTo>
                        <a:pt x="218" y="174"/>
                        <a:pt x="218" y="174"/>
                        <a:pt x="218" y="174"/>
                      </a:cubicBezTo>
                      <a:cubicBezTo>
                        <a:pt x="218" y="178"/>
                        <a:pt x="218" y="178"/>
                        <a:pt x="218" y="178"/>
                      </a:cubicBezTo>
                      <a:cubicBezTo>
                        <a:pt x="223" y="178"/>
                        <a:pt x="223" y="178"/>
                        <a:pt x="223" y="178"/>
                      </a:cubicBezTo>
                      <a:cubicBezTo>
                        <a:pt x="223" y="181"/>
                        <a:pt x="223" y="181"/>
                        <a:pt x="223" y="181"/>
                      </a:cubicBezTo>
                      <a:cubicBezTo>
                        <a:pt x="225" y="181"/>
                        <a:pt x="225" y="181"/>
                        <a:pt x="225" y="181"/>
                      </a:cubicBezTo>
                      <a:cubicBezTo>
                        <a:pt x="225" y="184"/>
                        <a:pt x="225" y="184"/>
                        <a:pt x="225" y="184"/>
                      </a:cubicBezTo>
                      <a:cubicBezTo>
                        <a:pt x="228" y="184"/>
                        <a:pt x="228" y="184"/>
                        <a:pt x="228" y="184"/>
                      </a:cubicBezTo>
                      <a:cubicBezTo>
                        <a:pt x="228" y="187"/>
                        <a:pt x="228" y="187"/>
                        <a:pt x="228" y="187"/>
                      </a:cubicBezTo>
                      <a:cubicBezTo>
                        <a:pt x="234" y="187"/>
                        <a:pt x="234" y="187"/>
                        <a:pt x="234" y="187"/>
                      </a:cubicBezTo>
                      <a:cubicBezTo>
                        <a:pt x="234" y="190"/>
                        <a:pt x="234" y="190"/>
                        <a:pt x="234" y="190"/>
                      </a:cubicBezTo>
                      <a:cubicBezTo>
                        <a:pt x="239" y="190"/>
                        <a:pt x="239" y="190"/>
                        <a:pt x="239" y="190"/>
                      </a:cubicBezTo>
                      <a:cubicBezTo>
                        <a:pt x="239" y="193"/>
                        <a:pt x="239" y="193"/>
                        <a:pt x="239" y="193"/>
                      </a:cubicBezTo>
                      <a:cubicBezTo>
                        <a:pt x="240" y="193"/>
                        <a:pt x="240" y="193"/>
                        <a:pt x="240" y="193"/>
                      </a:cubicBezTo>
                      <a:cubicBezTo>
                        <a:pt x="240" y="196"/>
                        <a:pt x="240" y="196"/>
                        <a:pt x="240" y="196"/>
                      </a:cubicBezTo>
                      <a:cubicBezTo>
                        <a:pt x="243" y="196"/>
                        <a:pt x="243" y="196"/>
                        <a:pt x="243" y="196"/>
                      </a:cubicBezTo>
                      <a:cubicBezTo>
                        <a:pt x="243" y="201"/>
                        <a:pt x="243" y="201"/>
                        <a:pt x="243" y="201"/>
                      </a:cubicBezTo>
                      <a:cubicBezTo>
                        <a:pt x="254" y="201"/>
                        <a:pt x="254" y="201"/>
                        <a:pt x="254" y="201"/>
                      </a:cubicBezTo>
                      <a:cubicBezTo>
                        <a:pt x="254" y="202"/>
                        <a:pt x="254" y="202"/>
                        <a:pt x="254" y="202"/>
                      </a:cubicBezTo>
                      <a:cubicBezTo>
                        <a:pt x="260" y="202"/>
                        <a:pt x="260" y="202"/>
                        <a:pt x="260" y="202"/>
                      </a:cubicBezTo>
                      <a:cubicBezTo>
                        <a:pt x="260" y="205"/>
                        <a:pt x="260" y="205"/>
                        <a:pt x="260" y="205"/>
                      </a:cubicBezTo>
                      <a:cubicBezTo>
                        <a:pt x="266" y="205"/>
                        <a:pt x="266" y="205"/>
                        <a:pt x="266" y="205"/>
                      </a:cubicBezTo>
                      <a:cubicBezTo>
                        <a:pt x="266" y="209"/>
                        <a:pt x="266" y="209"/>
                        <a:pt x="266" y="209"/>
                      </a:cubicBezTo>
                      <a:cubicBezTo>
                        <a:pt x="269" y="209"/>
                        <a:pt x="269" y="209"/>
                        <a:pt x="269" y="209"/>
                      </a:cubicBezTo>
                      <a:cubicBezTo>
                        <a:pt x="269" y="215"/>
                        <a:pt x="269" y="215"/>
                        <a:pt x="269" y="215"/>
                      </a:cubicBezTo>
                      <a:cubicBezTo>
                        <a:pt x="278" y="215"/>
                        <a:pt x="278" y="215"/>
                        <a:pt x="278" y="215"/>
                      </a:cubicBezTo>
                      <a:cubicBezTo>
                        <a:pt x="278" y="218"/>
                        <a:pt x="278" y="218"/>
                        <a:pt x="278" y="218"/>
                      </a:cubicBezTo>
                      <a:cubicBezTo>
                        <a:pt x="282" y="218"/>
                        <a:pt x="282" y="218"/>
                        <a:pt x="282" y="218"/>
                      </a:cubicBezTo>
                      <a:cubicBezTo>
                        <a:pt x="282" y="221"/>
                        <a:pt x="282" y="221"/>
                        <a:pt x="282" y="221"/>
                      </a:cubicBezTo>
                      <a:cubicBezTo>
                        <a:pt x="289" y="221"/>
                        <a:pt x="289" y="221"/>
                        <a:pt x="289" y="221"/>
                      </a:cubicBezTo>
                      <a:cubicBezTo>
                        <a:pt x="289" y="223"/>
                        <a:pt x="289" y="223"/>
                        <a:pt x="289" y="223"/>
                      </a:cubicBezTo>
                      <a:cubicBezTo>
                        <a:pt x="299" y="223"/>
                        <a:pt x="299" y="223"/>
                        <a:pt x="299" y="223"/>
                      </a:cubicBezTo>
                      <a:cubicBezTo>
                        <a:pt x="299" y="228"/>
                        <a:pt x="299" y="228"/>
                        <a:pt x="299" y="228"/>
                      </a:cubicBezTo>
                      <a:cubicBezTo>
                        <a:pt x="304" y="228"/>
                        <a:pt x="304" y="228"/>
                        <a:pt x="304" y="228"/>
                      </a:cubicBezTo>
                      <a:cubicBezTo>
                        <a:pt x="304" y="230"/>
                        <a:pt x="304" y="230"/>
                        <a:pt x="304" y="230"/>
                      </a:cubicBezTo>
                      <a:cubicBezTo>
                        <a:pt x="309" y="230"/>
                        <a:pt x="309" y="230"/>
                        <a:pt x="309" y="230"/>
                      </a:cubicBezTo>
                      <a:cubicBezTo>
                        <a:pt x="309" y="236"/>
                        <a:pt x="309" y="236"/>
                        <a:pt x="309" y="236"/>
                      </a:cubicBezTo>
                      <a:cubicBezTo>
                        <a:pt x="317" y="236"/>
                        <a:pt x="317" y="236"/>
                        <a:pt x="317" y="236"/>
                      </a:cubicBezTo>
                      <a:cubicBezTo>
                        <a:pt x="317" y="239"/>
                        <a:pt x="317" y="239"/>
                        <a:pt x="317" y="239"/>
                      </a:cubicBezTo>
                      <a:cubicBezTo>
                        <a:pt x="322" y="239"/>
                        <a:pt x="322" y="239"/>
                        <a:pt x="322" y="239"/>
                      </a:cubicBezTo>
                      <a:cubicBezTo>
                        <a:pt x="322" y="243"/>
                        <a:pt x="322" y="243"/>
                        <a:pt x="322" y="243"/>
                      </a:cubicBezTo>
                      <a:cubicBezTo>
                        <a:pt x="328" y="243"/>
                        <a:pt x="328" y="243"/>
                        <a:pt x="328" y="243"/>
                      </a:cubicBezTo>
                      <a:cubicBezTo>
                        <a:pt x="328" y="246"/>
                        <a:pt x="328" y="246"/>
                        <a:pt x="328" y="246"/>
                      </a:cubicBezTo>
                      <a:cubicBezTo>
                        <a:pt x="331" y="246"/>
                        <a:pt x="331" y="246"/>
                        <a:pt x="331" y="246"/>
                      </a:cubicBezTo>
                      <a:cubicBezTo>
                        <a:pt x="331" y="250"/>
                        <a:pt x="331" y="250"/>
                        <a:pt x="331" y="250"/>
                      </a:cubicBezTo>
                      <a:cubicBezTo>
                        <a:pt x="345" y="250"/>
                        <a:pt x="345" y="250"/>
                        <a:pt x="345" y="250"/>
                      </a:cubicBezTo>
                      <a:cubicBezTo>
                        <a:pt x="345" y="253"/>
                        <a:pt x="345" y="253"/>
                        <a:pt x="345" y="253"/>
                      </a:cubicBezTo>
                      <a:cubicBezTo>
                        <a:pt x="355" y="253"/>
                        <a:pt x="355" y="253"/>
                        <a:pt x="355" y="253"/>
                      </a:cubicBezTo>
                      <a:cubicBezTo>
                        <a:pt x="355" y="256"/>
                        <a:pt x="355" y="256"/>
                        <a:pt x="355" y="256"/>
                      </a:cubicBezTo>
                      <a:cubicBezTo>
                        <a:pt x="358" y="256"/>
                        <a:pt x="358" y="256"/>
                        <a:pt x="358" y="256"/>
                      </a:cubicBezTo>
                      <a:cubicBezTo>
                        <a:pt x="358" y="259"/>
                        <a:pt x="358" y="259"/>
                        <a:pt x="358" y="259"/>
                      </a:cubicBezTo>
                      <a:cubicBezTo>
                        <a:pt x="365" y="259"/>
                        <a:pt x="365" y="259"/>
                        <a:pt x="365" y="259"/>
                      </a:cubicBezTo>
                      <a:cubicBezTo>
                        <a:pt x="365" y="262"/>
                        <a:pt x="365" y="262"/>
                        <a:pt x="365" y="262"/>
                      </a:cubicBezTo>
                      <a:cubicBezTo>
                        <a:pt x="369" y="262"/>
                        <a:pt x="369" y="262"/>
                        <a:pt x="369" y="262"/>
                      </a:cubicBezTo>
                      <a:cubicBezTo>
                        <a:pt x="369" y="267"/>
                        <a:pt x="369" y="267"/>
                        <a:pt x="369" y="267"/>
                      </a:cubicBezTo>
                      <a:cubicBezTo>
                        <a:pt x="372" y="267"/>
                        <a:pt x="372" y="267"/>
                        <a:pt x="372" y="267"/>
                      </a:cubicBezTo>
                      <a:cubicBezTo>
                        <a:pt x="372" y="271"/>
                        <a:pt x="372" y="271"/>
                        <a:pt x="372" y="271"/>
                      </a:cubicBezTo>
                      <a:cubicBezTo>
                        <a:pt x="378" y="271"/>
                        <a:pt x="378" y="271"/>
                        <a:pt x="378" y="271"/>
                      </a:cubicBezTo>
                      <a:cubicBezTo>
                        <a:pt x="378" y="276"/>
                        <a:pt x="378" y="276"/>
                        <a:pt x="378" y="276"/>
                      </a:cubicBezTo>
                      <a:cubicBezTo>
                        <a:pt x="384" y="276"/>
                        <a:pt x="384" y="276"/>
                        <a:pt x="384" y="276"/>
                      </a:cubicBezTo>
                      <a:cubicBezTo>
                        <a:pt x="384" y="280"/>
                        <a:pt x="384" y="280"/>
                        <a:pt x="384" y="280"/>
                      </a:cubicBezTo>
                      <a:cubicBezTo>
                        <a:pt x="387" y="280"/>
                        <a:pt x="387" y="280"/>
                        <a:pt x="387" y="280"/>
                      </a:cubicBezTo>
                      <a:cubicBezTo>
                        <a:pt x="387" y="284"/>
                        <a:pt x="387" y="284"/>
                        <a:pt x="387" y="284"/>
                      </a:cubicBezTo>
                      <a:cubicBezTo>
                        <a:pt x="391" y="284"/>
                        <a:pt x="391" y="284"/>
                        <a:pt x="391" y="284"/>
                      </a:cubicBezTo>
                      <a:cubicBezTo>
                        <a:pt x="391" y="287"/>
                        <a:pt x="391" y="287"/>
                        <a:pt x="391" y="287"/>
                      </a:cubicBezTo>
                      <a:cubicBezTo>
                        <a:pt x="398" y="287"/>
                        <a:pt x="398" y="287"/>
                        <a:pt x="398" y="287"/>
                      </a:cubicBezTo>
                      <a:cubicBezTo>
                        <a:pt x="398" y="290"/>
                        <a:pt x="398" y="290"/>
                        <a:pt x="398" y="290"/>
                      </a:cubicBezTo>
                      <a:cubicBezTo>
                        <a:pt x="413" y="290"/>
                        <a:pt x="413" y="290"/>
                        <a:pt x="413" y="290"/>
                      </a:cubicBezTo>
                      <a:cubicBezTo>
                        <a:pt x="413" y="293"/>
                        <a:pt x="413" y="293"/>
                        <a:pt x="413" y="293"/>
                      </a:cubicBezTo>
                      <a:cubicBezTo>
                        <a:pt x="419" y="293"/>
                        <a:pt x="419" y="293"/>
                        <a:pt x="419" y="293"/>
                      </a:cubicBezTo>
                      <a:cubicBezTo>
                        <a:pt x="419" y="296"/>
                        <a:pt x="419" y="296"/>
                        <a:pt x="419" y="296"/>
                      </a:cubicBezTo>
                      <a:cubicBezTo>
                        <a:pt x="426" y="296"/>
                        <a:pt x="426" y="296"/>
                        <a:pt x="426" y="296"/>
                      </a:cubicBezTo>
                      <a:cubicBezTo>
                        <a:pt x="426" y="304"/>
                        <a:pt x="426" y="304"/>
                        <a:pt x="426" y="304"/>
                      </a:cubicBezTo>
                      <a:cubicBezTo>
                        <a:pt x="431" y="304"/>
                        <a:pt x="431" y="304"/>
                        <a:pt x="431" y="304"/>
                      </a:cubicBezTo>
                      <a:cubicBezTo>
                        <a:pt x="431" y="307"/>
                        <a:pt x="431" y="307"/>
                        <a:pt x="431" y="307"/>
                      </a:cubicBezTo>
                      <a:cubicBezTo>
                        <a:pt x="436" y="307"/>
                        <a:pt x="436" y="307"/>
                        <a:pt x="436" y="307"/>
                      </a:cubicBezTo>
                      <a:cubicBezTo>
                        <a:pt x="436" y="311"/>
                        <a:pt x="436" y="311"/>
                        <a:pt x="436" y="311"/>
                      </a:cubicBezTo>
                      <a:cubicBezTo>
                        <a:pt x="442" y="311"/>
                        <a:pt x="442" y="311"/>
                        <a:pt x="442" y="311"/>
                      </a:cubicBezTo>
                      <a:cubicBezTo>
                        <a:pt x="442" y="314"/>
                        <a:pt x="442" y="314"/>
                        <a:pt x="442" y="314"/>
                      </a:cubicBezTo>
                      <a:cubicBezTo>
                        <a:pt x="448" y="314"/>
                        <a:pt x="448" y="314"/>
                        <a:pt x="448" y="314"/>
                      </a:cubicBezTo>
                      <a:cubicBezTo>
                        <a:pt x="448" y="320"/>
                        <a:pt x="448" y="320"/>
                        <a:pt x="448" y="320"/>
                      </a:cubicBezTo>
                      <a:cubicBezTo>
                        <a:pt x="460" y="320"/>
                        <a:pt x="460" y="320"/>
                        <a:pt x="460" y="320"/>
                      </a:cubicBezTo>
                      <a:cubicBezTo>
                        <a:pt x="460" y="324"/>
                        <a:pt x="460" y="324"/>
                        <a:pt x="460" y="324"/>
                      </a:cubicBezTo>
                      <a:cubicBezTo>
                        <a:pt x="468" y="324"/>
                        <a:pt x="468" y="324"/>
                        <a:pt x="468" y="324"/>
                      </a:cubicBezTo>
                      <a:cubicBezTo>
                        <a:pt x="468" y="327"/>
                        <a:pt x="468" y="327"/>
                        <a:pt x="468" y="327"/>
                      </a:cubicBezTo>
                      <a:cubicBezTo>
                        <a:pt x="477" y="327"/>
                        <a:pt x="477" y="327"/>
                        <a:pt x="477" y="327"/>
                      </a:cubicBezTo>
                      <a:cubicBezTo>
                        <a:pt x="477" y="330"/>
                        <a:pt x="477" y="330"/>
                        <a:pt x="477" y="330"/>
                      </a:cubicBezTo>
                      <a:cubicBezTo>
                        <a:pt x="484" y="330"/>
                        <a:pt x="484" y="330"/>
                        <a:pt x="484" y="330"/>
                      </a:cubicBezTo>
                      <a:cubicBezTo>
                        <a:pt x="484" y="333"/>
                        <a:pt x="484" y="333"/>
                        <a:pt x="484" y="333"/>
                      </a:cubicBezTo>
                      <a:cubicBezTo>
                        <a:pt x="487" y="333"/>
                        <a:pt x="487" y="333"/>
                        <a:pt x="487" y="333"/>
                      </a:cubicBezTo>
                      <a:cubicBezTo>
                        <a:pt x="487" y="335"/>
                        <a:pt x="487" y="335"/>
                        <a:pt x="487" y="335"/>
                      </a:cubicBezTo>
                      <a:cubicBezTo>
                        <a:pt x="497" y="335"/>
                        <a:pt x="497" y="335"/>
                        <a:pt x="497" y="335"/>
                      </a:cubicBezTo>
                      <a:cubicBezTo>
                        <a:pt x="497" y="338"/>
                        <a:pt x="497" y="338"/>
                        <a:pt x="497" y="338"/>
                      </a:cubicBezTo>
                      <a:cubicBezTo>
                        <a:pt x="513" y="338"/>
                        <a:pt x="513" y="338"/>
                        <a:pt x="513" y="338"/>
                      </a:cubicBezTo>
                      <a:cubicBezTo>
                        <a:pt x="513" y="341"/>
                        <a:pt x="513" y="341"/>
                        <a:pt x="513" y="341"/>
                      </a:cubicBezTo>
                      <a:cubicBezTo>
                        <a:pt x="530" y="341"/>
                        <a:pt x="530" y="341"/>
                        <a:pt x="530" y="341"/>
                      </a:cubicBezTo>
                      <a:cubicBezTo>
                        <a:pt x="530" y="345"/>
                        <a:pt x="530" y="345"/>
                        <a:pt x="530" y="345"/>
                      </a:cubicBezTo>
                      <a:cubicBezTo>
                        <a:pt x="540" y="345"/>
                        <a:pt x="540" y="345"/>
                        <a:pt x="540" y="345"/>
                      </a:cubicBezTo>
                      <a:cubicBezTo>
                        <a:pt x="540" y="348"/>
                        <a:pt x="540" y="348"/>
                        <a:pt x="540" y="348"/>
                      </a:cubicBezTo>
                      <a:cubicBezTo>
                        <a:pt x="548" y="348"/>
                        <a:pt x="548" y="348"/>
                        <a:pt x="548" y="348"/>
                      </a:cubicBezTo>
                      <a:cubicBezTo>
                        <a:pt x="548" y="351"/>
                        <a:pt x="548" y="351"/>
                        <a:pt x="548" y="351"/>
                      </a:cubicBezTo>
                      <a:cubicBezTo>
                        <a:pt x="555" y="351"/>
                        <a:pt x="555" y="351"/>
                        <a:pt x="555" y="351"/>
                      </a:cubicBezTo>
                      <a:cubicBezTo>
                        <a:pt x="555" y="353"/>
                        <a:pt x="555" y="353"/>
                        <a:pt x="555" y="353"/>
                      </a:cubicBezTo>
                      <a:cubicBezTo>
                        <a:pt x="559" y="353"/>
                        <a:pt x="559" y="353"/>
                        <a:pt x="559" y="353"/>
                      </a:cubicBezTo>
                      <a:cubicBezTo>
                        <a:pt x="559" y="358"/>
                        <a:pt x="559" y="358"/>
                        <a:pt x="559" y="358"/>
                      </a:cubicBezTo>
                      <a:cubicBezTo>
                        <a:pt x="563" y="358"/>
                        <a:pt x="563" y="358"/>
                        <a:pt x="563" y="358"/>
                      </a:cubicBezTo>
                      <a:cubicBezTo>
                        <a:pt x="563" y="361"/>
                        <a:pt x="563" y="361"/>
                        <a:pt x="563" y="361"/>
                      </a:cubicBezTo>
                      <a:cubicBezTo>
                        <a:pt x="574" y="361"/>
                        <a:pt x="574" y="361"/>
                        <a:pt x="574" y="361"/>
                      </a:cubicBezTo>
                      <a:cubicBezTo>
                        <a:pt x="574" y="363"/>
                        <a:pt x="574" y="363"/>
                        <a:pt x="574" y="363"/>
                      </a:cubicBezTo>
                      <a:cubicBezTo>
                        <a:pt x="577" y="363"/>
                        <a:pt x="577" y="363"/>
                        <a:pt x="577" y="363"/>
                      </a:cubicBezTo>
                      <a:cubicBezTo>
                        <a:pt x="577" y="367"/>
                        <a:pt x="577" y="367"/>
                        <a:pt x="577" y="367"/>
                      </a:cubicBezTo>
                      <a:cubicBezTo>
                        <a:pt x="583" y="367"/>
                        <a:pt x="583" y="367"/>
                        <a:pt x="583" y="367"/>
                      </a:cubicBezTo>
                      <a:cubicBezTo>
                        <a:pt x="583" y="371"/>
                        <a:pt x="583" y="371"/>
                        <a:pt x="583" y="371"/>
                      </a:cubicBezTo>
                      <a:cubicBezTo>
                        <a:pt x="591" y="371"/>
                        <a:pt x="591" y="371"/>
                        <a:pt x="591" y="371"/>
                      </a:cubicBezTo>
                      <a:cubicBezTo>
                        <a:pt x="591" y="373"/>
                        <a:pt x="591" y="373"/>
                        <a:pt x="591" y="373"/>
                      </a:cubicBezTo>
                      <a:cubicBezTo>
                        <a:pt x="604" y="373"/>
                        <a:pt x="604" y="373"/>
                        <a:pt x="604" y="373"/>
                      </a:cubicBezTo>
                      <a:cubicBezTo>
                        <a:pt x="604" y="376"/>
                        <a:pt x="604" y="376"/>
                        <a:pt x="604" y="376"/>
                      </a:cubicBezTo>
                      <a:cubicBezTo>
                        <a:pt x="608" y="376"/>
                        <a:pt x="608" y="376"/>
                        <a:pt x="608" y="376"/>
                      </a:cubicBezTo>
                      <a:cubicBezTo>
                        <a:pt x="608" y="380"/>
                        <a:pt x="608" y="380"/>
                        <a:pt x="608" y="380"/>
                      </a:cubicBezTo>
                      <a:cubicBezTo>
                        <a:pt x="612" y="380"/>
                        <a:pt x="612" y="380"/>
                        <a:pt x="612" y="380"/>
                      </a:cubicBezTo>
                      <a:cubicBezTo>
                        <a:pt x="612" y="382"/>
                        <a:pt x="612" y="382"/>
                        <a:pt x="612" y="382"/>
                      </a:cubicBezTo>
                      <a:cubicBezTo>
                        <a:pt x="614" y="382"/>
                        <a:pt x="614" y="382"/>
                        <a:pt x="614" y="382"/>
                      </a:cubicBezTo>
                      <a:cubicBezTo>
                        <a:pt x="614" y="386"/>
                        <a:pt x="614" y="386"/>
                        <a:pt x="614" y="386"/>
                      </a:cubicBezTo>
                      <a:cubicBezTo>
                        <a:pt x="619" y="386"/>
                        <a:pt x="619" y="386"/>
                        <a:pt x="619" y="386"/>
                      </a:cubicBezTo>
                      <a:cubicBezTo>
                        <a:pt x="619" y="389"/>
                        <a:pt x="619" y="389"/>
                        <a:pt x="619" y="389"/>
                      </a:cubicBezTo>
                      <a:cubicBezTo>
                        <a:pt x="633" y="389"/>
                        <a:pt x="633" y="389"/>
                        <a:pt x="633" y="389"/>
                      </a:cubicBezTo>
                      <a:cubicBezTo>
                        <a:pt x="633" y="392"/>
                        <a:pt x="633" y="392"/>
                        <a:pt x="633" y="392"/>
                      </a:cubicBezTo>
                      <a:cubicBezTo>
                        <a:pt x="640" y="392"/>
                        <a:pt x="640" y="392"/>
                        <a:pt x="640" y="392"/>
                      </a:cubicBezTo>
                      <a:cubicBezTo>
                        <a:pt x="640" y="395"/>
                        <a:pt x="640" y="395"/>
                        <a:pt x="640" y="395"/>
                      </a:cubicBezTo>
                      <a:cubicBezTo>
                        <a:pt x="648" y="395"/>
                        <a:pt x="648" y="395"/>
                        <a:pt x="648" y="395"/>
                      </a:cubicBezTo>
                      <a:cubicBezTo>
                        <a:pt x="648" y="395"/>
                        <a:pt x="648" y="397"/>
                        <a:pt x="648" y="399"/>
                      </a:cubicBezTo>
                      <a:cubicBezTo>
                        <a:pt x="648" y="401"/>
                        <a:pt x="657" y="399"/>
                        <a:pt x="657" y="399"/>
                      </a:cubicBezTo>
                      <a:cubicBezTo>
                        <a:pt x="657" y="401"/>
                        <a:pt x="657" y="401"/>
                        <a:pt x="657" y="401"/>
                      </a:cubicBezTo>
                      <a:cubicBezTo>
                        <a:pt x="662" y="401"/>
                        <a:pt x="662" y="401"/>
                        <a:pt x="662" y="401"/>
                      </a:cubicBezTo>
                      <a:cubicBezTo>
                        <a:pt x="662" y="406"/>
                        <a:pt x="662" y="406"/>
                        <a:pt x="662" y="406"/>
                      </a:cubicBezTo>
                      <a:cubicBezTo>
                        <a:pt x="672" y="406"/>
                        <a:pt x="672" y="406"/>
                        <a:pt x="672" y="406"/>
                      </a:cubicBezTo>
                      <a:cubicBezTo>
                        <a:pt x="672" y="408"/>
                        <a:pt x="672" y="408"/>
                        <a:pt x="672" y="408"/>
                      </a:cubicBezTo>
                      <a:cubicBezTo>
                        <a:pt x="672" y="408"/>
                        <a:pt x="690" y="408"/>
                        <a:pt x="691" y="408"/>
                      </a:cubicBezTo>
                      <a:cubicBezTo>
                        <a:pt x="692" y="408"/>
                        <a:pt x="691" y="410"/>
                        <a:pt x="691" y="410"/>
                      </a:cubicBezTo>
                      <a:cubicBezTo>
                        <a:pt x="705" y="410"/>
                        <a:pt x="705" y="410"/>
                        <a:pt x="705" y="410"/>
                      </a:cubicBezTo>
                      <a:cubicBezTo>
                        <a:pt x="705" y="414"/>
                        <a:pt x="705" y="414"/>
                        <a:pt x="705" y="414"/>
                      </a:cubicBezTo>
                      <a:cubicBezTo>
                        <a:pt x="713" y="414"/>
                        <a:pt x="713" y="414"/>
                        <a:pt x="713" y="414"/>
                      </a:cubicBezTo>
                      <a:cubicBezTo>
                        <a:pt x="713" y="418"/>
                        <a:pt x="713" y="418"/>
                        <a:pt x="713" y="418"/>
                      </a:cubicBezTo>
                      <a:cubicBezTo>
                        <a:pt x="726" y="418"/>
                        <a:pt x="726" y="418"/>
                        <a:pt x="726" y="418"/>
                      </a:cubicBezTo>
                      <a:cubicBezTo>
                        <a:pt x="726" y="420"/>
                        <a:pt x="726" y="420"/>
                        <a:pt x="726" y="420"/>
                      </a:cubicBezTo>
                      <a:cubicBezTo>
                        <a:pt x="743" y="420"/>
                        <a:pt x="743" y="420"/>
                        <a:pt x="743" y="420"/>
                      </a:cubicBezTo>
                      <a:cubicBezTo>
                        <a:pt x="743" y="423"/>
                        <a:pt x="743" y="423"/>
                        <a:pt x="743" y="423"/>
                      </a:cubicBezTo>
                      <a:cubicBezTo>
                        <a:pt x="754" y="423"/>
                        <a:pt x="754" y="423"/>
                        <a:pt x="754" y="423"/>
                      </a:cubicBezTo>
                      <a:cubicBezTo>
                        <a:pt x="754" y="430"/>
                        <a:pt x="754" y="430"/>
                        <a:pt x="754" y="430"/>
                      </a:cubicBezTo>
                      <a:cubicBezTo>
                        <a:pt x="759" y="430"/>
                        <a:pt x="759" y="430"/>
                        <a:pt x="759" y="430"/>
                      </a:cubicBezTo>
                      <a:cubicBezTo>
                        <a:pt x="759" y="433"/>
                        <a:pt x="759" y="433"/>
                        <a:pt x="759" y="433"/>
                      </a:cubicBezTo>
                      <a:cubicBezTo>
                        <a:pt x="762" y="433"/>
                        <a:pt x="762" y="433"/>
                        <a:pt x="762" y="433"/>
                      </a:cubicBezTo>
                      <a:cubicBezTo>
                        <a:pt x="762" y="438"/>
                        <a:pt x="762" y="438"/>
                        <a:pt x="762" y="438"/>
                      </a:cubicBezTo>
                      <a:cubicBezTo>
                        <a:pt x="768" y="438"/>
                        <a:pt x="768" y="438"/>
                        <a:pt x="768" y="438"/>
                      </a:cubicBezTo>
                      <a:cubicBezTo>
                        <a:pt x="768" y="443"/>
                        <a:pt x="768" y="443"/>
                        <a:pt x="768" y="443"/>
                      </a:cubicBezTo>
                      <a:cubicBezTo>
                        <a:pt x="778" y="443"/>
                        <a:pt x="778" y="443"/>
                        <a:pt x="778" y="443"/>
                      </a:cubicBezTo>
                      <a:cubicBezTo>
                        <a:pt x="778" y="446"/>
                        <a:pt x="778" y="446"/>
                        <a:pt x="778" y="446"/>
                      </a:cubicBezTo>
                      <a:cubicBezTo>
                        <a:pt x="793" y="446"/>
                        <a:pt x="793" y="446"/>
                        <a:pt x="793" y="446"/>
                      </a:cubicBezTo>
                      <a:cubicBezTo>
                        <a:pt x="793" y="451"/>
                        <a:pt x="793" y="451"/>
                        <a:pt x="793" y="451"/>
                      </a:cubicBezTo>
                      <a:cubicBezTo>
                        <a:pt x="809" y="451"/>
                        <a:pt x="809" y="451"/>
                        <a:pt x="809" y="451"/>
                      </a:cubicBezTo>
                      <a:cubicBezTo>
                        <a:pt x="809" y="455"/>
                        <a:pt x="809" y="455"/>
                        <a:pt x="809" y="455"/>
                      </a:cubicBezTo>
                      <a:cubicBezTo>
                        <a:pt x="813" y="455"/>
                        <a:pt x="813" y="455"/>
                        <a:pt x="813" y="455"/>
                      </a:cubicBezTo>
                      <a:cubicBezTo>
                        <a:pt x="813" y="458"/>
                        <a:pt x="813" y="458"/>
                        <a:pt x="813" y="458"/>
                      </a:cubicBezTo>
                      <a:cubicBezTo>
                        <a:pt x="828" y="458"/>
                        <a:pt x="828" y="458"/>
                        <a:pt x="828" y="458"/>
                      </a:cubicBezTo>
                      <a:cubicBezTo>
                        <a:pt x="828" y="460"/>
                        <a:pt x="828" y="460"/>
                        <a:pt x="828" y="460"/>
                      </a:cubicBezTo>
                      <a:cubicBezTo>
                        <a:pt x="837" y="460"/>
                        <a:pt x="837" y="460"/>
                        <a:pt x="837" y="460"/>
                      </a:cubicBezTo>
                      <a:cubicBezTo>
                        <a:pt x="837" y="464"/>
                        <a:pt x="837" y="464"/>
                        <a:pt x="837" y="464"/>
                      </a:cubicBezTo>
                      <a:cubicBezTo>
                        <a:pt x="843" y="464"/>
                        <a:pt x="843" y="464"/>
                        <a:pt x="843" y="464"/>
                      </a:cubicBezTo>
                      <a:cubicBezTo>
                        <a:pt x="843" y="467"/>
                        <a:pt x="843" y="467"/>
                        <a:pt x="843" y="467"/>
                      </a:cubicBezTo>
                      <a:cubicBezTo>
                        <a:pt x="852" y="467"/>
                        <a:pt x="852" y="467"/>
                        <a:pt x="852" y="467"/>
                      </a:cubicBezTo>
                      <a:cubicBezTo>
                        <a:pt x="852" y="471"/>
                        <a:pt x="852" y="471"/>
                        <a:pt x="852" y="471"/>
                      </a:cubicBezTo>
                      <a:cubicBezTo>
                        <a:pt x="865" y="471"/>
                        <a:pt x="865" y="471"/>
                        <a:pt x="865" y="471"/>
                      </a:cubicBezTo>
                    </a:path>
                  </a:pathLst>
                </a:custGeom>
                <a:noFill/>
                <a:ln w="19050" cap="flat">
                  <a:solidFill>
                    <a:schemeClr val="accent6"/>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5" name="Freeform 28">
                  <a:extLst>
                    <a:ext uri="{FF2B5EF4-FFF2-40B4-BE49-F238E27FC236}">
                      <a16:creationId xmlns:a16="http://schemas.microsoft.com/office/drawing/2014/main" id="{11568D8B-B11E-6E4D-9E8D-2ED81EB75DE2}"/>
                    </a:ext>
                  </a:extLst>
                </p:cNvPr>
                <p:cNvSpPr>
                  <a:spLocks/>
                </p:cNvSpPr>
                <p:nvPr/>
              </p:nvSpPr>
              <p:spPr bwMode="auto">
                <a:xfrm>
                  <a:off x="6739309" y="1053446"/>
                  <a:ext cx="2660386" cy="1732617"/>
                </a:xfrm>
                <a:custGeom>
                  <a:avLst/>
                  <a:gdLst>
                    <a:gd name="T0" fmla="*/ 23 w 1818"/>
                    <a:gd name="T1" fmla="*/ 19 h 1184"/>
                    <a:gd name="T2" fmla="*/ 44 w 1818"/>
                    <a:gd name="T3" fmla="*/ 56 h 1184"/>
                    <a:gd name="T4" fmla="*/ 60 w 1818"/>
                    <a:gd name="T5" fmla="*/ 98 h 1184"/>
                    <a:gd name="T6" fmla="*/ 81 w 1818"/>
                    <a:gd name="T7" fmla="*/ 131 h 1184"/>
                    <a:gd name="T8" fmla="*/ 100 w 1818"/>
                    <a:gd name="T9" fmla="*/ 165 h 1184"/>
                    <a:gd name="T10" fmla="*/ 121 w 1818"/>
                    <a:gd name="T11" fmla="*/ 196 h 1184"/>
                    <a:gd name="T12" fmla="*/ 140 w 1818"/>
                    <a:gd name="T13" fmla="*/ 219 h 1184"/>
                    <a:gd name="T14" fmla="*/ 156 w 1818"/>
                    <a:gd name="T15" fmla="*/ 238 h 1184"/>
                    <a:gd name="T16" fmla="*/ 175 w 1818"/>
                    <a:gd name="T17" fmla="*/ 259 h 1184"/>
                    <a:gd name="T18" fmla="*/ 185 w 1818"/>
                    <a:gd name="T19" fmla="*/ 284 h 1184"/>
                    <a:gd name="T20" fmla="*/ 204 w 1818"/>
                    <a:gd name="T21" fmla="*/ 302 h 1184"/>
                    <a:gd name="T22" fmla="*/ 225 w 1818"/>
                    <a:gd name="T23" fmla="*/ 323 h 1184"/>
                    <a:gd name="T24" fmla="*/ 242 w 1818"/>
                    <a:gd name="T25" fmla="*/ 340 h 1184"/>
                    <a:gd name="T26" fmla="*/ 264 w 1818"/>
                    <a:gd name="T27" fmla="*/ 363 h 1184"/>
                    <a:gd name="T28" fmla="*/ 283 w 1818"/>
                    <a:gd name="T29" fmla="*/ 382 h 1184"/>
                    <a:gd name="T30" fmla="*/ 300 w 1818"/>
                    <a:gd name="T31" fmla="*/ 404 h 1184"/>
                    <a:gd name="T32" fmla="*/ 331 w 1818"/>
                    <a:gd name="T33" fmla="*/ 432 h 1184"/>
                    <a:gd name="T34" fmla="*/ 352 w 1818"/>
                    <a:gd name="T35" fmla="*/ 452 h 1184"/>
                    <a:gd name="T36" fmla="*/ 375 w 1818"/>
                    <a:gd name="T37" fmla="*/ 469 h 1184"/>
                    <a:gd name="T38" fmla="*/ 400 w 1818"/>
                    <a:gd name="T39" fmla="*/ 490 h 1184"/>
                    <a:gd name="T40" fmla="*/ 444 w 1818"/>
                    <a:gd name="T41" fmla="*/ 517 h 1184"/>
                    <a:gd name="T42" fmla="*/ 475 w 1818"/>
                    <a:gd name="T43" fmla="*/ 536 h 1184"/>
                    <a:gd name="T44" fmla="*/ 500 w 1818"/>
                    <a:gd name="T45" fmla="*/ 555 h 1184"/>
                    <a:gd name="T46" fmla="*/ 516 w 1818"/>
                    <a:gd name="T47" fmla="*/ 573 h 1184"/>
                    <a:gd name="T48" fmla="*/ 552 w 1818"/>
                    <a:gd name="T49" fmla="*/ 594 h 1184"/>
                    <a:gd name="T50" fmla="*/ 585 w 1818"/>
                    <a:gd name="T51" fmla="*/ 613 h 1184"/>
                    <a:gd name="T52" fmla="*/ 612 w 1818"/>
                    <a:gd name="T53" fmla="*/ 632 h 1184"/>
                    <a:gd name="T54" fmla="*/ 635 w 1818"/>
                    <a:gd name="T55" fmla="*/ 650 h 1184"/>
                    <a:gd name="T56" fmla="*/ 666 w 1818"/>
                    <a:gd name="T57" fmla="*/ 673 h 1184"/>
                    <a:gd name="T58" fmla="*/ 698 w 1818"/>
                    <a:gd name="T59" fmla="*/ 692 h 1184"/>
                    <a:gd name="T60" fmla="*/ 725 w 1818"/>
                    <a:gd name="T61" fmla="*/ 711 h 1184"/>
                    <a:gd name="T62" fmla="*/ 756 w 1818"/>
                    <a:gd name="T63" fmla="*/ 730 h 1184"/>
                    <a:gd name="T64" fmla="*/ 789 w 1818"/>
                    <a:gd name="T65" fmla="*/ 748 h 1184"/>
                    <a:gd name="T66" fmla="*/ 827 w 1818"/>
                    <a:gd name="T67" fmla="*/ 767 h 1184"/>
                    <a:gd name="T68" fmla="*/ 866 w 1818"/>
                    <a:gd name="T69" fmla="*/ 788 h 1184"/>
                    <a:gd name="T70" fmla="*/ 914 w 1818"/>
                    <a:gd name="T71" fmla="*/ 807 h 1184"/>
                    <a:gd name="T72" fmla="*/ 956 w 1818"/>
                    <a:gd name="T73" fmla="*/ 825 h 1184"/>
                    <a:gd name="T74" fmla="*/ 1014 w 1818"/>
                    <a:gd name="T75" fmla="*/ 846 h 1184"/>
                    <a:gd name="T76" fmla="*/ 1047 w 1818"/>
                    <a:gd name="T77" fmla="*/ 865 h 1184"/>
                    <a:gd name="T78" fmla="*/ 1089 w 1818"/>
                    <a:gd name="T79" fmla="*/ 886 h 1184"/>
                    <a:gd name="T80" fmla="*/ 1131 w 1818"/>
                    <a:gd name="T81" fmla="*/ 905 h 1184"/>
                    <a:gd name="T82" fmla="*/ 1168 w 1818"/>
                    <a:gd name="T83" fmla="*/ 923 h 1184"/>
                    <a:gd name="T84" fmla="*/ 1214 w 1818"/>
                    <a:gd name="T85" fmla="*/ 944 h 1184"/>
                    <a:gd name="T86" fmla="*/ 1262 w 1818"/>
                    <a:gd name="T87" fmla="*/ 963 h 1184"/>
                    <a:gd name="T88" fmla="*/ 1312 w 1818"/>
                    <a:gd name="T89" fmla="*/ 982 h 1184"/>
                    <a:gd name="T90" fmla="*/ 1360 w 1818"/>
                    <a:gd name="T91" fmla="*/ 1003 h 1184"/>
                    <a:gd name="T92" fmla="*/ 1408 w 1818"/>
                    <a:gd name="T93" fmla="*/ 1021 h 1184"/>
                    <a:gd name="T94" fmla="*/ 1445 w 1818"/>
                    <a:gd name="T95" fmla="*/ 1042 h 1184"/>
                    <a:gd name="T96" fmla="*/ 1489 w 1818"/>
                    <a:gd name="T97" fmla="*/ 1059 h 1184"/>
                    <a:gd name="T98" fmla="*/ 1537 w 1818"/>
                    <a:gd name="T99" fmla="*/ 1078 h 1184"/>
                    <a:gd name="T100" fmla="*/ 1593 w 1818"/>
                    <a:gd name="T101" fmla="*/ 1098 h 1184"/>
                    <a:gd name="T102" fmla="*/ 1649 w 1818"/>
                    <a:gd name="T103" fmla="*/ 1117 h 1184"/>
                    <a:gd name="T104" fmla="*/ 1693 w 1818"/>
                    <a:gd name="T105" fmla="*/ 1138 h 1184"/>
                    <a:gd name="T106" fmla="*/ 1751 w 1818"/>
                    <a:gd name="T107" fmla="*/ 1157 h 1184"/>
                    <a:gd name="T108" fmla="*/ 1795 w 1818"/>
                    <a:gd name="T109" fmla="*/ 1176 h 1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818" h="1184">
                      <a:moveTo>
                        <a:pt x="0" y="0"/>
                      </a:moveTo>
                      <a:lnTo>
                        <a:pt x="10" y="0"/>
                      </a:lnTo>
                      <a:lnTo>
                        <a:pt x="10" y="11"/>
                      </a:lnTo>
                      <a:lnTo>
                        <a:pt x="17" y="11"/>
                      </a:lnTo>
                      <a:lnTo>
                        <a:pt x="17" y="19"/>
                      </a:lnTo>
                      <a:lnTo>
                        <a:pt x="23" y="19"/>
                      </a:lnTo>
                      <a:lnTo>
                        <a:pt x="23" y="31"/>
                      </a:lnTo>
                      <a:lnTo>
                        <a:pt x="27" y="31"/>
                      </a:lnTo>
                      <a:lnTo>
                        <a:pt x="27" y="42"/>
                      </a:lnTo>
                      <a:lnTo>
                        <a:pt x="33" y="42"/>
                      </a:lnTo>
                      <a:lnTo>
                        <a:pt x="33" y="56"/>
                      </a:lnTo>
                      <a:lnTo>
                        <a:pt x="44" y="56"/>
                      </a:lnTo>
                      <a:lnTo>
                        <a:pt x="44" y="73"/>
                      </a:lnTo>
                      <a:lnTo>
                        <a:pt x="50" y="73"/>
                      </a:lnTo>
                      <a:lnTo>
                        <a:pt x="50" y="86"/>
                      </a:lnTo>
                      <a:lnTo>
                        <a:pt x="54" y="86"/>
                      </a:lnTo>
                      <a:lnTo>
                        <a:pt x="54" y="98"/>
                      </a:lnTo>
                      <a:lnTo>
                        <a:pt x="60" y="98"/>
                      </a:lnTo>
                      <a:lnTo>
                        <a:pt x="60" y="109"/>
                      </a:lnTo>
                      <a:lnTo>
                        <a:pt x="67" y="109"/>
                      </a:lnTo>
                      <a:lnTo>
                        <a:pt x="67" y="117"/>
                      </a:lnTo>
                      <a:lnTo>
                        <a:pt x="75" y="117"/>
                      </a:lnTo>
                      <a:lnTo>
                        <a:pt x="75" y="131"/>
                      </a:lnTo>
                      <a:lnTo>
                        <a:pt x="81" y="131"/>
                      </a:lnTo>
                      <a:lnTo>
                        <a:pt x="81" y="144"/>
                      </a:lnTo>
                      <a:lnTo>
                        <a:pt x="87" y="144"/>
                      </a:lnTo>
                      <a:lnTo>
                        <a:pt x="87" y="152"/>
                      </a:lnTo>
                      <a:lnTo>
                        <a:pt x="94" y="152"/>
                      </a:lnTo>
                      <a:lnTo>
                        <a:pt x="94" y="165"/>
                      </a:lnTo>
                      <a:lnTo>
                        <a:pt x="100" y="165"/>
                      </a:lnTo>
                      <a:lnTo>
                        <a:pt x="100" y="173"/>
                      </a:lnTo>
                      <a:lnTo>
                        <a:pt x="108" y="173"/>
                      </a:lnTo>
                      <a:lnTo>
                        <a:pt x="108" y="184"/>
                      </a:lnTo>
                      <a:lnTo>
                        <a:pt x="115" y="184"/>
                      </a:lnTo>
                      <a:lnTo>
                        <a:pt x="115" y="196"/>
                      </a:lnTo>
                      <a:lnTo>
                        <a:pt x="121" y="196"/>
                      </a:lnTo>
                      <a:lnTo>
                        <a:pt x="121" y="202"/>
                      </a:lnTo>
                      <a:lnTo>
                        <a:pt x="127" y="202"/>
                      </a:lnTo>
                      <a:lnTo>
                        <a:pt x="127" y="213"/>
                      </a:lnTo>
                      <a:lnTo>
                        <a:pt x="131" y="213"/>
                      </a:lnTo>
                      <a:lnTo>
                        <a:pt x="131" y="219"/>
                      </a:lnTo>
                      <a:lnTo>
                        <a:pt x="140" y="219"/>
                      </a:lnTo>
                      <a:lnTo>
                        <a:pt x="140" y="223"/>
                      </a:lnTo>
                      <a:lnTo>
                        <a:pt x="144" y="223"/>
                      </a:lnTo>
                      <a:lnTo>
                        <a:pt x="144" y="231"/>
                      </a:lnTo>
                      <a:lnTo>
                        <a:pt x="150" y="231"/>
                      </a:lnTo>
                      <a:lnTo>
                        <a:pt x="150" y="238"/>
                      </a:lnTo>
                      <a:lnTo>
                        <a:pt x="156" y="238"/>
                      </a:lnTo>
                      <a:lnTo>
                        <a:pt x="156" y="244"/>
                      </a:lnTo>
                      <a:lnTo>
                        <a:pt x="165" y="244"/>
                      </a:lnTo>
                      <a:lnTo>
                        <a:pt x="165" y="252"/>
                      </a:lnTo>
                      <a:lnTo>
                        <a:pt x="169" y="252"/>
                      </a:lnTo>
                      <a:lnTo>
                        <a:pt x="169" y="259"/>
                      </a:lnTo>
                      <a:lnTo>
                        <a:pt x="175" y="259"/>
                      </a:lnTo>
                      <a:lnTo>
                        <a:pt x="175" y="265"/>
                      </a:lnTo>
                      <a:lnTo>
                        <a:pt x="177" y="265"/>
                      </a:lnTo>
                      <a:lnTo>
                        <a:pt x="179" y="265"/>
                      </a:lnTo>
                      <a:lnTo>
                        <a:pt x="179" y="275"/>
                      </a:lnTo>
                      <a:lnTo>
                        <a:pt x="185" y="275"/>
                      </a:lnTo>
                      <a:lnTo>
                        <a:pt x="185" y="284"/>
                      </a:lnTo>
                      <a:lnTo>
                        <a:pt x="192" y="284"/>
                      </a:lnTo>
                      <a:lnTo>
                        <a:pt x="192" y="290"/>
                      </a:lnTo>
                      <a:lnTo>
                        <a:pt x="198" y="290"/>
                      </a:lnTo>
                      <a:lnTo>
                        <a:pt x="198" y="296"/>
                      </a:lnTo>
                      <a:lnTo>
                        <a:pt x="204" y="296"/>
                      </a:lnTo>
                      <a:lnTo>
                        <a:pt x="204" y="302"/>
                      </a:lnTo>
                      <a:lnTo>
                        <a:pt x="210" y="302"/>
                      </a:lnTo>
                      <a:lnTo>
                        <a:pt x="210" y="311"/>
                      </a:lnTo>
                      <a:lnTo>
                        <a:pt x="219" y="311"/>
                      </a:lnTo>
                      <a:lnTo>
                        <a:pt x="219" y="317"/>
                      </a:lnTo>
                      <a:lnTo>
                        <a:pt x="225" y="317"/>
                      </a:lnTo>
                      <a:lnTo>
                        <a:pt x="225" y="323"/>
                      </a:lnTo>
                      <a:lnTo>
                        <a:pt x="231" y="323"/>
                      </a:lnTo>
                      <a:lnTo>
                        <a:pt x="231" y="327"/>
                      </a:lnTo>
                      <a:lnTo>
                        <a:pt x="235" y="327"/>
                      </a:lnTo>
                      <a:lnTo>
                        <a:pt x="235" y="336"/>
                      </a:lnTo>
                      <a:lnTo>
                        <a:pt x="242" y="336"/>
                      </a:lnTo>
                      <a:lnTo>
                        <a:pt x="242" y="340"/>
                      </a:lnTo>
                      <a:lnTo>
                        <a:pt x="250" y="340"/>
                      </a:lnTo>
                      <a:lnTo>
                        <a:pt x="250" y="348"/>
                      </a:lnTo>
                      <a:lnTo>
                        <a:pt x="256" y="348"/>
                      </a:lnTo>
                      <a:lnTo>
                        <a:pt x="256" y="354"/>
                      </a:lnTo>
                      <a:lnTo>
                        <a:pt x="264" y="354"/>
                      </a:lnTo>
                      <a:lnTo>
                        <a:pt x="264" y="363"/>
                      </a:lnTo>
                      <a:lnTo>
                        <a:pt x="271" y="363"/>
                      </a:lnTo>
                      <a:lnTo>
                        <a:pt x="271" y="367"/>
                      </a:lnTo>
                      <a:lnTo>
                        <a:pt x="277" y="367"/>
                      </a:lnTo>
                      <a:lnTo>
                        <a:pt x="277" y="375"/>
                      </a:lnTo>
                      <a:lnTo>
                        <a:pt x="283" y="375"/>
                      </a:lnTo>
                      <a:lnTo>
                        <a:pt x="283" y="382"/>
                      </a:lnTo>
                      <a:lnTo>
                        <a:pt x="287" y="382"/>
                      </a:lnTo>
                      <a:lnTo>
                        <a:pt x="287" y="388"/>
                      </a:lnTo>
                      <a:lnTo>
                        <a:pt x="296" y="388"/>
                      </a:lnTo>
                      <a:lnTo>
                        <a:pt x="296" y="394"/>
                      </a:lnTo>
                      <a:lnTo>
                        <a:pt x="300" y="394"/>
                      </a:lnTo>
                      <a:lnTo>
                        <a:pt x="300" y="404"/>
                      </a:lnTo>
                      <a:lnTo>
                        <a:pt x="306" y="404"/>
                      </a:lnTo>
                      <a:lnTo>
                        <a:pt x="306" y="411"/>
                      </a:lnTo>
                      <a:lnTo>
                        <a:pt x="317" y="411"/>
                      </a:lnTo>
                      <a:lnTo>
                        <a:pt x="317" y="423"/>
                      </a:lnTo>
                      <a:lnTo>
                        <a:pt x="331" y="423"/>
                      </a:lnTo>
                      <a:lnTo>
                        <a:pt x="331" y="432"/>
                      </a:lnTo>
                      <a:lnTo>
                        <a:pt x="337" y="432"/>
                      </a:lnTo>
                      <a:lnTo>
                        <a:pt x="337" y="440"/>
                      </a:lnTo>
                      <a:lnTo>
                        <a:pt x="346" y="440"/>
                      </a:lnTo>
                      <a:lnTo>
                        <a:pt x="346" y="444"/>
                      </a:lnTo>
                      <a:lnTo>
                        <a:pt x="352" y="444"/>
                      </a:lnTo>
                      <a:lnTo>
                        <a:pt x="352" y="452"/>
                      </a:lnTo>
                      <a:lnTo>
                        <a:pt x="362" y="452"/>
                      </a:lnTo>
                      <a:lnTo>
                        <a:pt x="362" y="457"/>
                      </a:lnTo>
                      <a:lnTo>
                        <a:pt x="367" y="457"/>
                      </a:lnTo>
                      <a:lnTo>
                        <a:pt x="367" y="463"/>
                      </a:lnTo>
                      <a:lnTo>
                        <a:pt x="375" y="463"/>
                      </a:lnTo>
                      <a:lnTo>
                        <a:pt x="375" y="469"/>
                      </a:lnTo>
                      <a:lnTo>
                        <a:pt x="383" y="469"/>
                      </a:lnTo>
                      <a:lnTo>
                        <a:pt x="383" y="475"/>
                      </a:lnTo>
                      <a:lnTo>
                        <a:pt x="394" y="475"/>
                      </a:lnTo>
                      <a:lnTo>
                        <a:pt x="394" y="484"/>
                      </a:lnTo>
                      <a:lnTo>
                        <a:pt x="400" y="484"/>
                      </a:lnTo>
                      <a:lnTo>
                        <a:pt x="400" y="490"/>
                      </a:lnTo>
                      <a:lnTo>
                        <a:pt x="410" y="490"/>
                      </a:lnTo>
                      <a:lnTo>
                        <a:pt x="410" y="500"/>
                      </a:lnTo>
                      <a:lnTo>
                        <a:pt x="425" y="500"/>
                      </a:lnTo>
                      <a:lnTo>
                        <a:pt x="425" y="509"/>
                      </a:lnTo>
                      <a:lnTo>
                        <a:pt x="444" y="509"/>
                      </a:lnTo>
                      <a:lnTo>
                        <a:pt x="444" y="517"/>
                      </a:lnTo>
                      <a:lnTo>
                        <a:pt x="458" y="517"/>
                      </a:lnTo>
                      <a:lnTo>
                        <a:pt x="458" y="521"/>
                      </a:lnTo>
                      <a:lnTo>
                        <a:pt x="462" y="521"/>
                      </a:lnTo>
                      <a:lnTo>
                        <a:pt x="462" y="530"/>
                      </a:lnTo>
                      <a:lnTo>
                        <a:pt x="475" y="530"/>
                      </a:lnTo>
                      <a:lnTo>
                        <a:pt x="475" y="536"/>
                      </a:lnTo>
                      <a:lnTo>
                        <a:pt x="483" y="536"/>
                      </a:lnTo>
                      <a:lnTo>
                        <a:pt x="483" y="542"/>
                      </a:lnTo>
                      <a:lnTo>
                        <a:pt x="494" y="542"/>
                      </a:lnTo>
                      <a:lnTo>
                        <a:pt x="494" y="548"/>
                      </a:lnTo>
                      <a:lnTo>
                        <a:pt x="500" y="548"/>
                      </a:lnTo>
                      <a:lnTo>
                        <a:pt x="500" y="555"/>
                      </a:lnTo>
                      <a:lnTo>
                        <a:pt x="506" y="555"/>
                      </a:lnTo>
                      <a:lnTo>
                        <a:pt x="506" y="559"/>
                      </a:lnTo>
                      <a:lnTo>
                        <a:pt x="510" y="559"/>
                      </a:lnTo>
                      <a:lnTo>
                        <a:pt x="510" y="567"/>
                      </a:lnTo>
                      <a:lnTo>
                        <a:pt x="516" y="567"/>
                      </a:lnTo>
                      <a:lnTo>
                        <a:pt x="516" y="573"/>
                      </a:lnTo>
                      <a:lnTo>
                        <a:pt x="529" y="573"/>
                      </a:lnTo>
                      <a:lnTo>
                        <a:pt x="529" y="577"/>
                      </a:lnTo>
                      <a:lnTo>
                        <a:pt x="535" y="577"/>
                      </a:lnTo>
                      <a:lnTo>
                        <a:pt x="535" y="586"/>
                      </a:lnTo>
                      <a:lnTo>
                        <a:pt x="552" y="586"/>
                      </a:lnTo>
                      <a:lnTo>
                        <a:pt x="552" y="594"/>
                      </a:lnTo>
                      <a:lnTo>
                        <a:pt x="566" y="594"/>
                      </a:lnTo>
                      <a:lnTo>
                        <a:pt x="566" y="600"/>
                      </a:lnTo>
                      <a:lnTo>
                        <a:pt x="577" y="600"/>
                      </a:lnTo>
                      <a:lnTo>
                        <a:pt x="577" y="609"/>
                      </a:lnTo>
                      <a:lnTo>
                        <a:pt x="585" y="609"/>
                      </a:lnTo>
                      <a:lnTo>
                        <a:pt x="585" y="613"/>
                      </a:lnTo>
                      <a:lnTo>
                        <a:pt x="593" y="613"/>
                      </a:lnTo>
                      <a:lnTo>
                        <a:pt x="593" y="619"/>
                      </a:lnTo>
                      <a:lnTo>
                        <a:pt x="608" y="619"/>
                      </a:lnTo>
                      <a:lnTo>
                        <a:pt x="608" y="625"/>
                      </a:lnTo>
                      <a:lnTo>
                        <a:pt x="612" y="625"/>
                      </a:lnTo>
                      <a:lnTo>
                        <a:pt x="612" y="632"/>
                      </a:lnTo>
                      <a:lnTo>
                        <a:pt x="623" y="632"/>
                      </a:lnTo>
                      <a:lnTo>
                        <a:pt x="623" y="640"/>
                      </a:lnTo>
                      <a:lnTo>
                        <a:pt x="629" y="640"/>
                      </a:lnTo>
                      <a:lnTo>
                        <a:pt x="629" y="646"/>
                      </a:lnTo>
                      <a:lnTo>
                        <a:pt x="635" y="646"/>
                      </a:lnTo>
                      <a:lnTo>
                        <a:pt x="635" y="650"/>
                      </a:lnTo>
                      <a:lnTo>
                        <a:pt x="648" y="650"/>
                      </a:lnTo>
                      <a:lnTo>
                        <a:pt x="648" y="657"/>
                      </a:lnTo>
                      <a:lnTo>
                        <a:pt x="658" y="657"/>
                      </a:lnTo>
                      <a:lnTo>
                        <a:pt x="658" y="665"/>
                      </a:lnTo>
                      <a:lnTo>
                        <a:pt x="666" y="665"/>
                      </a:lnTo>
                      <a:lnTo>
                        <a:pt x="666" y="673"/>
                      </a:lnTo>
                      <a:lnTo>
                        <a:pt x="677" y="673"/>
                      </a:lnTo>
                      <a:lnTo>
                        <a:pt x="677" y="680"/>
                      </a:lnTo>
                      <a:lnTo>
                        <a:pt x="685" y="680"/>
                      </a:lnTo>
                      <a:lnTo>
                        <a:pt x="685" y="684"/>
                      </a:lnTo>
                      <a:lnTo>
                        <a:pt x="698" y="684"/>
                      </a:lnTo>
                      <a:lnTo>
                        <a:pt x="698" y="692"/>
                      </a:lnTo>
                      <a:lnTo>
                        <a:pt x="704" y="692"/>
                      </a:lnTo>
                      <a:lnTo>
                        <a:pt x="704" y="696"/>
                      </a:lnTo>
                      <a:lnTo>
                        <a:pt x="718" y="696"/>
                      </a:lnTo>
                      <a:lnTo>
                        <a:pt x="718" y="702"/>
                      </a:lnTo>
                      <a:lnTo>
                        <a:pt x="725" y="702"/>
                      </a:lnTo>
                      <a:lnTo>
                        <a:pt x="725" y="711"/>
                      </a:lnTo>
                      <a:lnTo>
                        <a:pt x="735" y="711"/>
                      </a:lnTo>
                      <a:lnTo>
                        <a:pt x="735" y="715"/>
                      </a:lnTo>
                      <a:lnTo>
                        <a:pt x="743" y="715"/>
                      </a:lnTo>
                      <a:lnTo>
                        <a:pt x="743" y="723"/>
                      </a:lnTo>
                      <a:lnTo>
                        <a:pt x="756" y="723"/>
                      </a:lnTo>
                      <a:lnTo>
                        <a:pt x="756" y="730"/>
                      </a:lnTo>
                      <a:lnTo>
                        <a:pt x="768" y="730"/>
                      </a:lnTo>
                      <a:lnTo>
                        <a:pt x="768" y="734"/>
                      </a:lnTo>
                      <a:lnTo>
                        <a:pt x="777" y="734"/>
                      </a:lnTo>
                      <a:lnTo>
                        <a:pt x="777" y="742"/>
                      </a:lnTo>
                      <a:lnTo>
                        <a:pt x="789" y="742"/>
                      </a:lnTo>
                      <a:lnTo>
                        <a:pt x="789" y="748"/>
                      </a:lnTo>
                      <a:lnTo>
                        <a:pt x="798" y="748"/>
                      </a:lnTo>
                      <a:lnTo>
                        <a:pt x="798" y="757"/>
                      </a:lnTo>
                      <a:lnTo>
                        <a:pt x="814" y="757"/>
                      </a:lnTo>
                      <a:lnTo>
                        <a:pt x="814" y="761"/>
                      </a:lnTo>
                      <a:lnTo>
                        <a:pt x="827" y="761"/>
                      </a:lnTo>
                      <a:lnTo>
                        <a:pt x="827" y="767"/>
                      </a:lnTo>
                      <a:lnTo>
                        <a:pt x="833" y="767"/>
                      </a:lnTo>
                      <a:lnTo>
                        <a:pt x="833" y="773"/>
                      </a:lnTo>
                      <a:lnTo>
                        <a:pt x="850" y="773"/>
                      </a:lnTo>
                      <a:lnTo>
                        <a:pt x="850" y="782"/>
                      </a:lnTo>
                      <a:lnTo>
                        <a:pt x="866" y="782"/>
                      </a:lnTo>
                      <a:lnTo>
                        <a:pt x="866" y="788"/>
                      </a:lnTo>
                      <a:lnTo>
                        <a:pt x="881" y="788"/>
                      </a:lnTo>
                      <a:lnTo>
                        <a:pt x="881" y="794"/>
                      </a:lnTo>
                      <a:lnTo>
                        <a:pt x="900" y="794"/>
                      </a:lnTo>
                      <a:lnTo>
                        <a:pt x="900" y="800"/>
                      </a:lnTo>
                      <a:lnTo>
                        <a:pt x="914" y="800"/>
                      </a:lnTo>
                      <a:lnTo>
                        <a:pt x="914" y="807"/>
                      </a:lnTo>
                      <a:lnTo>
                        <a:pt x="922" y="807"/>
                      </a:lnTo>
                      <a:lnTo>
                        <a:pt x="922" y="813"/>
                      </a:lnTo>
                      <a:lnTo>
                        <a:pt x="939" y="813"/>
                      </a:lnTo>
                      <a:lnTo>
                        <a:pt x="939" y="819"/>
                      </a:lnTo>
                      <a:lnTo>
                        <a:pt x="956" y="819"/>
                      </a:lnTo>
                      <a:lnTo>
                        <a:pt x="956" y="825"/>
                      </a:lnTo>
                      <a:lnTo>
                        <a:pt x="977" y="825"/>
                      </a:lnTo>
                      <a:lnTo>
                        <a:pt x="977" y="834"/>
                      </a:lnTo>
                      <a:lnTo>
                        <a:pt x="997" y="834"/>
                      </a:lnTo>
                      <a:lnTo>
                        <a:pt x="997" y="840"/>
                      </a:lnTo>
                      <a:lnTo>
                        <a:pt x="1014" y="840"/>
                      </a:lnTo>
                      <a:lnTo>
                        <a:pt x="1014" y="846"/>
                      </a:lnTo>
                      <a:lnTo>
                        <a:pt x="1027" y="846"/>
                      </a:lnTo>
                      <a:lnTo>
                        <a:pt x="1027" y="853"/>
                      </a:lnTo>
                      <a:lnTo>
                        <a:pt x="1035" y="853"/>
                      </a:lnTo>
                      <a:lnTo>
                        <a:pt x="1035" y="859"/>
                      </a:lnTo>
                      <a:lnTo>
                        <a:pt x="1047" y="859"/>
                      </a:lnTo>
                      <a:lnTo>
                        <a:pt x="1047" y="865"/>
                      </a:lnTo>
                      <a:lnTo>
                        <a:pt x="1062" y="865"/>
                      </a:lnTo>
                      <a:lnTo>
                        <a:pt x="1062" y="871"/>
                      </a:lnTo>
                      <a:lnTo>
                        <a:pt x="1077" y="871"/>
                      </a:lnTo>
                      <a:lnTo>
                        <a:pt x="1077" y="880"/>
                      </a:lnTo>
                      <a:lnTo>
                        <a:pt x="1089" y="880"/>
                      </a:lnTo>
                      <a:lnTo>
                        <a:pt x="1089" y="886"/>
                      </a:lnTo>
                      <a:lnTo>
                        <a:pt x="1099" y="886"/>
                      </a:lnTo>
                      <a:lnTo>
                        <a:pt x="1099" y="890"/>
                      </a:lnTo>
                      <a:lnTo>
                        <a:pt x="1110" y="890"/>
                      </a:lnTo>
                      <a:lnTo>
                        <a:pt x="1110" y="898"/>
                      </a:lnTo>
                      <a:lnTo>
                        <a:pt x="1131" y="898"/>
                      </a:lnTo>
                      <a:lnTo>
                        <a:pt x="1131" y="905"/>
                      </a:lnTo>
                      <a:lnTo>
                        <a:pt x="1143" y="905"/>
                      </a:lnTo>
                      <a:lnTo>
                        <a:pt x="1143" y="911"/>
                      </a:lnTo>
                      <a:lnTo>
                        <a:pt x="1156" y="911"/>
                      </a:lnTo>
                      <a:lnTo>
                        <a:pt x="1156" y="917"/>
                      </a:lnTo>
                      <a:lnTo>
                        <a:pt x="1168" y="917"/>
                      </a:lnTo>
                      <a:lnTo>
                        <a:pt x="1168" y="923"/>
                      </a:lnTo>
                      <a:lnTo>
                        <a:pt x="1174" y="923"/>
                      </a:lnTo>
                      <a:lnTo>
                        <a:pt x="1174" y="932"/>
                      </a:lnTo>
                      <a:lnTo>
                        <a:pt x="1193" y="932"/>
                      </a:lnTo>
                      <a:lnTo>
                        <a:pt x="1193" y="938"/>
                      </a:lnTo>
                      <a:lnTo>
                        <a:pt x="1214" y="938"/>
                      </a:lnTo>
                      <a:lnTo>
                        <a:pt x="1214" y="944"/>
                      </a:lnTo>
                      <a:lnTo>
                        <a:pt x="1226" y="944"/>
                      </a:lnTo>
                      <a:lnTo>
                        <a:pt x="1226" y="948"/>
                      </a:lnTo>
                      <a:lnTo>
                        <a:pt x="1243" y="948"/>
                      </a:lnTo>
                      <a:lnTo>
                        <a:pt x="1243" y="957"/>
                      </a:lnTo>
                      <a:lnTo>
                        <a:pt x="1262" y="957"/>
                      </a:lnTo>
                      <a:lnTo>
                        <a:pt x="1262" y="963"/>
                      </a:lnTo>
                      <a:lnTo>
                        <a:pt x="1279" y="963"/>
                      </a:lnTo>
                      <a:lnTo>
                        <a:pt x="1279" y="967"/>
                      </a:lnTo>
                      <a:lnTo>
                        <a:pt x="1295" y="967"/>
                      </a:lnTo>
                      <a:lnTo>
                        <a:pt x="1295" y="975"/>
                      </a:lnTo>
                      <a:lnTo>
                        <a:pt x="1312" y="975"/>
                      </a:lnTo>
                      <a:lnTo>
                        <a:pt x="1312" y="982"/>
                      </a:lnTo>
                      <a:lnTo>
                        <a:pt x="1337" y="982"/>
                      </a:lnTo>
                      <a:lnTo>
                        <a:pt x="1337" y="988"/>
                      </a:lnTo>
                      <a:lnTo>
                        <a:pt x="1343" y="988"/>
                      </a:lnTo>
                      <a:lnTo>
                        <a:pt x="1343" y="994"/>
                      </a:lnTo>
                      <a:lnTo>
                        <a:pt x="1360" y="994"/>
                      </a:lnTo>
                      <a:lnTo>
                        <a:pt x="1360" y="1003"/>
                      </a:lnTo>
                      <a:lnTo>
                        <a:pt x="1378" y="1003"/>
                      </a:lnTo>
                      <a:lnTo>
                        <a:pt x="1378" y="1009"/>
                      </a:lnTo>
                      <a:lnTo>
                        <a:pt x="1387" y="1009"/>
                      </a:lnTo>
                      <a:lnTo>
                        <a:pt x="1387" y="1017"/>
                      </a:lnTo>
                      <a:lnTo>
                        <a:pt x="1408" y="1017"/>
                      </a:lnTo>
                      <a:lnTo>
                        <a:pt x="1408" y="1021"/>
                      </a:lnTo>
                      <a:lnTo>
                        <a:pt x="1414" y="1021"/>
                      </a:lnTo>
                      <a:lnTo>
                        <a:pt x="1414" y="1026"/>
                      </a:lnTo>
                      <a:lnTo>
                        <a:pt x="1433" y="1026"/>
                      </a:lnTo>
                      <a:lnTo>
                        <a:pt x="1433" y="1034"/>
                      </a:lnTo>
                      <a:lnTo>
                        <a:pt x="1445" y="1034"/>
                      </a:lnTo>
                      <a:lnTo>
                        <a:pt x="1445" y="1042"/>
                      </a:lnTo>
                      <a:lnTo>
                        <a:pt x="1460" y="1042"/>
                      </a:lnTo>
                      <a:lnTo>
                        <a:pt x="1460" y="1048"/>
                      </a:lnTo>
                      <a:lnTo>
                        <a:pt x="1476" y="1048"/>
                      </a:lnTo>
                      <a:lnTo>
                        <a:pt x="1476" y="1055"/>
                      </a:lnTo>
                      <a:lnTo>
                        <a:pt x="1489" y="1055"/>
                      </a:lnTo>
                      <a:lnTo>
                        <a:pt x="1489" y="1059"/>
                      </a:lnTo>
                      <a:lnTo>
                        <a:pt x="1501" y="1059"/>
                      </a:lnTo>
                      <a:lnTo>
                        <a:pt x="1501" y="1065"/>
                      </a:lnTo>
                      <a:lnTo>
                        <a:pt x="1524" y="1065"/>
                      </a:lnTo>
                      <a:lnTo>
                        <a:pt x="1524" y="1073"/>
                      </a:lnTo>
                      <a:lnTo>
                        <a:pt x="1537" y="1073"/>
                      </a:lnTo>
                      <a:lnTo>
                        <a:pt x="1537" y="1078"/>
                      </a:lnTo>
                      <a:lnTo>
                        <a:pt x="1555" y="1078"/>
                      </a:lnTo>
                      <a:lnTo>
                        <a:pt x="1555" y="1086"/>
                      </a:lnTo>
                      <a:lnTo>
                        <a:pt x="1574" y="1086"/>
                      </a:lnTo>
                      <a:lnTo>
                        <a:pt x="1574" y="1094"/>
                      </a:lnTo>
                      <a:lnTo>
                        <a:pt x="1593" y="1094"/>
                      </a:lnTo>
                      <a:lnTo>
                        <a:pt x="1593" y="1098"/>
                      </a:lnTo>
                      <a:lnTo>
                        <a:pt x="1614" y="1098"/>
                      </a:lnTo>
                      <a:lnTo>
                        <a:pt x="1614" y="1107"/>
                      </a:lnTo>
                      <a:lnTo>
                        <a:pt x="1628" y="1107"/>
                      </a:lnTo>
                      <a:lnTo>
                        <a:pt x="1628" y="1111"/>
                      </a:lnTo>
                      <a:lnTo>
                        <a:pt x="1649" y="1111"/>
                      </a:lnTo>
                      <a:lnTo>
                        <a:pt x="1649" y="1117"/>
                      </a:lnTo>
                      <a:lnTo>
                        <a:pt x="1662" y="1117"/>
                      </a:lnTo>
                      <a:lnTo>
                        <a:pt x="1662" y="1126"/>
                      </a:lnTo>
                      <a:lnTo>
                        <a:pt x="1678" y="1126"/>
                      </a:lnTo>
                      <a:lnTo>
                        <a:pt x="1678" y="1132"/>
                      </a:lnTo>
                      <a:lnTo>
                        <a:pt x="1693" y="1132"/>
                      </a:lnTo>
                      <a:lnTo>
                        <a:pt x="1693" y="1138"/>
                      </a:lnTo>
                      <a:lnTo>
                        <a:pt x="1714" y="1138"/>
                      </a:lnTo>
                      <a:lnTo>
                        <a:pt x="1714" y="1142"/>
                      </a:lnTo>
                      <a:lnTo>
                        <a:pt x="1732" y="1142"/>
                      </a:lnTo>
                      <a:lnTo>
                        <a:pt x="1732" y="1148"/>
                      </a:lnTo>
                      <a:lnTo>
                        <a:pt x="1751" y="1148"/>
                      </a:lnTo>
                      <a:lnTo>
                        <a:pt x="1751" y="1157"/>
                      </a:lnTo>
                      <a:lnTo>
                        <a:pt x="1768" y="1157"/>
                      </a:lnTo>
                      <a:lnTo>
                        <a:pt x="1768" y="1163"/>
                      </a:lnTo>
                      <a:lnTo>
                        <a:pt x="1778" y="1163"/>
                      </a:lnTo>
                      <a:lnTo>
                        <a:pt x="1778" y="1169"/>
                      </a:lnTo>
                      <a:lnTo>
                        <a:pt x="1795" y="1169"/>
                      </a:lnTo>
                      <a:lnTo>
                        <a:pt x="1795" y="1176"/>
                      </a:lnTo>
                      <a:lnTo>
                        <a:pt x="1809" y="1176"/>
                      </a:lnTo>
                      <a:lnTo>
                        <a:pt x="1809" y="1184"/>
                      </a:lnTo>
                      <a:lnTo>
                        <a:pt x="1818" y="1184"/>
                      </a:lnTo>
                    </a:path>
                  </a:pathLst>
                </a:custGeom>
                <a:noFill/>
                <a:ln w="19050" cap="flat">
                  <a:solidFill>
                    <a:schemeClr val="accent1">
                      <a:lumMod val="60000"/>
                      <a:lumOff val="40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6" name="TextBox 55">
                  <a:extLst>
                    <a:ext uri="{FF2B5EF4-FFF2-40B4-BE49-F238E27FC236}">
                      <a16:creationId xmlns:a16="http://schemas.microsoft.com/office/drawing/2014/main" id="{9D498B7E-529B-BD46-9D86-2B1048B988EC}"/>
                    </a:ext>
                  </a:extLst>
                </p:cNvPr>
                <p:cNvSpPr txBox="1"/>
                <p:nvPr/>
              </p:nvSpPr>
              <p:spPr>
                <a:xfrm rot="16200000">
                  <a:off x="5990699" y="2358150"/>
                  <a:ext cx="597920" cy="184666"/>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Survival</a:t>
                  </a:r>
                </a:p>
              </p:txBody>
            </p:sp>
            <p:sp>
              <p:nvSpPr>
                <p:cNvPr id="57" name="TextBox 56">
                  <a:extLst>
                    <a:ext uri="{FF2B5EF4-FFF2-40B4-BE49-F238E27FC236}">
                      <a16:creationId xmlns:a16="http://schemas.microsoft.com/office/drawing/2014/main" id="{D52B77DE-64ED-B648-A5B1-D4422CF9ADF2}"/>
                    </a:ext>
                  </a:extLst>
                </p:cNvPr>
                <p:cNvSpPr txBox="1"/>
                <p:nvPr/>
              </p:nvSpPr>
              <p:spPr>
                <a:xfrm>
                  <a:off x="6634408" y="502100"/>
                  <a:ext cx="2883802" cy="430887"/>
                </a:xfrm>
                <a:prstGeom prst="rect">
                  <a:avLst/>
                </a:prstGeom>
                <a:noFill/>
              </p:spPr>
              <p:txBody>
                <a:bodyPr wrap="non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Kaplan–Meier estimate of survival</a:t>
                  </a:r>
                  <a:b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stratified by BNP levels</a:t>
                  </a:r>
                </a:p>
              </p:txBody>
            </p:sp>
            <p:cxnSp>
              <p:nvCxnSpPr>
                <p:cNvPr id="94" name="Straight Connector 93">
                  <a:extLst>
                    <a:ext uri="{FF2B5EF4-FFF2-40B4-BE49-F238E27FC236}">
                      <a16:creationId xmlns:a16="http://schemas.microsoft.com/office/drawing/2014/main" id="{440190E8-2D81-A54E-8A93-020C761C05AA}"/>
                    </a:ext>
                  </a:extLst>
                </p:cNvPr>
                <p:cNvCxnSpPr/>
                <p:nvPr/>
              </p:nvCxnSpPr>
              <p:spPr>
                <a:xfrm>
                  <a:off x="6746590" y="997882"/>
                  <a:ext cx="0" cy="2905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7" name="TextBox 106">
                  <a:extLst>
                    <a:ext uri="{FF2B5EF4-FFF2-40B4-BE49-F238E27FC236}">
                      <a16:creationId xmlns:a16="http://schemas.microsoft.com/office/drawing/2014/main" id="{C5B71E72-9180-614B-9CDC-F864C3AD4992}"/>
                    </a:ext>
                  </a:extLst>
                </p:cNvPr>
                <p:cNvSpPr txBox="1"/>
                <p:nvPr/>
              </p:nvSpPr>
              <p:spPr>
                <a:xfrm>
                  <a:off x="6466823" y="1535162"/>
                  <a:ext cx="176330" cy="153888"/>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0.9</a:t>
                  </a:r>
                </a:p>
              </p:txBody>
            </p:sp>
            <p:cxnSp>
              <p:nvCxnSpPr>
                <p:cNvPr id="108" name="Straight Connector 107">
                  <a:extLst>
                    <a:ext uri="{FF2B5EF4-FFF2-40B4-BE49-F238E27FC236}">
                      <a16:creationId xmlns:a16="http://schemas.microsoft.com/office/drawing/2014/main" id="{DE60B3DF-97F1-A140-899C-ADC0D98C3477}"/>
                    </a:ext>
                  </a:extLst>
                </p:cNvPr>
                <p:cNvCxnSpPr/>
                <p:nvPr/>
              </p:nvCxnSpPr>
              <p:spPr>
                <a:xfrm>
                  <a:off x="6696190" y="1612106"/>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6" name="TextBox 95">
                  <a:extLst>
                    <a:ext uri="{FF2B5EF4-FFF2-40B4-BE49-F238E27FC236}">
                      <a16:creationId xmlns:a16="http://schemas.microsoft.com/office/drawing/2014/main" id="{27EE81BA-6909-A648-AD35-10D61D69C130}"/>
                    </a:ext>
                  </a:extLst>
                </p:cNvPr>
                <p:cNvSpPr txBox="1"/>
                <p:nvPr/>
              </p:nvSpPr>
              <p:spPr>
                <a:xfrm>
                  <a:off x="6466823" y="971738"/>
                  <a:ext cx="176330" cy="153888"/>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1.0</a:t>
                  </a:r>
                </a:p>
              </p:txBody>
            </p:sp>
            <p:sp>
              <p:nvSpPr>
                <p:cNvPr id="105" name="TextBox 104">
                  <a:extLst>
                    <a:ext uri="{FF2B5EF4-FFF2-40B4-BE49-F238E27FC236}">
                      <a16:creationId xmlns:a16="http://schemas.microsoft.com/office/drawing/2014/main" id="{EBC02622-22FD-974D-9592-900DBE4C164B}"/>
                    </a:ext>
                  </a:extLst>
                </p:cNvPr>
                <p:cNvSpPr txBox="1"/>
                <p:nvPr/>
              </p:nvSpPr>
              <p:spPr>
                <a:xfrm>
                  <a:off x="6466823" y="2085975"/>
                  <a:ext cx="176330" cy="153888"/>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0.8</a:t>
                  </a:r>
                </a:p>
              </p:txBody>
            </p:sp>
            <p:cxnSp>
              <p:nvCxnSpPr>
                <p:cNvPr id="106" name="Straight Connector 105">
                  <a:extLst>
                    <a:ext uri="{FF2B5EF4-FFF2-40B4-BE49-F238E27FC236}">
                      <a16:creationId xmlns:a16="http://schemas.microsoft.com/office/drawing/2014/main" id="{B44263A2-5F3D-C741-8CFE-6F51D8D0EE03}"/>
                    </a:ext>
                  </a:extLst>
                </p:cNvPr>
                <p:cNvCxnSpPr/>
                <p:nvPr/>
              </p:nvCxnSpPr>
              <p:spPr>
                <a:xfrm>
                  <a:off x="6696190" y="2162919"/>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C11B669D-7125-9C4B-B8B8-1D2A2067EE4F}"/>
                    </a:ext>
                  </a:extLst>
                </p:cNvPr>
                <p:cNvSpPr txBox="1"/>
                <p:nvPr/>
              </p:nvSpPr>
              <p:spPr>
                <a:xfrm>
                  <a:off x="6466823" y="2653225"/>
                  <a:ext cx="176330" cy="153888"/>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0.7</a:t>
                  </a:r>
                </a:p>
              </p:txBody>
            </p:sp>
            <p:cxnSp>
              <p:nvCxnSpPr>
                <p:cNvPr id="104" name="Straight Connector 103">
                  <a:extLst>
                    <a:ext uri="{FF2B5EF4-FFF2-40B4-BE49-F238E27FC236}">
                      <a16:creationId xmlns:a16="http://schemas.microsoft.com/office/drawing/2014/main" id="{50347FD2-DDB8-314D-8BE7-99A581846C84}"/>
                    </a:ext>
                  </a:extLst>
                </p:cNvPr>
                <p:cNvCxnSpPr/>
                <p:nvPr/>
              </p:nvCxnSpPr>
              <p:spPr>
                <a:xfrm>
                  <a:off x="6696190" y="2730169"/>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1" name="TextBox 100">
                  <a:extLst>
                    <a:ext uri="{FF2B5EF4-FFF2-40B4-BE49-F238E27FC236}">
                      <a16:creationId xmlns:a16="http://schemas.microsoft.com/office/drawing/2014/main" id="{033F6E73-8255-634B-B888-081546233A00}"/>
                    </a:ext>
                  </a:extLst>
                </p:cNvPr>
                <p:cNvSpPr txBox="1"/>
                <p:nvPr/>
              </p:nvSpPr>
              <p:spPr>
                <a:xfrm>
                  <a:off x="6466823" y="3208056"/>
                  <a:ext cx="176330" cy="153888"/>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0.6</a:t>
                  </a:r>
                </a:p>
              </p:txBody>
            </p:sp>
            <p:cxnSp>
              <p:nvCxnSpPr>
                <p:cNvPr id="102" name="Straight Connector 101">
                  <a:extLst>
                    <a:ext uri="{FF2B5EF4-FFF2-40B4-BE49-F238E27FC236}">
                      <a16:creationId xmlns:a16="http://schemas.microsoft.com/office/drawing/2014/main" id="{F7F8905C-3754-ED40-9434-41D75B4331D0}"/>
                    </a:ext>
                  </a:extLst>
                </p:cNvPr>
                <p:cNvCxnSpPr/>
                <p:nvPr/>
              </p:nvCxnSpPr>
              <p:spPr>
                <a:xfrm>
                  <a:off x="6696190" y="3285000"/>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625C95CF-08F6-1745-AFCF-5B4319B14B3C}"/>
                    </a:ext>
                  </a:extLst>
                </p:cNvPr>
                <p:cNvSpPr txBox="1"/>
                <p:nvPr/>
              </p:nvSpPr>
              <p:spPr>
                <a:xfrm>
                  <a:off x="6466823" y="3778883"/>
                  <a:ext cx="176330" cy="153888"/>
                </a:xfrm>
                <a:prstGeom prst="rect">
                  <a:avLst/>
                </a:prstGeom>
                <a:noFill/>
              </p:spPr>
              <p:txBody>
                <a:bodyPr wrap="none" lIns="0" tIns="0" rIns="0" bIns="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0.5</a:t>
                  </a:r>
                </a:p>
              </p:txBody>
            </p:sp>
            <p:cxnSp>
              <p:nvCxnSpPr>
                <p:cNvPr id="82" name="Straight Connector 81">
                  <a:extLst>
                    <a:ext uri="{FF2B5EF4-FFF2-40B4-BE49-F238E27FC236}">
                      <a16:creationId xmlns:a16="http://schemas.microsoft.com/office/drawing/2014/main" id="{52BD8127-938C-064D-97C1-476D8E0062B6}"/>
                    </a:ext>
                  </a:extLst>
                </p:cNvPr>
                <p:cNvCxnSpPr/>
                <p:nvPr/>
              </p:nvCxnSpPr>
              <p:spPr>
                <a:xfrm>
                  <a:off x="6691971" y="3855827"/>
                  <a:ext cx="2765425"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499C8843-68EA-7D46-BABA-05B4F93C0E0B}"/>
                    </a:ext>
                  </a:extLst>
                </p:cNvPr>
                <p:cNvCxnSpPr/>
                <p:nvPr/>
              </p:nvCxnSpPr>
              <p:spPr>
                <a:xfrm>
                  <a:off x="7406197" y="3855827"/>
                  <a:ext cx="0" cy="4942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3" name="TextBox 92">
                  <a:extLst>
                    <a:ext uri="{FF2B5EF4-FFF2-40B4-BE49-F238E27FC236}">
                      <a16:creationId xmlns:a16="http://schemas.microsoft.com/office/drawing/2014/main" id="{372E9F52-7803-5A4F-9715-4DD3F959E651}"/>
                    </a:ext>
                  </a:extLst>
                </p:cNvPr>
                <p:cNvSpPr txBox="1"/>
                <p:nvPr/>
              </p:nvSpPr>
              <p:spPr>
                <a:xfrm>
                  <a:off x="7370930" y="3938684"/>
                  <a:ext cx="70532"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3</a:t>
                  </a:r>
                </a:p>
              </p:txBody>
            </p:sp>
            <p:cxnSp>
              <p:nvCxnSpPr>
                <p:cNvPr id="90" name="Straight Connector 89">
                  <a:extLst>
                    <a:ext uri="{FF2B5EF4-FFF2-40B4-BE49-F238E27FC236}">
                      <a16:creationId xmlns:a16="http://schemas.microsoft.com/office/drawing/2014/main" id="{5FC22BE0-6C88-5B49-8D6A-952A18B3A299}"/>
                    </a:ext>
                  </a:extLst>
                </p:cNvPr>
                <p:cNvCxnSpPr/>
                <p:nvPr/>
              </p:nvCxnSpPr>
              <p:spPr>
                <a:xfrm>
                  <a:off x="8067540" y="3855827"/>
                  <a:ext cx="0" cy="4942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91" name="TextBox 90">
                  <a:extLst>
                    <a:ext uri="{FF2B5EF4-FFF2-40B4-BE49-F238E27FC236}">
                      <a16:creationId xmlns:a16="http://schemas.microsoft.com/office/drawing/2014/main" id="{7B2E21F9-69BF-4340-866D-E60F96435A99}"/>
                    </a:ext>
                  </a:extLst>
                </p:cNvPr>
                <p:cNvSpPr txBox="1"/>
                <p:nvPr/>
              </p:nvSpPr>
              <p:spPr>
                <a:xfrm>
                  <a:off x="8032273" y="3938684"/>
                  <a:ext cx="70532"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6</a:t>
                  </a:r>
                </a:p>
              </p:txBody>
            </p:sp>
            <p:cxnSp>
              <p:nvCxnSpPr>
                <p:cNvPr id="87" name="Straight Connector 86">
                  <a:extLst>
                    <a:ext uri="{FF2B5EF4-FFF2-40B4-BE49-F238E27FC236}">
                      <a16:creationId xmlns:a16="http://schemas.microsoft.com/office/drawing/2014/main" id="{8D9A1D34-2457-734E-861E-41944C3BF37C}"/>
                    </a:ext>
                  </a:extLst>
                </p:cNvPr>
                <p:cNvCxnSpPr/>
                <p:nvPr/>
              </p:nvCxnSpPr>
              <p:spPr>
                <a:xfrm>
                  <a:off x="8739053" y="3855827"/>
                  <a:ext cx="0" cy="4942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41DF2672-2AAB-0048-9C9B-F7FDA9137508}"/>
                    </a:ext>
                  </a:extLst>
                </p:cNvPr>
                <p:cNvSpPr txBox="1"/>
                <p:nvPr/>
              </p:nvSpPr>
              <p:spPr>
                <a:xfrm>
                  <a:off x="8703786" y="3938684"/>
                  <a:ext cx="70532"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9</a:t>
                  </a:r>
                </a:p>
              </p:txBody>
            </p:sp>
            <p:sp>
              <p:nvSpPr>
                <p:cNvPr id="89" name="TextBox 88">
                  <a:extLst>
                    <a:ext uri="{FF2B5EF4-FFF2-40B4-BE49-F238E27FC236}">
                      <a16:creationId xmlns:a16="http://schemas.microsoft.com/office/drawing/2014/main" id="{EF811EA0-FBDD-F242-923F-635BD45BBB4B}"/>
                    </a:ext>
                  </a:extLst>
                </p:cNvPr>
                <p:cNvSpPr txBox="1"/>
                <p:nvPr/>
              </p:nvSpPr>
              <p:spPr>
                <a:xfrm>
                  <a:off x="9329164" y="3938684"/>
                  <a:ext cx="141064" cy="153888"/>
                </a:xfrm>
                <a:prstGeom prst="rect">
                  <a:avLst/>
                </a:prstGeom>
                <a:noFill/>
              </p:spPr>
              <p:txBody>
                <a:bodyPr wrap="non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12</a:t>
                  </a:r>
                </a:p>
              </p:txBody>
            </p:sp>
            <p:sp>
              <p:nvSpPr>
                <p:cNvPr id="86" name="TextBox 85">
                  <a:extLst>
                    <a:ext uri="{FF2B5EF4-FFF2-40B4-BE49-F238E27FC236}">
                      <a16:creationId xmlns:a16="http://schemas.microsoft.com/office/drawing/2014/main" id="{31F5DA1C-8C4D-0041-8E6A-672C19BD6BC7}"/>
                    </a:ext>
                  </a:extLst>
                </p:cNvPr>
                <p:cNvSpPr txBox="1"/>
                <p:nvPr/>
              </p:nvSpPr>
              <p:spPr>
                <a:xfrm>
                  <a:off x="6710522" y="3938684"/>
                  <a:ext cx="70532" cy="153888"/>
                </a:xfrm>
                <a:prstGeom prst="rect">
                  <a:avLst/>
                </a:prstGeom>
                <a:no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0</a:t>
                  </a:r>
                </a:p>
              </p:txBody>
            </p:sp>
            <p:cxnSp>
              <p:nvCxnSpPr>
                <p:cNvPr id="78" name="Straight Connector 77">
                  <a:extLst>
                    <a:ext uri="{FF2B5EF4-FFF2-40B4-BE49-F238E27FC236}">
                      <a16:creationId xmlns:a16="http://schemas.microsoft.com/office/drawing/2014/main" id="{6FFF4D9D-0C8E-0D4F-B2B0-59B9ED2836E6}"/>
                    </a:ext>
                  </a:extLst>
                </p:cNvPr>
                <p:cNvCxnSpPr>
                  <a:cxnSpLocks/>
                </p:cNvCxnSpPr>
                <p:nvPr/>
              </p:nvCxnSpPr>
              <p:spPr>
                <a:xfrm>
                  <a:off x="6691971" y="1048682"/>
                  <a:ext cx="2765425"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FC364E4E-D929-9E4E-8633-7FFA873140C2}"/>
                    </a:ext>
                  </a:extLst>
                </p:cNvPr>
                <p:cNvCxnSpPr/>
                <p:nvPr/>
              </p:nvCxnSpPr>
              <p:spPr>
                <a:xfrm>
                  <a:off x="7406196" y="999259"/>
                  <a:ext cx="0" cy="4942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76DA8610-CD42-9340-ABD7-17AD7E27BCD4}"/>
                    </a:ext>
                  </a:extLst>
                </p:cNvPr>
                <p:cNvCxnSpPr/>
                <p:nvPr/>
              </p:nvCxnSpPr>
              <p:spPr>
                <a:xfrm>
                  <a:off x="8068175" y="999259"/>
                  <a:ext cx="0" cy="4942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95468891-DFFD-2C4D-B6A5-18273E16B20D}"/>
                    </a:ext>
                  </a:extLst>
                </p:cNvPr>
                <p:cNvCxnSpPr/>
                <p:nvPr/>
              </p:nvCxnSpPr>
              <p:spPr>
                <a:xfrm>
                  <a:off x="8735189" y="999259"/>
                  <a:ext cx="0" cy="49423"/>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FE987F58-63E3-CB4B-909E-A6391739A140}"/>
                    </a:ext>
                  </a:extLst>
                </p:cNvPr>
                <p:cNvCxnSpPr/>
                <p:nvPr/>
              </p:nvCxnSpPr>
              <p:spPr>
                <a:xfrm>
                  <a:off x="9399325" y="997882"/>
                  <a:ext cx="0" cy="290520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2DE8F10C-F834-4C40-B5BE-154CBD7A6E5A}"/>
                    </a:ext>
                  </a:extLst>
                </p:cNvPr>
                <p:cNvCxnSpPr/>
                <p:nvPr/>
              </p:nvCxnSpPr>
              <p:spPr>
                <a:xfrm>
                  <a:off x="9399325" y="1612106"/>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C6413B83-4BDD-0847-AB9B-CB87B17029B3}"/>
                    </a:ext>
                  </a:extLst>
                </p:cNvPr>
                <p:cNvCxnSpPr/>
                <p:nvPr/>
              </p:nvCxnSpPr>
              <p:spPr>
                <a:xfrm>
                  <a:off x="9399325" y="2160537"/>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BF7E4590-59F9-434F-80A8-590AF8B69493}"/>
                    </a:ext>
                  </a:extLst>
                </p:cNvPr>
                <p:cNvCxnSpPr/>
                <p:nvPr/>
              </p:nvCxnSpPr>
              <p:spPr>
                <a:xfrm>
                  <a:off x="9399325" y="2730912"/>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B55FD4DD-CC0D-BC4D-9C1D-E4835A08937B}"/>
                    </a:ext>
                  </a:extLst>
                </p:cNvPr>
                <p:cNvCxnSpPr/>
                <p:nvPr/>
              </p:nvCxnSpPr>
              <p:spPr>
                <a:xfrm>
                  <a:off x="9399325" y="3287381"/>
                  <a:ext cx="50400" cy="0"/>
                </a:xfrm>
                <a:prstGeom prst="line">
                  <a:avLst/>
                </a:prstGeom>
                <a:ln w="12700">
                  <a:solidFill>
                    <a:srgbClr val="000000"/>
                  </a:solidFill>
                </a:ln>
              </p:spPr>
              <p:style>
                <a:lnRef idx="1">
                  <a:schemeClr val="accent1"/>
                </a:lnRef>
                <a:fillRef idx="0">
                  <a:schemeClr val="accent1"/>
                </a:fillRef>
                <a:effectRef idx="0">
                  <a:schemeClr val="accent1"/>
                </a:effectRef>
                <a:fontRef idx="minor">
                  <a:schemeClr val="tx1"/>
                </a:fontRef>
              </p:style>
            </p:cxnSp>
            <p:sp>
              <p:nvSpPr>
                <p:cNvPr id="215" name="TextBox 214">
                  <a:extLst>
                    <a:ext uri="{FF2B5EF4-FFF2-40B4-BE49-F238E27FC236}">
                      <a16:creationId xmlns:a16="http://schemas.microsoft.com/office/drawing/2014/main" id="{508249F1-16C2-7947-9D0A-7C4086D9CDB3}"/>
                    </a:ext>
                  </a:extLst>
                </p:cNvPr>
                <p:cNvSpPr txBox="1"/>
                <p:nvPr/>
              </p:nvSpPr>
              <p:spPr>
                <a:xfrm>
                  <a:off x="7545468" y="4098779"/>
                  <a:ext cx="1058431" cy="184666"/>
                </a:xfrm>
                <a:prstGeom prst="rect">
                  <a:avLst/>
                </a:prstGeom>
                <a:noFill/>
              </p:spPr>
              <p:txBody>
                <a:bodyPr wrap="none" lIns="0" tIns="0" rIns="0" bIns="0"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Time (months)</a:t>
                  </a:r>
                </a:p>
              </p:txBody>
            </p:sp>
          </p:grpSp>
        </p:grpSp>
      </p:grpSp>
      <p:sp>
        <p:nvSpPr>
          <p:cNvPr id="213" name="TextBox 212">
            <a:extLst>
              <a:ext uri="{FF2B5EF4-FFF2-40B4-BE49-F238E27FC236}">
                <a16:creationId xmlns:a16="http://schemas.microsoft.com/office/drawing/2014/main" id="{EF44E074-1299-4A60-8EFB-6219BA330F48}"/>
              </a:ext>
            </a:extLst>
          </p:cNvPr>
          <p:cNvSpPr txBox="1"/>
          <p:nvPr/>
        </p:nvSpPr>
        <p:spPr>
          <a:xfrm>
            <a:off x="50989" y="6172516"/>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2180077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F5099-6EDC-4EDC-850B-68EBDEE09AC2}"/>
              </a:ext>
            </a:extLst>
          </p:cNvPr>
          <p:cNvSpPr>
            <a:spLocks noGrp="1"/>
          </p:cNvSpPr>
          <p:nvPr>
            <p:ph type="title"/>
          </p:nvPr>
        </p:nvSpPr>
        <p:spPr/>
        <p:txBody>
          <a:bodyPr/>
          <a:lstStyle/>
          <a:p>
            <a:r>
              <a:rPr lang="en-US" dirty="0"/>
              <a:t>Elevated natriuretic peptide levels are associated with a range </a:t>
            </a:r>
            <a:br>
              <a:rPr lang="en-US" dirty="0"/>
            </a:br>
            <a:r>
              <a:rPr lang="en-US" dirty="0"/>
              <a:t>of causes</a:t>
            </a:r>
          </a:p>
        </p:txBody>
      </p:sp>
      <p:sp>
        <p:nvSpPr>
          <p:cNvPr id="4" name="Text Placeholder 3">
            <a:extLst>
              <a:ext uri="{FF2B5EF4-FFF2-40B4-BE49-F238E27FC236}">
                <a16:creationId xmlns:a16="http://schemas.microsoft.com/office/drawing/2014/main" id="{FA7F97C4-CE2D-4471-8063-397A78ECA9B6}"/>
              </a:ext>
            </a:extLst>
          </p:cNvPr>
          <p:cNvSpPr>
            <a:spLocks noGrp="1"/>
          </p:cNvSpPr>
          <p:nvPr>
            <p:ph type="body" sz="quarter" idx="10"/>
          </p:nvPr>
        </p:nvSpPr>
        <p:spPr/>
        <p:txBody>
          <a:bodyPr/>
          <a:lstStyle/>
          <a:p>
            <a:r>
              <a:rPr lang="en-US" sz="1000" dirty="0"/>
              <a:t>BNP, B-type natriuretic peptide; HF, heart failure; LVH, left ventricular hypertrophy; NT-</a:t>
            </a:r>
            <a:r>
              <a:rPr lang="en-US" sz="1000" dirty="0" err="1"/>
              <a:t>proBNP</a:t>
            </a:r>
            <a:r>
              <a:rPr lang="en-US" sz="1000" dirty="0"/>
              <a:t>, N-terminal pro-B-type natriuretic peptide; RV, right ventricular</a:t>
            </a:r>
          </a:p>
          <a:p>
            <a:r>
              <a:rPr lang="en-US" sz="1000" dirty="0" err="1"/>
              <a:t>Yancy</a:t>
            </a:r>
            <a:r>
              <a:rPr lang="en-US" sz="1000" dirty="0"/>
              <a:t> CW, et al. </a:t>
            </a:r>
            <a:r>
              <a:rPr lang="en-US" sz="1000" i="1" dirty="0"/>
              <a:t>Circulation </a:t>
            </a:r>
            <a:r>
              <a:rPr lang="en-US" sz="1000" dirty="0"/>
              <a:t>2013;128:e240–e327</a:t>
            </a:r>
          </a:p>
        </p:txBody>
      </p:sp>
      <p:graphicFrame>
        <p:nvGraphicFramePr>
          <p:cNvPr id="5" name="Table 4">
            <a:extLst>
              <a:ext uri="{FF2B5EF4-FFF2-40B4-BE49-F238E27FC236}">
                <a16:creationId xmlns:a16="http://schemas.microsoft.com/office/drawing/2014/main" id="{C9826C77-5005-47C9-88B2-F27AD512A034}"/>
              </a:ext>
            </a:extLst>
          </p:cNvPr>
          <p:cNvGraphicFramePr>
            <a:graphicFrameLocks noGrp="1"/>
          </p:cNvGraphicFramePr>
          <p:nvPr/>
        </p:nvGraphicFramePr>
        <p:xfrm>
          <a:off x="2171700" y="2864600"/>
          <a:ext cx="7848600" cy="2788140"/>
        </p:xfrm>
        <a:graphic>
          <a:graphicData uri="http://schemas.openxmlformats.org/drawingml/2006/table">
            <a:tbl>
              <a:tblPr firstRow="1" firstCol="1" bandRow="1">
                <a:tableStyleId>{B301B821-A1FF-4177-AEE7-76D212191A09}</a:tableStyleId>
              </a:tblPr>
              <a:tblGrid>
                <a:gridCol w="3924300">
                  <a:extLst>
                    <a:ext uri="{9D8B030D-6E8A-4147-A177-3AD203B41FA5}">
                      <a16:colId xmlns:a16="http://schemas.microsoft.com/office/drawing/2014/main" val="2916528605"/>
                    </a:ext>
                  </a:extLst>
                </a:gridCol>
                <a:gridCol w="3924300">
                  <a:extLst>
                    <a:ext uri="{9D8B030D-6E8A-4147-A177-3AD203B41FA5}">
                      <a16:colId xmlns:a16="http://schemas.microsoft.com/office/drawing/2014/main" val="1544600026"/>
                    </a:ext>
                  </a:extLst>
                </a:gridCol>
              </a:tblGrid>
              <a:tr h="0">
                <a:tc>
                  <a:txBody>
                    <a:bodyPr/>
                    <a:lstStyle/>
                    <a:p>
                      <a:pPr algn="ctr">
                        <a:spcAft>
                          <a:spcPts val="0"/>
                        </a:spcAft>
                      </a:pPr>
                      <a:r>
                        <a:rPr lang="en-US" sz="1600" noProof="0" dirty="0">
                          <a:effectLst/>
                          <a:latin typeface="Arial" panose="020B0604020202020204" pitchFamily="34" charset="0"/>
                          <a:cs typeface="Arial" panose="020B0604020202020204" pitchFamily="34" charset="0"/>
                        </a:rPr>
                        <a:t>Cardiac</a:t>
                      </a:r>
                      <a:endParaRPr lang="en-US" sz="1600" noProof="0" dirty="0">
                        <a:effectLst/>
                        <a:latin typeface="Arial" panose="020B0604020202020204" pitchFamily="34" charset="0"/>
                        <a:ea typeface="Calibri" panose="020F0502020204030204" pitchFamily="34" charset="0"/>
                        <a:cs typeface="Arial" panose="020B0604020202020204" pitchFamily="34" charset="0"/>
                      </a:endParaRPr>
                    </a:p>
                  </a:txBody>
                  <a:tcPr marL="72000" marR="72000" marT="36000" marB="36000">
                    <a:lnL w="12700" cmpd="sng">
                      <a:noFill/>
                    </a:lnL>
                    <a:lnR>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spcAft>
                          <a:spcPts val="0"/>
                        </a:spcAft>
                      </a:pPr>
                      <a:r>
                        <a:rPr lang="en-US" sz="1600" noProof="0" dirty="0" err="1">
                          <a:effectLst/>
                          <a:latin typeface="Arial" panose="020B0604020202020204" pitchFamily="34" charset="0"/>
                          <a:cs typeface="Arial" panose="020B0604020202020204" pitchFamily="34" charset="0"/>
                        </a:rPr>
                        <a:t>Noncardiac</a:t>
                      </a:r>
                      <a:endParaRPr lang="en-US" sz="1600" noProof="0" dirty="0">
                        <a:effectLst/>
                        <a:latin typeface="Arial" panose="020B0604020202020204" pitchFamily="34" charset="0"/>
                        <a:ea typeface="Calibri" panose="020F0502020204030204" pitchFamily="34" charset="0"/>
                        <a:cs typeface="Arial" panose="020B0604020202020204" pitchFamily="34" charset="0"/>
                      </a:endParaRPr>
                    </a:p>
                  </a:txBody>
                  <a:tcPr marL="72000" marR="72000" marT="36000" marB="36000">
                    <a:lnL>
                      <a:noFill/>
                    </a:lnL>
                    <a:lnR w="12700" cmpd="sng">
                      <a:noFill/>
                    </a:lnR>
                    <a:lnT w="12700" cmpd="sng">
                      <a:noFill/>
                    </a:lnT>
                    <a:lnB w="381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57427416"/>
                  </a:ext>
                </a:extLst>
              </a:tr>
              <a:tr h="0">
                <a:tc>
                  <a:txBody>
                    <a:bodyPr/>
                    <a:lstStyle/>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HF, including RV syndromes</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Acute coronary syndrome</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Heart muscle disease, including LVH</a:t>
                      </a:r>
                    </a:p>
                    <a:p>
                      <a:pPr marL="144000" indent="-144000">
                        <a:spcBef>
                          <a:spcPts val="300"/>
                        </a:spcBef>
                        <a:spcAft>
                          <a:spcPts val="0"/>
                        </a:spcAft>
                        <a:buClr>
                          <a:schemeClr val="tx2"/>
                        </a:buClr>
                        <a:buFont typeface="Arial" panose="020B0604020202020204" pitchFamily="34" charset="0"/>
                        <a:buChar char="•"/>
                      </a:pPr>
                      <a:r>
                        <a:rPr lang="en-US" sz="1400" b="0" noProof="0" dirty="0" err="1">
                          <a:solidFill>
                            <a:schemeClr val="tx1"/>
                          </a:solidFill>
                          <a:effectLst/>
                          <a:latin typeface="Arial" panose="020B0604020202020204" pitchFamily="34" charset="0"/>
                          <a:cs typeface="Arial" panose="020B0604020202020204" pitchFamily="34" charset="0"/>
                        </a:rPr>
                        <a:t>Valvular</a:t>
                      </a:r>
                      <a:r>
                        <a:rPr lang="en-US" sz="1400" b="0" noProof="0" dirty="0">
                          <a:solidFill>
                            <a:schemeClr val="tx1"/>
                          </a:solidFill>
                          <a:effectLst/>
                          <a:latin typeface="Arial" panose="020B0604020202020204" pitchFamily="34" charset="0"/>
                          <a:cs typeface="Arial" panose="020B0604020202020204" pitchFamily="34" charset="0"/>
                        </a:rPr>
                        <a:t> heart disease</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Pericardial disease</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Atrial fibrillation</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Myocarditis</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Cardiac surgery</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Cardioversion</a:t>
                      </a:r>
                      <a:endParaRPr lang="en-US" sz="1400" b="0" noProof="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72000" marR="72000" marT="36000" marB="36000">
                    <a:lnL w="12700" cmpd="sng">
                      <a:noFill/>
                    </a:lnL>
                    <a:lnR>
                      <a:noFill/>
                    </a:lnR>
                    <a:lnT w="381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tc>
                  <a:txBody>
                    <a:bodyPr/>
                    <a:lstStyle/>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Advancing age</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Anemia</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Renal failure</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Pulmonary: obstructive sleep apnea, severe pneumonia, pulmonary hypertension</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Critical illness</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Bacterial sepsis</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Severe burns</a:t>
                      </a:r>
                    </a:p>
                    <a:p>
                      <a:pPr marL="144000" indent="-144000">
                        <a:spcBef>
                          <a:spcPts val="300"/>
                        </a:spcBef>
                        <a:spcAft>
                          <a:spcPts val="0"/>
                        </a:spcAft>
                        <a:buClr>
                          <a:schemeClr val="tx2"/>
                        </a:buClr>
                        <a:buFont typeface="Arial" panose="020B0604020202020204" pitchFamily="34" charset="0"/>
                        <a:buChar char="•"/>
                      </a:pPr>
                      <a:r>
                        <a:rPr lang="en-US" sz="1400" b="0" noProof="0" dirty="0">
                          <a:solidFill>
                            <a:schemeClr val="tx1"/>
                          </a:solidFill>
                          <a:effectLst/>
                          <a:latin typeface="Arial" panose="020B0604020202020204" pitchFamily="34" charset="0"/>
                          <a:cs typeface="Arial" panose="020B0604020202020204" pitchFamily="34" charset="0"/>
                        </a:rPr>
                        <a:t>Toxic-metabolic insults, including cancer chemotherapy and envenomation</a:t>
                      </a:r>
                      <a:endParaRPr lang="en-US" sz="1400" b="0" noProof="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72000" marR="72000" marT="36000" marB="36000">
                    <a:lnL>
                      <a:noFill/>
                    </a:lnL>
                    <a:lnR w="12700" cmpd="sng">
                      <a:noFill/>
                    </a:lnR>
                    <a:lnT w="38100" cap="flat" cmpd="sng" algn="ctr">
                      <a:solidFill>
                        <a:schemeClr val="bg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rgbClr val="D0CCD3"/>
                    </a:solidFill>
                  </a:tcPr>
                </a:tc>
                <a:extLst>
                  <a:ext uri="{0D108BD9-81ED-4DB2-BD59-A6C34878D82A}">
                    <a16:rowId xmlns:a16="http://schemas.microsoft.com/office/drawing/2014/main" val="867032726"/>
                  </a:ext>
                </a:extLst>
              </a:tr>
            </a:tbl>
          </a:graphicData>
        </a:graphic>
      </p:graphicFrame>
      <p:sp>
        <p:nvSpPr>
          <p:cNvPr id="6" name="Content Placeholder 4">
            <a:extLst>
              <a:ext uri="{FF2B5EF4-FFF2-40B4-BE49-F238E27FC236}">
                <a16:creationId xmlns:a16="http://schemas.microsoft.com/office/drawing/2014/main" id="{91C19ED5-B0E9-4C16-ACDD-39A0358471FC}"/>
              </a:ext>
            </a:extLst>
          </p:cNvPr>
          <p:cNvSpPr txBox="1">
            <a:spLocks/>
          </p:cNvSpPr>
          <p:nvPr/>
        </p:nvSpPr>
        <p:spPr>
          <a:xfrm>
            <a:off x="3172122" y="2504600"/>
            <a:ext cx="5847756" cy="276999"/>
          </a:xfrm>
          <a:prstGeom prst="rect">
            <a:avLst/>
          </a:prstGeom>
        </p:spPr>
        <p:txBody>
          <a:bodyPr wrap="none" lIns="0" tIns="0" rIns="0" bIns="0" anchor="b">
            <a:spAutoFit/>
          </a:bodyPr>
          <a:lstStyle>
            <a:lvl1pPr marL="284400" indent="-284400" algn="l" rtl="0" eaLnBrk="0" fontAlgn="base" hangingPunct="0">
              <a:spcBef>
                <a:spcPts val="1200"/>
              </a:spcBef>
              <a:spcAft>
                <a:spcPct val="0"/>
              </a:spcAft>
              <a:buClr>
                <a:schemeClr val="tx2"/>
              </a:buClr>
              <a:buFont typeface="Arial" pitchFamily="34" charset="0"/>
              <a:buChar char="•"/>
              <a:defRPr sz="1800">
                <a:solidFill>
                  <a:schemeClr val="tx1"/>
                </a:solidFill>
                <a:latin typeface="Arial" pitchFamily="34" charset="0"/>
                <a:ea typeface="Arial" charset="0"/>
                <a:cs typeface="Arial" pitchFamily="34" charset="0"/>
              </a:defRPr>
            </a:lvl1pPr>
            <a:lvl2pPr marL="568800" indent="-284400" algn="l" rtl="0" eaLnBrk="0" fontAlgn="base" hangingPunct="0">
              <a:spcBef>
                <a:spcPts val="600"/>
              </a:spcBef>
              <a:spcAft>
                <a:spcPct val="0"/>
              </a:spcAft>
              <a:buClr>
                <a:schemeClr val="tx2"/>
              </a:buClr>
              <a:buFont typeface="Arial" panose="020B0604020202020204" pitchFamily="34" charset="0"/>
              <a:buChar char="–"/>
              <a:defRPr sz="1600">
                <a:solidFill>
                  <a:schemeClr val="tx1"/>
                </a:solidFill>
                <a:latin typeface="Arial" pitchFamily="34" charset="0"/>
                <a:ea typeface="Arial" charset="0"/>
                <a:cs typeface="Arial" pitchFamily="34" charset="0"/>
              </a:defRPr>
            </a:lvl2pPr>
            <a:lvl3pPr marL="853200" indent="-284400" algn="l" rtl="0" eaLnBrk="0" fontAlgn="base" hangingPunct="0">
              <a:spcBef>
                <a:spcPts val="300"/>
              </a:spcBef>
              <a:spcAft>
                <a:spcPct val="0"/>
              </a:spcAft>
              <a:buClr>
                <a:schemeClr val="tx2"/>
              </a:buClr>
              <a:buFont typeface="Arial" charset="0"/>
              <a:buChar char="•"/>
              <a:tabLst/>
              <a:defRPr sz="1400">
                <a:solidFill>
                  <a:schemeClr val="tx1"/>
                </a:solidFill>
                <a:latin typeface="Arial" pitchFamily="34" charset="0"/>
                <a:ea typeface="Arial" charset="0"/>
                <a:cs typeface="Arial" pitchFamily="34" charset="0"/>
              </a:defRPr>
            </a:lvl3pPr>
            <a:lvl4pPr marL="853200" indent="-284400" algn="l" rtl="0" eaLnBrk="0" fontAlgn="base" hangingPunct="0">
              <a:spcBef>
                <a:spcPts val="300"/>
              </a:spcBef>
              <a:spcAft>
                <a:spcPct val="0"/>
              </a:spcAft>
              <a:buClr>
                <a:schemeClr val="tx2"/>
              </a:buClr>
              <a:buChar char="•"/>
              <a:tabLst/>
              <a:defRPr sz="1400">
                <a:solidFill>
                  <a:schemeClr val="tx1"/>
                </a:solidFill>
                <a:latin typeface="Arial" pitchFamily="34" charset="0"/>
                <a:ea typeface="Arial" charset="0"/>
                <a:cs typeface="Arial" pitchFamily="34" charset="0"/>
              </a:defRPr>
            </a:lvl4pPr>
            <a:lvl5pPr marL="853200" indent="-284400" algn="l" rtl="0" eaLnBrk="0" fontAlgn="base" hangingPunct="0">
              <a:spcBef>
                <a:spcPts val="300"/>
              </a:spcBef>
              <a:spcAft>
                <a:spcPct val="0"/>
              </a:spcAft>
              <a:buClr>
                <a:schemeClr val="tx2"/>
              </a:buClr>
              <a:buChar char="•"/>
              <a:tabLst/>
              <a:defRPr sz="1400">
                <a:solidFill>
                  <a:schemeClr val="tx1"/>
                </a:solidFill>
                <a:latin typeface="Arial" pitchFamily="34" charset="0"/>
                <a:ea typeface="Arial" charset="0"/>
                <a:cs typeface="Arial" pitchFamily="34" charset="0"/>
              </a:defRPr>
            </a:lvl5pPr>
            <a:lvl6pPr marL="1620758" indent="-176205" algn="l" rtl="0" eaLnBrk="1" fontAlgn="base" hangingPunct="1">
              <a:spcBef>
                <a:spcPct val="0"/>
              </a:spcBef>
              <a:spcAft>
                <a:spcPct val="0"/>
              </a:spcAft>
              <a:buChar char="•"/>
              <a:defRPr sz="1500">
                <a:solidFill>
                  <a:schemeClr val="tx1"/>
                </a:solidFill>
                <a:latin typeface="+mn-lt"/>
              </a:defRPr>
            </a:lvl6pPr>
            <a:lvl7pPr marL="2077935" indent="-176205" algn="l" rtl="0" eaLnBrk="1" fontAlgn="base" hangingPunct="1">
              <a:spcBef>
                <a:spcPct val="0"/>
              </a:spcBef>
              <a:spcAft>
                <a:spcPct val="0"/>
              </a:spcAft>
              <a:buChar char="•"/>
              <a:defRPr sz="1500">
                <a:solidFill>
                  <a:schemeClr val="tx1"/>
                </a:solidFill>
                <a:latin typeface="+mn-lt"/>
              </a:defRPr>
            </a:lvl7pPr>
            <a:lvl8pPr marL="2535111" indent="-176205" algn="l" rtl="0" eaLnBrk="1" fontAlgn="base" hangingPunct="1">
              <a:spcBef>
                <a:spcPct val="0"/>
              </a:spcBef>
              <a:spcAft>
                <a:spcPct val="0"/>
              </a:spcAft>
              <a:buChar char="•"/>
              <a:defRPr sz="1500">
                <a:solidFill>
                  <a:schemeClr val="tx1"/>
                </a:solidFill>
                <a:latin typeface="+mn-lt"/>
              </a:defRPr>
            </a:lvl8pPr>
            <a:lvl9pPr marL="2992289" indent="-176205" algn="l" rtl="0" eaLnBrk="1" fontAlgn="base" hangingPunct="1">
              <a:spcBef>
                <a:spcPct val="0"/>
              </a:spcBef>
              <a:spcAft>
                <a:spcPct val="0"/>
              </a:spcAft>
              <a:buChar char="•"/>
              <a:defRPr sz="1500">
                <a:solidFill>
                  <a:schemeClr val="tx1"/>
                </a:solidFill>
                <a:latin typeface="+mn-lt"/>
              </a:defRPr>
            </a:lvl9pPr>
          </a:lstStyle>
          <a:p>
            <a:pPr marL="0" marR="0" lvl="0" indent="0" algn="ctr" defTabSz="914400" rtl="0" eaLnBrk="0" fontAlgn="base" latinLnBrk="0" hangingPunct="0">
              <a:lnSpc>
                <a:spcPct val="100000"/>
              </a:lnSpc>
              <a:spcBef>
                <a:spcPts val="1200"/>
              </a:spcBef>
              <a:spcAft>
                <a:spcPct val="0"/>
              </a:spcAft>
              <a:buClr>
                <a:srgbClr val="4E1C65"/>
              </a:buClr>
              <a:buSzTx/>
              <a:buFont typeface="Arial" pitchFamily="34" charset="0"/>
              <a:buNone/>
              <a:tabLst/>
              <a:defRPr/>
            </a:pPr>
            <a:r>
              <a:rPr kumimoji="0" lang="en-US" sz="1800" b="1" i="0" u="none" strike="noStrike" kern="0" cap="none" spc="0" normalizeH="0" baseline="0" noProof="0" dirty="0">
                <a:ln>
                  <a:noFill/>
                </a:ln>
                <a:solidFill>
                  <a:srgbClr val="000000"/>
                </a:solidFill>
                <a:effectLst/>
                <a:uLnTx/>
                <a:uFillTx/>
                <a:latin typeface="Arial" pitchFamily="34" charset="0"/>
                <a:cs typeface="Arial" pitchFamily="34" charset="0"/>
              </a:rPr>
              <a:t>Selected causes of elevated natriuretic peptide levels</a:t>
            </a:r>
          </a:p>
        </p:txBody>
      </p:sp>
      <p:sp>
        <p:nvSpPr>
          <p:cNvPr id="8" name="Text Placeholder 2"/>
          <p:cNvSpPr txBox="1">
            <a:spLocks/>
          </p:cNvSpPr>
          <p:nvPr/>
        </p:nvSpPr>
        <p:spPr>
          <a:xfrm>
            <a:off x="414000" y="1411200"/>
            <a:ext cx="11268000" cy="834074"/>
          </a:xfrm>
          <a:prstGeom prst="rect">
            <a:avLst/>
          </a:prstGeom>
        </p:spPr>
        <p:txBody>
          <a:bodyPr>
            <a:spAutoFit/>
          </a:bodyPr>
          <a:lstStyle>
            <a:lvl1pPr marL="179380" indent="-179380" algn="l" rtl="0" eaLnBrk="0" fontAlgn="base" hangingPunct="0">
              <a:spcBef>
                <a:spcPct val="0"/>
              </a:spcBef>
              <a:spcAft>
                <a:spcPct val="0"/>
              </a:spcAft>
              <a:buClr>
                <a:schemeClr val="tx2"/>
              </a:buClr>
              <a:buFont typeface="Arial" charset="0"/>
              <a:buChar char="•"/>
              <a:defRPr>
                <a:solidFill>
                  <a:schemeClr val="tx1"/>
                </a:solidFill>
                <a:latin typeface="Arial" pitchFamily="34" charset="0"/>
                <a:ea typeface="Arial" charset="0"/>
                <a:cs typeface="Arial" pitchFamily="34" charset="0"/>
              </a:defRPr>
            </a:lvl1pPr>
            <a:lvl2pPr marL="358758" indent="-179380" algn="l" rtl="0" eaLnBrk="0" fontAlgn="base" hangingPunct="0">
              <a:spcBef>
                <a:spcPct val="0"/>
              </a:spcBef>
              <a:spcAft>
                <a:spcPct val="0"/>
              </a:spcAft>
              <a:buFont typeface="Arial" charset="0"/>
              <a:buChar char="-"/>
              <a:defRPr>
                <a:solidFill>
                  <a:schemeClr val="tx1"/>
                </a:solidFill>
                <a:latin typeface="Arial" pitchFamily="34" charset="0"/>
                <a:ea typeface="Arial" charset="0"/>
                <a:cs typeface="Arial" pitchFamily="34" charset="0"/>
              </a:defRPr>
            </a:lvl2pPr>
            <a:lvl3pPr marL="622268" indent="-180966" algn="l" rtl="0" eaLnBrk="0" fontAlgn="base" hangingPunct="0">
              <a:spcBef>
                <a:spcPct val="0"/>
              </a:spcBef>
              <a:spcAft>
                <a:spcPct val="0"/>
              </a:spcAft>
              <a:buFont typeface="Arial" charset="0"/>
              <a:buChar char="•"/>
              <a:defRPr sz="1600">
                <a:solidFill>
                  <a:schemeClr val="tx1"/>
                </a:solidFill>
                <a:latin typeface="Arial" pitchFamily="34" charset="0"/>
                <a:ea typeface="Arial" charset="0"/>
                <a:cs typeface="Arial" pitchFamily="34" charset="0"/>
              </a:defRPr>
            </a:lvl3pPr>
            <a:lvl4pPr marL="622268" indent="-179380" algn="l" rtl="0" eaLnBrk="0" fontAlgn="base" hangingPunct="0">
              <a:spcBef>
                <a:spcPct val="0"/>
              </a:spcBef>
              <a:spcAft>
                <a:spcPct val="0"/>
              </a:spcAft>
              <a:buChar char="•"/>
              <a:defRPr sz="1600">
                <a:solidFill>
                  <a:schemeClr val="tx1"/>
                </a:solidFill>
                <a:latin typeface="Arial" pitchFamily="34" charset="0"/>
                <a:ea typeface="Arial" charset="0"/>
                <a:cs typeface="Arial" pitchFamily="34" charset="0"/>
              </a:defRPr>
            </a:lvl4pPr>
            <a:lvl5pPr marL="622268" indent="-179380" algn="l" rtl="0" eaLnBrk="0" fontAlgn="base" hangingPunct="0">
              <a:spcBef>
                <a:spcPct val="0"/>
              </a:spcBef>
              <a:spcAft>
                <a:spcPct val="0"/>
              </a:spcAft>
              <a:buChar char="•"/>
              <a:defRPr sz="1600">
                <a:solidFill>
                  <a:schemeClr val="tx1"/>
                </a:solidFill>
                <a:latin typeface="Arial" pitchFamily="34" charset="0"/>
                <a:ea typeface="Arial" charset="0"/>
                <a:cs typeface="Arial" pitchFamily="34" charset="0"/>
              </a:defRPr>
            </a:lvl5pPr>
            <a:lvl6pPr marL="1620758" indent="-176205" algn="l" rtl="0" eaLnBrk="1" fontAlgn="base" hangingPunct="1">
              <a:spcBef>
                <a:spcPct val="0"/>
              </a:spcBef>
              <a:spcAft>
                <a:spcPct val="0"/>
              </a:spcAft>
              <a:buChar char="•"/>
              <a:defRPr sz="1500">
                <a:solidFill>
                  <a:schemeClr val="tx1"/>
                </a:solidFill>
                <a:latin typeface="+mn-lt"/>
              </a:defRPr>
            </a:lvl6pPr>
            <a:lvl7pPr marL="2077935" indent="-176205" algn="l" rtl="0" eaLnBrk="1" fontAlgn="base" hangingPunct="1">
              <a:spcBef>
                <a:spcPct val="0"/>
              </a:spcBef>
              <a:spcAft>
                <a:spcPct val="0"/>
              </a:spcAft>
              <a:buChar char="•"/>
              <a:defRPr sz="1500">
                <a:solidFill>
                  <a:schemeClr val="tx1"/>
                </a:solidFill>
                <a:latin typeface="+mn-lt"/>
              </a:defRPr>
            </a:lvl7pPr>
            <a:lvl8pPr marL="2535111" indent="-176205" algn="l" rtl="0" eaLnBrk="1" fontAlgn="base" hangingPunct="1">
              <a:spcBef>
                <a:spcPct val="0"/>
              </a:spcBef>
              <a:spcAft>
                <a:spcPct val="0"/>
              </a:spcAft>
              <a:buChar char="•"/>
              <a:defRPr sz="1500">
                <a:solidFill>
                  <a:schemeClr val="tx1"/>
                </a:solidFill>
                <a:latin typeface="+mn-lt"/>
              </a:defRPr>
            </a:lvl8pPr>
            <a:lvl9pPr marL="2992289" indent="-176205" algn="l" rtl="0" eaLnBrk="1" fontAlgn="base" hangingPunct="1">
              <a:spcBef>
                <a:spcPct val="0"/>
              </a:spcBef>
              <a:spcAft>
                <a:spcPct val="0"/>
              </a:spcAft>
              <a:buChar char="•"/>
              <a:defRPr sz="1500">
                <a:solidFill>
                  <a:schemeClr val="tx1"/>
                </a:solidFill>
                <a:latin typeface="+mn-lt"/>
              </a:defRPr>
            </a:lvl9pPr>
          </a:lstStyle>
          <a:p>
            <a:pPr marL="230400" marR="0" lvl="0" indent="-230400" algn="l" defTabSz="914400" rtl="0" eaLnBrk="0" fontAlgn="base" latinLnBrk="0" hangingPunct="0">
              <a:lnSpc>
                <a:spcPct val="90000"/>
              </a:lnSpc>
              <a:spcBef>
                <a:spcPts val="600"/>
              </a:spcBef>
              <a:spcAft>
                <a:spcPct val="0"/>
              </a:spcAft>
              <a:buClr>
                <a:srgbClr val="4E1C65"/>
              </a:buClr>
              <a:buSzTx/>
              <a:buFont typeface="Arial" charset="0"/>
              <a:buChar char="•"/>
              <a:tabLst/>
              <a:defRPr/>
            </a:pPr>
            <a:r>
              <a:rPr kumimoji="0" lang="en-US" sz="1600" b="0" i="0" u="none" strike="noStrike" kern="0" cap="none" spc="0" normalizeH="0" baseline="0" noProof="0" dirty="0">
                <a:ln>
                  <a:noFill/>
                </a:ln>
                <a:solidFill>
                  <a:srgbClr val="000000"/>
                </a:solidFill>
                <a:effectLst/>
                <a:uLnTx/>
                <a:uFillTx/>
                <a:latin typeface="Arial" pitchFamily="34" charset="0"/>
                <a:cs typeface="Arial" pitchFamily="34" charset="0"/>
              </a:rPr>
              <a:t>Low values of BNP or NT-</a:t>
            </a:r>
            <a:r>
              <a:rPr kumimoji="0" lang="en-US" sz="1600" b="0" i="0" u="none" strike="noStrike" kern="0" cap="none" spc="0" normalizeH="0" baseline="0" noProof="0" dirty="0" err="1">
                <a:ln>
                  <a:noFill/>
                </a:ln>
                <a:solidFill>
                  <a:srgbClr val="000000"/>
                </a:solidFill>
                <a:effectLst/>
                <a:uLnTx/>
                <a:uFillTx/>
                <a:latin typeface="Arial" pitchFamily="34" charset="0"/>
                <a:cs typeface="Arial" pitchFamily="34" charset="0"/>
              </a:rPr>
              <a:t>proBNP</a:t>
            </a:r>
            <a:r>
              <a:rPr kumimoji="0" lang="en-US" sz="1600" b="0" i="0" u="none" strike="noStrike" kern="0" cap="none" spc="0" normalizeH="0" baseline="0" noProof="0" dirty="0">
                <a:ln>
                  <a:noFill/>
                </a:ln>
                <a:solidFill>
                  <a:srgbClr val="000000"/>
                </a:solidFill>
                <a:effectLst/>
                <a:uLnTx/>
                <a:uFillTx/>
                <a:latin typeface="Arial" pitchFamily="34" charset="0"/>
                <a:cs typeface="Arial" pitchFamily="34" charset="0"/>
              </a:rPr>
              <a:t> exclude the presence of HF, and high values have a reasonably high positive predictive value for the diagnosis of HF</a:t>
            </a:r>
          </a:p>
          <a:p>
            <a:pPr marL="230400" marR="0" lvl="0" indent="-230400" algn="l" defTabSz="914400" rtl="0" eaLnBrk="0" fontAlgn="base" latinLnBrk="0" hangingPunct="0">
              <a:lnSpc>
                <a:spcPct val="90000"/>
              </a:lnSpc>
              <a:spcBef>
                <a:spcPts val="600"/>
              </a:spcBef>
              <a:spcAft>
                <a:spcPct val="0"/>
              </a:spcAft>
              <a:buClr>
                <a:srgbClr val="4E1C65"/>
              </a:buClr>
              <a:buSzTx/>
              <a:buFont typeface="Arial" charset="0"/>
              <a:buChar char="•"/>
              <a:tabLst/>
              <a:defRPr/>
            </a:pPr>
            <a:r>
              <a:rPr kumimoji="0" lang="en-US" sz="1600" b="0" i="0" u="none" strike="noStrike" kern="0" cap="none" spc="0" normalizeH="0" baseline="0" noProof="0" dirty="0">
                <a:ln>
                  <a:noFill/>
                </a:ln>
                <a:solidFill>
                  <a:srgbClr val="000000"/>
                </a:solidFill>
                <a:effectLst/>
                <a:uLnTx/>
                <a:uFillTx/>
                <a:latin typeface="Arial" pitchFamily="34" charset="0"/>
                <a:cs typeface="Arial" pitchFamily="34" charset="0"/>
              </a:rPr>
              <a:t>However, elevated BNP or NT-</a:t>
            </a:r>
            <a:r>
              <a:rPr kumimoji="0" lang="en-US" sz="1600" b="0" i="0" u="none" strike="noStrike" kern="0" cap="none" spc="0" normalizeH="0" baseline="0" noProof="0" dirty="0" err="1">
                <a:ln>
                  <a:noFill/>
                </a:ln>
                <a:solidFill>
                  <a:srgbClr val="000000"/>
                </a:solidFill>
                <a:effectLst/>
                <a:uLnTx/>
                <a:uFillTx/>
                <a:latin typeface="Arial" pitchFamily="34" charset="0"/>
                <a:cs typeface="Arial" pitchFamily="34" charset="0"/>
              </a:rPr>
              <a:t>proBNP</a:t>
            </a:r>
            <a:r>
              <a:rPr kumimoji="0" lang="en-US" sz="1600" b="0" i="0" u="none" strike="noStrike" kern="0" cap="none" spc="0" normalizeH="0" baseline="0" noProof="0" dirty="0">
                <a:ln>
                  <a:noFill/>
                </a:ln>
                <a:solidFill>
                  <a:srgbClr val="000000"/>
                </a:solidFill>
                <a:effectLst/>
                <a:uLnTx/>
                <a:uFillTx/>
                <a:latin typeface="Arial" pitchFamily="34" charset="0"/>
                <a:cs typeface="Arial" pitchFamily="34" charset="0"/>
              </a:rPr>
              <a:t> have been associated with a wide variety of cardiac and </a:t>
            </a:r>
            <a:r>
              <a:rPr kumimoji="0" lang="en-US" sz="1600" b="0" i="0" u="none" strike="noStrike" kern="0" cap="none" spc="0" normalizeH="0" baseline="0" noProof="0" dirty="0" err="1">
                <a:ln>
                  <a:noFill/>
                </a:ln>
                <a:solidFill>
                  <a:srgbClr val="000000"/>
                </a:solidFill>
                <a:effectLst/>
                <a:uLnTx/>
                <a:uFillTx/>
                <a:latin typeface="Arial" pitchFamily="34" charset="0"/>
                <a:cs typeface="Arial" pitchFamily="34" charset="0"/>
              </a:rPr>
              <a:t>noncardiac</a:t>
            </a:r>
            <a:r>
              <a:rPr kumimoji="0" lang="en-US" sz="1600" b="0" i="0" u="none" strike="noStrike" kern="0" cap="none" spc="0" normalizeH="0" baseline="0" noProof="0" dirty="0">
                <a:ln>
                  <a:noFill/>
                </a:ln>
                <a:solidFill>
                  <a:srgbClr val="000000"/>
                </a:solidFill>
                <a:effectLst/>
                <a:uLnTx/>
                <a:uFillTx/>
                <a:latin typeface="Arial" pitchFamily="34" charset="0"/>
                <a:cs typeface="Arial" pitchFamily="34" charset="0"/>
              </a:rPr>
              <a:t> causes</a:t>
            </a:r>
          </a:p>
        </p:txBody>
      </p:sp>
      <p:sp>
        <p:nvSpPr>
          <p:cNvPr id="7" name="TextBox 6">
            <a:extLst>
              <a:ext uri="{FF2B5EF4-FFF2-40B4-BE49-F238E27FC236}">
                <a16:creationId xmlns:a16="http://schemas.microsoft.com/office/drawing/2014/main" id="{8EFEEFD7-F490-4624-8544-12FEBC44E6D5}"/>
              </a:ext>
            </a:extLst>
          </p:cNvPr>
          <p:cNvSpPr txBox="1"/>
          <p:nvPr/>
        </p:nvSpPr>
        <p:spPr>
          <a:xfrm>
            <a:off x="0" y="6272066"/>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20509608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A00C8-D77A-478D-B6B2-B1211170F894}"/>
              </a:ext>
            </a:extLst>
          </p:cNvPr>
          <p:cNvSpPr>
            <a:spLocks noGrp="1"/>
          </p:cNvSpPr>
          <p:nvPr>
            <p:ph type="title"/>
          </p:nvPr>
        </p:nvSpPr>
        <p:spPr/>
        <p:txBody>
          <a:bodyPr/>
          <a:lstStyle/>
          <a:p>
            <a:r>
              <a:rPr lang="en-US" dirty="0"/>
              <a:t>2017 ACC/AHA/HFSA Guidelines for using biomarkers in HF</a:t>
            </a:r>
          </a:p>
        </p:txBody>
      </p:sp>
      <p:sp>
        <p:nvSpPr>
          <p:cNvPr id="4" name="Text Placeholder 3">
            <a:extLst>
              <a:ext uri="{FF2B5EF4-FFF2-40B4-BE49-F238E27FC236}">
                <a16:creationId xmlns:a16="http://schemas.microsoft.com/office/drawing/2014/main" id="{DB2BCF90-6D4C-491B-BCCE-F2BFFB8A45B7}"/>
              </a:ext>
            </a:extLst>
          </p:cNvPr>
          <p:cNvSpPr>
            <a:spLocks noGrp="1"/>
          </p:cNvSpPr>
          <p:nvPr>
            <p:ph type="body" sz="quarter" idx="10"/>
          </p:nvPr>
        </p:nvSpPr>
        <p:spPr>
          <a:xfrm>
            <a:off x="-2" y="6187252"/>
            <a:ext cx="10326697" cy="670009"/>
          </a:xfrm>
        </p:spPr>
        <p:txBody>
          <a:bodyPr/>
          <a:lstStyle/>
          <a:p>
            <a:r>
              <a:rPr lang="en-US" sz="900" baseline="30000" dirty="0" err="1">
                <a:latin typeface="+mn-lt"/>
              </a:rPr>
              <a:t>a</a:t>
            </a:r>
            <a:r>
              <a:rPr lang="en-US" sz="900" dirty="0" err="1">
                <a:latin typeface="+mn-lt"/>
              </a:rPr>
              <a:t>Other</a:t>
            </a:r>
            <a:r>
              <a:rPr lang="en-US" sz="900" dirty="0">
                <a:latin typeface="+mn-lt"/>
              </a:rPr>
              <a:t> biomarkers of injury or fibrosis include soluble ST2 receptor, galectin-3, and high-sensitivity troponin</a:t>
            </a:r>
          </a:p>
          <a:p>
            <a:r>
              <a:rPr lang="en-US" sz="900" dirty="0">
                <a:latin typeface="+mn-lt"/>
              </a:rPr>
              <a:t>ACC, American College of Cardiology; AHA, American Heart Association; BNP, B-type natriuretic peptide; COR, Class of Recommendation; ED, emergency department; HF, heart failure; HFSA, Heart Failure Society of America; NT-proBNP, N-terminal pro-B-type natriuretic peptide; NYHA, New York Heart Association; </a:t>
            </a:r>
            <a:r>
              <a:rPr lang="en-US" sz="900" dirty="0" err="1">
                <a:latin typeface="+mn-lt"/>
              </a:rPr>
              <a:t>pt</a:t>
            </a:r>
            <a:r>
              <a:rPr lang="en-US" sz="900" dirty="0">
                <a:latin typeface="+mn-lt"/>
              </a:rPr>
              <a:t>, patient; ST2, </a:t>
            </a:r>
            <a:r>
              <a:rPr lang="en-GB" sz="900" b="0" i="0" dirty="0">
                <a:effectLst/>
                <a:latin typeface="+mn-lt"/>
              </a:rPr>
              <a:t>a member of the interleukin 1 receptor family</a:t>
            </a:r>
            <a:endParaRPr lang="en-US" sz="900" dirty="0">
              <a:latin typeface="+mn-lt"/>
            </a:endParaRPr>
          </a:p>
          <a:p>
            <a:r>
              <a:rPr lang="en-US" sz="900" dirty="0" err="1">
                <a:latin typeface="+mn-lt"/>
              </a:rPr>
              <a:t>Yancy</a:t>
            </a:r>
            <a:r>
              <a:rPr lang="en-US" sz="900" dirty="0">
                <a:latin typeface="+mn-lt"/>
              </a:rPr>
              <a:t> CW, et al. </a:t>
            </a:r>
            <a:r>
              <a:rPr lang="en-US" sz="900" i="1" dirty="0">
                <a:latin typeface="+mn-lt"/>
              </a:rPr>
              <a:t>J Am </a:t>
            </a:r>
            <a:r>
              <a:rPr lang="en-US" sz="900" i="1" dirty="0" err="1">
                <a:latin typeface="+mn-lt"/>
              </a:rPr>
              <a:t>Coll</a:t>
            </a:r>
            <a:r>
              <a:rPr lang="en-US" sz="900" i="1" dirty="0">
                <a:latin typeface="+mn-lt"/>
              </a:rPr>
              <a:t> </a:t>
            </a:r>
            <a:r>
              <a:rPr lang="en-US" sz="900" i="1" dirty="0" err="1">
                <a:latin typeface="+mn-lt"/>
              </a:rPr>
              <a:t>Cardiol</a:t>
            </a:r>
            <a:r>
              <a:rPr lang="en-US" sz="900" dirty="0">
                <a:latin typeface="+mn-lt"/>
              </a:rPr>
              <a:t> 2017;70:776–803</a:t>
            </a:r>
          </a:p>
        </p:txBody>
      </p:sp>
      <p:grpSp>
        <p:nvGrpSpPr>
          <p:cNvPr id="3" name="Group 2"/>
          <p:cNvGrpSpPr/>
          <p:nvPr/>
        </p:nvGrpSpPr>
        <p:grpSpPr>
          <a:xfrm>
            <a:off x="1790162" y="1013536"/>
            <a:ext cx="8185055" cy="5089896"/>
            <a:chOff x="1790162" y="1013536"/>
            <a:chExt cx="8185055" cy="5089896"/>
          </a:xfrm>
        </p:grpSpPr>
        <p:sp>
          <p:nvSpPr>
            <p:cNvPr id="46" name="Right Arrow 45"/>
            <p:cNvSpPr/>
            <p:nvPr/>
          </p:nvSpPr>
          <p:spPr>
            <a:xfrm rot="5400000">
              <a:off x="3583571" y="2035883"/>
              <a:ext cx="235270" cy="449748"/>
            </a:xfrm>
            <a:prstGeom prst="rightArrow">
              <a:avLst>
                <a:gd name="adj1" fmla="val 50000"/>
                <a:gd name="adj2" fmla="val 6286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7" name="Right Arrow 46"/>
            <p:cNvSpPr/>
            <p:nvPr/>
          </p:nvSpPr>
          <p:spPr>
            <a:xfrm rot="5400000">
              <a:off x="5009146" y="2035883"/>
              <a:ext cx="235270" cy="449748"/>
            </a:xfrm>
            <a:prstGeom prst="rightArrow">
              <a:avLst>
                <a:gd name="adj1" fmla="val 50000"/>
                <a:gd name="adj2" fmla="val 6286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48" name="Right Arrow 47"/>
            <p:cNvSpPr/>
            <p:nvPr/>
          </p:nvSpPr>
          <p:spPr>
            <a:xfrm rot="5400000">
              <a:off x="6232365" y="2035883"/>
              <a:ext cx="235270" cy="449748"/>
            </a:xfrm>
            <a:prstGeom prst="rightArrow">
              <a:avLst>
                <a:gd name="adj1" fmla="val 50000"/>
                <a:gd name="adj2" fmla="val 6286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0" name="Right Arrow 49"/>
            <p:cNvSpPr/>
            <p:nvPr/>
          </p:nvSpPr>
          <p:spPr>
            <a:xfrm rot="5400000">
              <a:off x="7613802" y="2035883"/>
              <a:ext cx="235270" cy="449748"/>
            </a:xfrm>
            <a:prstGeom prst="rightArrow">
              <a:avLst>
                <a:gd name="adj1" fmla="val 50000"/>
                <a:gd name="adj2" fmla="val 6286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1" name="Right Arrow 50"/>
            <p:cNvSpPr/>
            <p:nvPr/>
          </p:nvSpPr>
          <p:spPr>
            <a:xfrm rot="5400000">
              <a:off x="8839704" y="2035883"/>
              <a:ext cx="235270" cy="449748"/>
            </a:xfrm>
            <a:prstGeom prst="rightArrow">
              <a:avLst>
                <a:gd name="adj1" fmla="val 50000"/>
                <a:gd name="adj2" fmla="val 62868"/>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2" name="Rectangle 51"/>
            <p:cNvSpPr/>
            <p:nvPr/>
          </p:nvSpPr>
          <p:spPr>
            <a:xfrm>
              <a:off x="3119973" y="1013536"/>
              <a:ext cx="1152000" cy="514738"/>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ACC/AHA </a:t>
              </a:r>
              <a:b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stage A/B HF</a:t>
              </a:r>
            </a:p>
          </p:txBody>
        </p:sp>
        <p:sp>
          <p:nvSpPr>
            <p:cNvPr id="54" name="Rectangle 53"/>
            <p:cNvSpPr/>
            <p:nvPr/>
          </p:nvSpPr>
          <p:spPr>
            <a:xfrm>
              <a:off x="4529673" y="1013536"/>
              <a:ext cx="2374047" cy="514800"/>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ACC/AHA stage C/D HF</a:t>
              </a:r>
            </a:p>
          </p:txBody>
        </p:sp>
        <p:sp>
          <p:nvSpPr>
            <p:cNvPr id="55" name="Rectangle 54"/>
            <p:cNvSpPr>
              <a:spLocks/>
            </p:cNvSpPr>
            <p:nvPr/>
          </p:nvSpPr>
          <p:spPr>
            <a:xfrm>
              <a:off x="7143334" y="1013536"/>
              <a:ext cx="2402109" cy="514738"/>
            </a:xfrm>
            <a:prstGeom prst="rect">
              <a:avLst/>
            </a:prstGeom>
            <a:solidFill>
              <a:schemeClr val="accent1"/>
            </a:soli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b">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ACC/AHA </a:t>
              </a:r>
              <a:b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acute/hospitalized HF</a:t>
              </a:r>
            </a:p>
          </p:txBody>
        </p:sp>
        <p:sp>
          <p:nvSpPr>
            <p:cNvPr id="56" name="Rectangle 55"/>
            <p:cNvSpPr/>
            <p:nvPr/>
          </p:nvSpPr>
          <p:spPr>
            <a:xfrm>
              <a:off x="3119973" y="1569720"/>
              <a:ext cx="1152000" cy="579120"/>
            </a:xfrm>
            <a:prstGeom prst="rect">
              <a:avLst/>
            </a:prstGeom>
            <a:gradFill>
              <a:gsLst>
                <a:gs pos="0">
                  <a:schemeClr val="accent1">
                    <a:lumMod val="40000"/>
                    <a:lumOff val="60000"/>
                  </a:schemeClr>
                </a:gs>
                <a:gs pos="99000">
                  <a:schemeClr val="bg1"/>
                </a:gs>
                <a:gs pos="23000">
                  <a:schemeClr val="accent1">
                    <a:lumMod val="20000"/>
                    <a:lumOff val="80000"/>
                  </a:schemeClr>
                </a:gs>
              </a:gsLst>
              <a:lin ang="5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risk for HF</a:t>
              </a:r>
            </a:p>
          </p:txBody>
        </p:sp>
        <p:sp>
          <p:nvSpPr>
            <p:cNvPr id="57" name="Rectangle 56"/>
            <p:cNvSpPr/>
            <p:nvPr/>
          </p:nvSpPr>
          <p:spPr>
            <a:xfrm>
              <a:off x="4529673" y="1569720"/>
              <a:ext cx="1195200" cy="579120"/>
            </a:xfrm>
            <a:prstGeom prst="rect">
              <a:avLst/>
            </a:prstGeom>
            <a:gradFill>
              <a:gsLst>
                <a:gs pos="0">
                  <a:schemeClr val="accent1">
                    <a:lumMod val="40000"/>
                    <a:lumOff val="60000"/>
                  </a:schemeClr>
                </a:gs>
                <a:gs pos="99000">
                  <a:schemeClr val="bg1"/>
                </a:gs>
                <a:gs pos="23000">
                  <a:schemeClr val="accent1">
                    <a:lumMod val="20000"/>
                    <a:lumOff val="80000"/>
                  </a:schemeClr>
                </a:gs>
              </a:gsLst>
              <a:lin ang="5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Ambulatory pts with new-onset dyspnea</a:t>
              </a:r>
            </a:p>
          </p:txBody>
        </p:sp>
        <p:sp>
          <p:nvSpPr>
            <p:cNvPr id="59" name="Rectangle 58"/>
            <p:cNvSpPr/>
            <p:nvPr/>
          </p:nvSpPr>
          <p:spPr>
            <a:xfrm>
              <a:off x="5780520" y="1569720"/>
              <a:ext cx="1123200" cy="579120"/>
            </a:xfrm>
            <a:prstGeom prst="rect">
              <a:avLst/>
            </a:prstGeom>
            <a:gradFill>
              <a:gsLst>
                <a:gs pos="0">
                  <a:schemeClr val="accent1">
                    <a:lumMod val="40000"/>
                    <a:lumOff val="60000"/>
                  </a:schemeClr>
                </a:gs>
                <a:gs pos="99000">
                  <a:schemeClr val="bg1"/>
                </a:gs>
                <a:gs pos="23000">
                  <a:schemeClr val="accent1">
                    <a:lumMod val="20000"/>
                    <a:lumOff val="80000"/>
                  </a:schemeClr>
                </a:gs>
              </a:gsLst>
              <a:lin ang="5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NYHA class </a:t>
              </a:r>
              <a:b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II–IV</a:t>
              </a:r>
            </a:p>
          </p:txBody>
        </p:sp>
        <p:sp>
          <p:nvSpPr>
            <p:cNvPr id="61" name="Rectangle 60"/>
            <p:cNvSpPr/>
            <p:nvPr/>
          </p:nvSpPr>
          <p:spPr>
            <a:xfrm>
              <a:off x="7143333" y="1569720"/>
              <a:ext cx="1176208" cy="579120"/>
            </a:xfrm>
            <a:prstGeom prst="rect">
              <a:avLst/>
            </a:prstGeom>
            <a:gradFill>
              <a:gsLst>
                <a:gs pos="0">
                  <a:schemeClr val="accent1">
                    <a:lumMod val="40000"/>
                    <a:lumOff val="60000"/>
                  </a:schemeClr>
                </a:gs>
                <a:gs pos="99000">
                  <a:schemeClr val="bg1"/>
                </a:gs>
                <a:gs pos="23000">
                  <a:schemeClr val="accent1">
                    <a:lumMod val="20000"/>
                    <a:lumOff val="80000"/>
                  </a:schemeClr>
                </a:gs>
              </a:gsLst>
              <a:lin ang="5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Acute dyspnea to ED</a:t>
              </a:r>
            </a:p>
          </p:txBody>
        </p:sp>
        <p:sp>
          <p:nvSpPr>
            <p:cNvPr id="62" name="Rectangle 61"/>
            <p:cNvSpPr/>
            <p:nvPr/>
          </p:nvSpPr>
          <p:spPr>
            <a:xfrm>
              <a:off x="8369235" y="1569720"/>
              <a:ext cx="1176208" cy="579120"/>
            </a:xfrm>
            <a:prstGeom prst="rect">
              <a:avLst/>
            </a:prstGeom>
            <a:gradFill>
              <a:gsLst>
                <a:gs pos="0">
                  <a:schemeClr val="accent1">
                    <a:lumMod val="40000"/>
                    <a:lumOff val="60000"/>
                  </a:schemeClr>
                </a:gs>
                <a:gs pos="99000">
                  <a:schemeClr val="bg1"/>
                </a:gs>
                <a:gs pos="23000">
                  <a:schemeClr val="accent1">
                    <a:lumMod val="20000"/>
                    <a:lumOff val="80000"/>
                  </a:schemeClr>
                </a:gs>
              </a:gsLst>
              <a:lin ang="5400000" scaled="0"/>
            </a:gradFill>
            <a:ln w="9525">
              <a:no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Hospitalized for ADHF</a:t>
              </a:r>
            </a:p>
          </p:txBody>
        </p:sp>
        <p:sp>
          <p:nvSpPr>
            <p:cNvPr id="65" name="Rectangle 64"/>
            <p:cNvSpPr/>
            <p:nvPr/>
          </p:nvSpPr>
          <p:spPr>
            <a:xfrm>
              <a:off x="3119973" y="2476500"/>
              <a:ext cx="1162467" cy="579120"/>
            </a:xfrm>
            <a:prstGeom prst="rect">
              <a:avLst/>
            </a:prstGeom>
            <a:solidFill>
              <a:srgbClr val="FFFF00"/>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BNP or </a:t>
              </a:r>
              <a:b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NT-</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proBNP</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b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(COR </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IIa</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68" name="Rectangle 67"/>
            <p:cNvSpPr/>
            <p:nvPr/>
          </p:nvSpPr>
          <p:spPr>
            <a:xfrm>
              <a:off x="4529673" y="3055620"/>
              <a:ext cx="1162467" cy="579120"/>
            </a:xfrm>
            <a:prstGeom prst="rect">
              <a:avLst/>
            </a:prstGeom>
            <a:solidFill>
              <a:srgbClr val="00B050"/>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BNP or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NT-</a:t>
              </a:r>
              <a:r>
                <a:rPr kumimoji="0" lang="en-US" sz="120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proBNP</a:t>
              </a: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b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(COR I)</a:t>
              </a:r>
            </a:p>
          </p:txBody>
        </p:sp>
        <p:sp>
          <p:nvSpPr>
            <p:cNvPr id="70" name="Rectangle 69"/>
            <p:cNvSpPr/>
            <p:nvPr/>
          </p:nvSpPr>
          <p:spPr>
            <a:xfrm>
              <a:off x="7150204" y="3055620"/>
              <a:ext cx="1162467" cy="579120"/>
            </a:xfrm>
            <a:prstGeom prst="rect">
              <a:avLst/>
            </a:prstGeom>
            <a:solidFill>
              <a:srgbClr val="00B050"/>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BNP or </a:t>
              </a:r>
              <a:b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NT-</a:t>
              </a:r>
              <a:r>
                <a:rPr kumimoji="0" lang="en-US" sz="120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proBNP</a:t>
              </a: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b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(COR I)</a:t>
              </a:r>
            </a:p>
          </p:txBody>
        </p:sp>
        <p:sp>
          <p:nvSpPr>
            <p:cNvPr id="73" name="Rectangle 72"/>
            <p:cNvSpPr/>
            <p:nvPr/>
          </p:nvSpPr>
          <p:spPr>
            <a:xfrm>
              <a:off x="5741253" y="3822700"/>
              <a:ext cx="1162467" cy="579120"/>
            </a:xfrm>
            <a:prstGeom prst="rect">
              <a:avLst/>
            </a:prstGeom>
            <a:solidFill>
              <a:srgbClr val="00B050"/>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BNP or </a:t>
              </a:r>
              <a:b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NT-</a:t>
              </a:r>
              <a:r>
                <a:rPr kumimoji="0" lang="en-US" sz="120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proBNP</a:t>
              </a: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b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(COR I)</a:t>
              </a:r>
            </a:p>
          </p:txBody>
        </p:sp>
        <p:sp>
          <p:nvSpPr>
            <p:cNvPr id="74" name="Rectangle 73"/>
            <p:cNvSpPr>
              <a:spLocks/>
            </p:cNvSpPr>
            <p:nvPr/>
          </p:nvSpPr>
          <p:spPr>
            <a:xfrm>
              <a:off x="7143334" y="3822700"/>
              <a:ext cx="2402109" cy="579120"/>
            </a:xfrm>
            <a:prstGeom prst="rect">
              <a:avLst/>
            </a:prstGeom>
            <a:solidFill>
              <a:srgbClr val="00B050"/>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BNP or NT-</a:t>
              </a:r>
              <a:r>
                <a:rPr kumimoji="0" lang="en-US" sz="120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proBNP</a:t>
              </a: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a:t>
              </a:r>
              <a:b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and cardiac troponin (COR I)</a:t>
              </a:r>
            </a:p>
          </p:txBody>
        </p:sp>
        <p:sp>
          <p:nvSpPr>
            <p:cNvPr id="75" name="Rectangle 74"/>
            <p:cNvSpPr/>
            <p:nvPr/>
          </p:nvSpPr>
          <p:spPr>
            <a:xfrm>
              <a:off x="8376106" y="4589780"/>
              <a:ext cx="1580694" cy="579120"/>
            </a:xfrm>
            <a:prstGeom prst="rect">
              <a:avLst/>
            </a:prstGeom>
            <a:solidFill>
              <a:srgbClr val="FFFF00"/>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Predischarge</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BNP </a:t>
              </a:r>
              <a:b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or NT-</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proBNP</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b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(COR </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IIa</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76" name="Rectangle 75"/>
            <p:cNvSpPr/>
            <p:nvPr/>
          </p:nvSpPr>
          <p:spPr>
            <a:xfrm>
              <a:off x="8376106" y="5356860"/>
              <a:ext cx="1599111" cy="746572"/>
            </a:xfrm>
            <a:prstGeom prst="rect">
              <a:avLst/>
            </a:prstGeom>
            <a:solidFill>
              <a:srgbClr val="FFC000"/>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Other biomarkers of myocardial injury or </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fibrosis</a:t>
              </a:r>
              <a:r>
                <a:rPr kumimoji="0" lang="en-US" sz="1200" b="0"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a</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(COR </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IIb</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77" name="Rectangle 76"/>
            <p:cNvSpPr/>
            <p:nvPr/>
          </p:nvSpPr>
          <p:spPr>
            <a:xfrm>
              <a:off x="2804160" y="4028440"/>
              <a:ext cx="148469" cy="1676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78" name="Rectangle 77"/>
            <p:cNvSpPr/>
            <p:nvPr/>
          </p:nvSpPr>
          <p:spPr>
            <a:xfrm>
              <a:off x="2804160" y="4795520"/>
              <a:ext cx="148469" cy="1676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79" name="Straight Connector 78"/>
            <p:cNvCxnSpPr>
              <a:stCxn id="77" idx="3"/>
              <a:endCxn id="73" idx="1"/>
            </p:cNvCxnSpPr>
            <p:nvPr/>
          </p:nvCxnSpPr>
          <p:spPr>
            <a:xfrm flipV="1">
              <a:off x="2952629" y="4112260"/>
              <a:ext cx="2788624" cy="1"/>
            </a:xfrm>
            <a:prstGeom prst="line">
              <a:avLst/>
            </a:prstGeom>
            <a:ln w="19050">
              <a:gradFill>
                <a:gsLst>
                  <a:gs pos="0">
                    <a:schemeClr val="accent4">
                      <a:lumMod val="60000"/>
                      <a:lumOff val="40000"/>
                    </a:schemeClr>
                  </a:gs>
                  <a:gs pos="100000">
                    <a:schemeClr val="accent4">
                      <a:lumMod val="50000"/>
                    </a:schemeClr>
                  </a:gs>
                </a:gsLst>
                <a:lin ang="0" scaled="0"/>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stCxn id="73" idx="3"/>
              <a:endCxn id="74" idx="1"/>
            </p:cNvCxnSpPr>
            <p:nvPr/>
          </p:nvCxnSpPr>
          <p:spPr>
            <a:xfrm>
              <a:off x="6903720" y="4112260"/>
              <a:ext cx="239614" cy="0"/>
            </a:xfrm>
            <a:prstGeom prst="line">
              <a:avLst/>
            </a:prstGeom>
            <a:ln w="19050">
              <a:gradFill>
                <a:gsLst>
                  <a:gs pos="0">
                    <a:schemeClr val="accent4">
                      <a:lumMod val="60000"/>
                      <a:lumOff val="40000"/>
                    </a:schemeClr>
                  </a:gs>
                  <a:gs pos="82000">
                    <a:schemeClr val="accent4">
                      <a:lumMod val="50000"/>
                    </a:schemeClr>
                  </a:gs>
                </a:gsLst>
                <a:lin ang="0" scaled="0"/>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stCxn id="82" idx="3"/>
              <a:endCxn id="83" idx="1"/>
            </p:cNvCxnSpPr>
            <p:nvPr/>
          </p:nvCxnSpPr>
          <p:spPr>
            <a:xfrm>
              <a:off x="2952629" y="5730147"/>
              <a:ext cx="2520000" cy="0"/>
            </a:xfrm>
            <a:prstGeom prst="line">
              <a:avLst/>
            </a:prstGeom>
            <a:ln w="19050">
              <a:gradFill>
                <a:gsLst>
                  <a:gs pos="0">
                    <a:schemeClr val="accent4">
                      <a:lumMod val="60000"/>
                      <a:lumOff val="40000"/>
                    </a:schemeClr>
                  </a:gs>
                  <a:gs pos="100000">
                    <a:schemeClr val="accent4">
                      <a:lumMod val="50000"/>
                    </a:schemeClr>
                  </a:gs>
                </a:gsLst>
                <a:lin ang="0" scaled="0"/>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2" name="Rectangle 81"/>
            <p:cNvSpPr/>
            <p:nvPr/>
          </p:nvSpPr>
          <p:spPr>
            <a:xfrm>
              <a:off x="2804160" y="5646326"/>
              <a:ext cx="148469" cy="1676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3" name="Rectangle 82"/>
            <p:cNvSpPr/>
            <p:nvPr/>
          </p:nvSpPr>
          <p:spPr>
            <a:xfrm>
              <a:off x="5741253" y="5646326"/>
              <a:ext cx="148469" cy="1676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cxnSp>
          <p:nvCxnSpPr>
            <p:cNvPr id="84" name="Straight Connector 83"/>
            <p:cNvCxnSpPr>
              <a:stCxn id="78" idx="3"/>
              <a:endCxn id="75" idx="1"/>
            </p:cNvCxnSpPr>
            <p:nvPr/>
          </p:nvCxnSpPr>
          <p:spPr>
            <a:xfrm flipV="1">
              <a:off x="2952629" y="4879340"/>
              <a:ext cx="5423477" cy="1"/>
            </a:xfrm>
            <a:prstGeom prst="line">
              <a:avLst/>
            </a:prstGeom>
            <a:ln w="19050">
              <a:gradFill>
                <a:gsLst>
                  <a:gs pos="0">
                    <a:schemeClr val="accent4">
                      <a:lumMod val="60000"/>
                      <a:lumOff val="40000"/>
                    </a:schemeClr>
                  </a:gs>
                  <a:gs pos="100000">
                    <a:schemeClr val="accent4">
                      <a:lumMod val="50000"/>
                    </a:schemeClr>
                  </a:gs>
                </a:gsLst>
                <a:lin ang="0" scaled="0"/>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a:stCxn id="89" idx="3"/>
              <a:endCxn id="76" idx="1"/>
            </p:cNvCxnSpPr>
            <p:nvPr/>
          </p:nvCxnSpPr>
          <p:spPr>
            <a:xfrm>
              <a:off x="7143333" y="5730146"/>
              <a:ext cx="1232773" cy="0"/>
            </a:xfrm>
            <a:prstGeom prst="line">
              <a:avLst/>
            </a:prstGeom>
            <a:ln w="19050">
              <a:gradFill>
                <a:gsLst>
                  <a:gs pos="0">
                    <a:schemeClr val="accent4">
                      <a:lumMod val="60000"/>
                      <a:lumOff val="40000"/>
                    </a:schemeClr>
                  </a:gs>
                  <a:gs pos="100000">
                    <a:schemeClr val="accent4">
                      <a:lumMod val="50000"/>
                    </a:schemeClr>
                  </a:gs>
                </a:gsLst>
                <a:lin ang="0" scaled="0"/>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a:stCxn id="67" idx="3"/>
              <a:endCxn id="68" idx="1"/>
            </p:cNvCxnSpPr>
            <p:nvPr/>
          </p:nvCxnSpPr>
          <p:spPr>
            <a:xfrm>
              <a:off x="2952629" y="3345180"/>
              <a:ext cx="1577044" cy="0"/>
            </a:xfrm>
            <a:prstGeom prst="line">
              <a:avLst/>
            </a:prstGeom>
            <a:ln w="19050">
              <a:gradFill>
                <a:gsLst>
                  <a:gs pos="0">
                    <a:schemeClr val="accent4">
                      <a:lumMod val="60000"/>
                      <a:lumOff val="40000"/>
                    </a:schemeClr>
                  </a:gs>
                  <a:gs pos="100000">
                    <a:schemeClr val="accent4">
                      <a:lumMod val="50000"/>
                    </a:schemeClr>
                  </a:gs>
                </a:gsLst>
                <a:lin ang="0" scaled="0"/>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a:stCxn id="68" idx="3"/>
              <a:endCxn id="70" idx="1"/>
            </p:cNvCxnSpPr>
            <p:nvPr/>
          </p:nvCxnSpPr>
          <p:spPr>
            <a:xfrm>
              <a:off x="5692140" y="3345180"/>
              <a:ext cx="1458064" cy="0"/>
            </a:xfrm>
            <a:prstGeom prst="line">
              <a:avLst/>
            </a:prstGeom>
            <a:ln w="19050">
              <a:gradFill>
                <a:gsLst>
                  <a:gs pos="0">
                    <a:schemeClr val="accent4">
                      <a:lumMod val="60000"/>
                      <a:lumOff val="40000"/>
                    </a:schemeClr>
                  </a:gs>
                  <a:gs pos="100000">
                    <a:schemeClr val="accent4">
                      <a:lumMod val="50000"/>
                    </a:schemeClr>
                  </a:gs>
                </a:gsLst>
                <a:lin ang="0" scaled="0"/>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a:stCxn id="64" idx="3"/>
              <a:endCxn id="65" idx="1"/>
            </p:cNvCxnSpPr>
            <p:nvPr/>
          </p:nvCxnSpPr>
          <p:spPr>
            <a:xfrm>
              <a:off x="2952629" y="2766060"/>
              <a:ext cx="167344" cy="0"/>
            </a:xfrm>
            <a:prstGeom prst="line">
              <a:avLst/>
            </a:prstGeom>
            <a:ln w="19050">
              <a:gradFill>
                <a:gsLst>
                  <a:gs pos="0">
                    <a:schemeClr val="accent4">
                      <a:lumMod val="60000"/>
                      <a:lumOff val="40000"/>
                    </a:schemeClr>
                  </a:gs>
                  <a:gs pos="82000">
                    <a:schemeClr val="accent4">
                      <a:lumMod val="50000"/>
                    </a:schemeClr>
                  </a:gs>
                </a:gsLst>
                <a:lin ang="0" scaled="0"/>
              </a:gra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9" name="Rectangle 88"/>
            <p:cNvSpPr/>
            <p:nvPr/>
          </p:nvSpPr>
          <p:spPr>
            <a:xfrm>
              <a:off x="5499101" y="5356860"/>
              <a:ext cx="1644232" cy="746572"/>
            </a:xfrm>
            <a:prstGeom prst="rect">
              <a:avLst/>
            </a:prstGeom>
            <a:solidFill>
              <a:srgbClr val="FFC000"/>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Other biomarkers of myocardial injury or </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fibrosis</a:t>
              </a:r>
              <a:r>
                <a:rPr kumimoji="0" lang="en-US" sz="1200" b="0" i="0" u="none" strike="noStrike" kern="1200" cap="none" spc="0" normalizeH="0" baseline="30000" noProof="0" dirty="0" err="1">
                  <a:ln>
                    <a:noFill/>
                  </a:ln>
                  <a:solidFill>
                    <a:srgbClr val="000000"/>
                  </a:solidFill>
                  <a:effectLst/>
                  <a:uLnTx/>
                  <a:uFillTx/>
                  <a:latin typeface="Arial" panose="020B0604020202020204" pitchFamily="34" charset="0"/>
                  <a:ea typeface="+mn-ea"/>
                  <a:cs typeface="Arial" panose="020B0604020202020204" pitchFamily="34" charset="0"/>
                </a:rPr>
                <a:t>a</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(COR </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IIb</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64" name="Rectangle 63"/>
            <p:cNvSpPr/>
            <p:nvPr/>
          </p:nvSpPr>
          <p:spPr>
            <a:xfrm>
              <a:off x="1790162" y="2567940"/>
              <a:ext cx="1162467" cy="396240"/>
            </a:xfrm>
            <a:prstGeom prst="rect">
              <a:avLst/>
            </a:prstGeom>
            <a:gradFill>
              <a:gsLst>
                <a:gs pos="0">
                  <a:schemeClr val="accent4">
                    <a:lumMod val="60000"/>
                    <a:lumOff val="40000"/>
                  </a:schemeClr>
                </a:gs>
                <a:gs pos="99000">
                  <a:schemeClr val="bg1"/>
                </a:gs>
                <a:gs pos="23000">
                  <a:schemeClr val="accent4">
                    <a:lumMod val="40000"/>
                    <a:lumOff val="60000"/>
                  </a:schemeClr>
                </a:gs>
              </a:gsLst>
              <a:lin ang="2700000" scaled="0"/>
            </a:gradFill>
            <a:ln w="190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Prevention</a:t>
              </a:r>
            </a:p>
          </p:txBody>
        </p:sp>
        <p:sp>
          <p:nvSpPr>
            <p:cNvPr id="67" name="Rectangle 66"/>
            <p:cNvSpPr/>
            <p:nvPr/>
          </p:nvSpPr>
          <p:spPr>
            <a:xfrm>
              <a:off x="1790162" y="3147060"/>
              <a:ext cx="1162467" cy="396240"/>
            </a:xfrm>
            <a:prstGeom prst="rect">
              <a:avLst/>
            </a:prstGeom>
            <a:gradFill>
              <a:gsLst>
                <a:gs pos="0">
                  <a:schemeClr val="accent4">
                    <a:lumMod val="60000"/>
                    <a:lumOff val="40000"/>
                  </a:schemeClr>
                </a:gs>
                <a:gs pos="99000">
                  <a:schemeClr val="bg1"/>
                </a:gs>
                <a:gs pos="23000">
                  <a:schemeClr val="accent4">
                    <a:lumMod val="40000"/>
                    <a:lumOff val="60000"/>
                  </a:schemeClr>
                </a:gs>
              </a:gsLst>
              <a:lin ang="2700000" scaled="0"/>
            </a:gradFill>
            <a:ln w="190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Diagnosis</a:t>
              </a:r>
            </a:p>
          </p:txBody>
        </p:sp>
        <p:sp>
          <p:nvSpPr>
            <p:cNvPr id="71" name="Rectangle 70"/>
            <p:cNvSpPr/>
            <p:nvPr/>
          </p:nvSpPr>
          <p:spPr>
            <a:xfrm>
              <a:off x="1790162" y="3916679"/>
              <a:ext cx="1162467" cy="2186753"/>
            </a:xfrm>
            <a:prstGeom prst="rect">
              <a:avLst/>
            </a:prstGeom>
            <a:gradFill>
              <a:gsLst>
                <a:gs pos="0">
                  <a:schemeClr val="accent4">
                    <a:lumMod val="60000"/>
                    <a:lumOff val="40000"/>
                  </a:schemeClr>
                </a:gs>
                <a:gs pos="99000">
                  <a:schemeClr val="bg1"/>
                </a:gs>
                <a:gs pos="23000">
                  <a:schemeClr val="accent4">
                    <a:lumMod val="40000"/>
                    <a:lumOff val="60000"/>
                  </a:schemeClr>
                </a:gs>
              </a:gsLst>
              <a:lin ang="2700000" scaled="0"/>
            </a:gradFill>
            <a:ln w="19050">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tIns="72000" rIns="72000" bIns="72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Prognosis </a:t>
              </a:r>
              <a:b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or added risk stratification</a:t>
              </a:r>
            </a:p>
          </p:txBody>
        </p:sp>
      </p:grpSp>
      <p:sp>
        <p:nvSpPr>
          <p:cNvPr id="41" name="Text Placeholder 2"/>
          <p:cNvSpPr txBox="1">
            <a:spLocks/>
          </p:cNvSpPr>
          <p:nvPr/>
        </p:nvSpPr>
        <p:spPr>
          <a:xfrm>
            <a:off x="10326696" y="2712762"/>
            <a:ext cx="1041952" cy="184666"/>
          </a:xfrm>
          <a:prstGeom prst="rect">
            <a:avLst/>
          </a:prstGeom>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A1A1D3"/>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Class I (strong)</a:t>
            </a:r>
          </a:p>
        </p:txBody>
      </p:sp>
      <p:sp>
        <p:nvSpPr>
          <p:cNvPr id="43" name="Text Placeholder 2"/>
          <p:cNvSpPr txBox="1">
            <a:spLocks/>
          </p:cNvSpPr>
          <p:nvPr/>
        </p:nvSpPr>
        <p:spPr>
          <a:xfrm>
            <a:off x="10326696" y="2922314"/>
            <a:ext cx="1381789" cy="184666"/>
          </a:xfrm>
          <a:prstGeom prst="rect">
            <a:avLst/>
          </a:prstGeom>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A1A1D3"/>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Class </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IIa</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(moderate)</a:t>
            </a:r>
          </a:p>
        </p:txBody>
      </p:sp>
      <p:sp>
        <p:nvSpPr>
          <p:cNvPr id="45" name="Text Placeholder 2"/>
          <p:cNvSpPr txBox="1">
            <a:spLocks/>
          </p:cNvSpPr>
          <p:nvPr/>
        </p:nvSpPr>
        <p:spPr>
          <a:xfrm>
            <a:off x="10326696" y="3131865"/>
            <a:ext cx="1091646" cy="184666"/>
          </a:xfrm>
          <a:prstGeom prst="rect">
            <a:avLst/>
          </a:prstGeom>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A1A1D3"/>
              </a:buClr>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Class </a:t>
            </a:r>
            <a:r>
              <a:rPr kumimoji="0" lang="en-US" sz="1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IIb</a:t>
            </a: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(weak)</a:t>
            </a:r>
          </a:p>
        </p:txBody>
      </p:sp>
      <p:sp>
        <p:nvSpPr>
          <p:cNvPr id="53" name="Text Placeholder 2"/>
          <p:cNvSpPr txBox="1">
            <a:spLocks/>
          </p:cNvSpPr>
          <p:nvPr/>
        </p:nvSpPr>
        <p:spPr>
          <a:xfrm>
            <a:off x="10079999" y="2310862"/>
            <a:ext cx="1479572" cy="369332"/>
          </a:xfrm>
          <a:prstGeom prst="rect">
            <a:avLst/>
          </a:prstGeom>
        </p:spPr>
        <p:txBody>
          <a:bodyPr wrap="none" lIns="0" tIns="0" rIns="0" bIns="0" anchor="ctr">
            <a:spAutoFit/>
          </a:bodyPr>
          <a:lstStyle/>
          <a:p>
            <a:pPr marL="0" marR="0" lvl="0" indent="0" algn="l" defTabSz="914400" rtl="0" eaLnBrk="1" fontAlgn="auto" latinLnBrk="0" hangingPunct="1">
              <a:lnSpc>
                <a:spcPct val="100000"/>
              </a:lnSpc>
              <a:spcBef>
                <a:spcPts val="0"/>
              </a:spcBef>
              <a:spcAft>
                <a:spcPts val="0"/>
              </a:spcAft>
              <a:buClr>
                <a:srgbClr val="A1A1D3"/>
              </a:buClr>
              <a:buSzTx/>
              <a:buFontTx/>
              <a:buNone/>
              <a:tabLst/>
              <a:defRPr/>
            </a:pP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Class (strength)</a:t>
            </a:r>
            <a:b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of recommendation:</a:t>
            </a:r>
          </a:p>
        </p:txBody>
      </p:sp>
      <p:sp>
        <p:nvSpPr>
          <p:cNvPr id="5" name="Rectangle 4"/>
          <p:cNvSpPr/>
          <p:nvPr/>
        </p:nvSpPr>
        <p:spPr bwMode="auto">
          <a:xfrm>
            <a:off x="10079999" y="2733095"/>
            <a:ext cx="144000" cy="144000"/>
          </a:xfrm>
          <a:prstGeom prst="rect">
            <a:avLst/>
          </a:prstGeom>
          <a:solidFill>
            <a:srgbClr val="00B050"/>
          </a:solidFill>
          <a:ln w="3175"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58" name="Rectangle 57"/>
          <p:cNvSpPr/>
          <p:nvPr/>
        </p:nvSpPr>
        <p:spPr bwMode="auto">
          <a:xfrm>
            <a:off x="10079999" y="2942646"/>
            <a:ext cx="144000" cy="144000"/>
          </a:xfrm>
          <a:prstGeom prst="rect">
            <a:avLst/>
          </a:prstGeom>
          <a:solidFill>
            <a:srgbClr val="FFFF00"/>
          </a:solidFill>
          <a:ln w="3175"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60" name="Rectangle 59"/>
          <p:cNvSpPr/>
          <p:nvPr/>
        </p:nvSpPr>
        <p:spPr bwMode="auto">
          <a:xfrm>
            <a:off x="10079999" y="3152198"/>
            <a:ext cx="144000" cy="144000"/>
          </a:xfrm>
          <a:prstGeom prst="rect">
            <a:avLst/>
          </a:prstGeom>
          <a:solidFill>
            <a:srgbClr val="FFC000"/>
          </a:solidFill>
          <a:ln w="3175" cap="flat" cmpd="sng" algn="ctr">
            <a:solidFill>
              <a:schemeClr val="accent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charset="0"/>
              <a:ea typeface="+mn-ea"/>
              <a:cs typeface="+mn-cs"/>
            </a:endParaRPr>
          </a:p>
        </p:txBody>
      </p:sp>
      <p:sp>
        <p:nvSpPr>
          <p:cNvPr id="49" name="TextBox 48">
            <a:extLst>
              <a:ext uri="{FF2B5EF4-FFF2-40B4-BE49-F238E27FC236}">
                <a16:creationId xmlns:a16="http://schemas.microsoft.com/office/drawing/2014/main" id="{33B66075-F93B-4D11-BE66-47747D7C2F42}"/>
              </a:ext>
            </a:extLst>
          </p:cNvPr>
          <p:cNvSpPr txBox="1"/>
          <p:nvPr/>
        </p:nvSpPr>
        <p:spPr>
          <a:xfrm>
            <a:off x="-18116" y="6113336"/>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4104508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DAB62-0EFB-42C1-B47E-33AD7B0FC0F7}"/>
              </a:ext>
            </a:extLst>
          </p:cNvPr>
          <p:cNvSpPr>
            <a:spLocks noGrp="1"/>
          </p:cNvSpPr>
          <p:nvPr>
            <p:ph type="title"/>
          </p:nvPr>
        </p:nvSpPr>
        <p:spPr/>
        <p:txBody>
          <a:bodyPr/>
          <a:lstStyle/>
          <a:p>
            <a:r>
              <a:rPr lang="en-US" dirty="0"/>
              <a:t>Summary </a:t>
            </a:r>
          </a:p>
        </p:txBody>
      </p:sp>
      <p:sp>
        <p:nvSpPr>
          <p:cNvPr id="3" name="Text Placeholder 2">
            <a:extLst>
              <a:ext uri="{FF2B5EF4-FFF2-40B4-BE49-F238E27FC236}">
                <a16:creationId xmlns:a16="http://schemas.microsoft.com/office/drawing/2014/main" id="{1109C2D9-00C4-4BB3-9906-4390210E9D7A}"/>
              </a:ext>
            </a:extLst>
          </p:cNvPr>
          <p:cNvSpPr>
            <a:spLocks noGrp="1"/>
          </p:cNvSpPr>
          <p:nvPr>
            <p:ph type="body" sz="quarter" idx="10"/>
          </p:nvPr>
        </p:nvSpPr>
        <p:spPr>
          <a:xfrm>
            <a:off x="-1" y="5835177"/>
            <a:ext cx="10260000" cy="1022084"/>
          </a:xfrm>
        </p:spPr>
        <p:txBody>
          <a:bodyPr/>
          <a:lstStyle/>
          <a:p>
            <a:r>
              <a:rPr lang="en-US" dirty="0"/>
              <a:t>BNP, B-type natriuretic peptide; ESC, European Society of Cardiology; HF, </a:t>
            </a:r>
            <a:r>
              <a:rPr lang="en-US"/>
              <a:t>heart failure; </a:t>
            </a:r>
            <a:r>
              <a:rPr lang="en-US" dirty="0"/>
              <a:t>NT-proBNP, N-terminal pro-B-type natriuretic peptide</a:t>
            </a:r>
          </a:p>
          <a:p>
            <a:pPr>
              <a:buClrTx/>
              <a:defRPr/>
            </a:pPr>
            <a:r>
              <a:rPr lang="en-US" dirty="0"/>
              <a:t>1.Yancy CW, et al. </a:t>
            </a:r>
            <a:r>
              <a:rPr lang="en-US" i="1" dirty="0"/>
              <a:t>Circulation </a:t>
            </a:r>
            <a:r>
              <a:rPr lang="en-US" dirty="0"/>
              <a:t>2013;128:e240–e327; 2. </a:t>
            </a:r>
            <a:r>
              <a:rPr lang="en-US" dirty="0" err="1"/>
              <a:t>Ponikowski</a:t>
            </a:r>
            <a:r>
              <a:rPr lang="en-US" dirty="0"/>
              <a:t> P, et al. </a:t>
            </a:r>
            <a:r>
              <a:rPr lang="en-US" i="1" dirty="0" err="1"/>
              <a:t>Eur</a:t>
            </a:r>
            <a:r>
              <a:rPr lang="en-US" i="1" dirty="0"/>
              <a:t> Heart J </a:t>
            </a:r>
            <a:r>
              <a:rPr lang="en-US" dirty="0"/>
              <a:t>2016;37:2129–2200; 3. Omar AM, et al. </a:t>
            </a:r>
            <a:r>
              <a:rPr lang="en-US" i="1" dirty="0"/>
              <a:t>Circ Res</a:t>
            </a:r>
            <a:r>
              <a:rPr lang="en-US" dirty="0"/>
              <a:t> 2016;119:357–374; 4. </a:t>
            </a:r>
            <a:r>
              <a:rPr lang="en-US" dirty="0" err="1"/>
              <a:t>Yancy</a:t>
            </a:r>
            <a:r>
              <a:rPr lang="en-US" dirty="0"/>
              <a:t> CW, et al. </a:t>
            </a:r>
            <a:r>
              <a:rPr lang="en-US" i="1" dirty="0"/>
              <a:t>Circulation </a:t>
            </a:r>
            <a:r>
              <a:rPr lang="en-US" dirty="0"/>
              <a:t>2013;128:e240–e3277; 5. Magnussen C, et al. </a:t>
            </a:r>
            <a:r>
              <a:rPr lang="en-US" i="1" dirty="0"/>
              <a:t>J Intern Med</a:t>
            </a:r>
            <a:r>
              <a:rPr lang="en-US" dirty="0"/>
              <a:t> 2018;283:530–543</a:t>
            </a:r>
          </a:p>
        </p:txBody>
      </p:sp>
      <p:grpSp>
        <p:nvGrpSpPr>
          <p:cNvPr id="11" name="Group 10"/>
          <p:cNvGrpSpPr/>
          <p:nvPr/>
        </p:nvGrpSpPr>
        <p:grpSpPr>
          <a:xfrm>
            <a:off x="336000" y="1603370"/>
            <a:ext cx="11520000" cy="3774276"/>
            <a:chOff x="336000" y="2099370"/>
            <a:chExt cx="11520000" cy="3056342"/>
          </a:xfrm>
        </p:grpSpPr>
        <p:grpSp>
          <p:nvGrpSpPr>
            <p:cNvPr id="7" name="Group 6"/>
            <p:cNvGrpSpPr/>
            <p:nvPr/>
          </p:nvGrpSpPr>
          <p:grpSpPr>
            <a:xfrm>
              <a:off x="336000" y="2099370"/>
              <a:ext cx="11520000" cy="661754"/>
              <a:chOff x="336000" y="2202608"/>
              <a:chExt cx="11520000" cy="661754"/>
            </a:xfrm>
          </p:grpSpPr>
          <p:sp>
            <p:nvSpPr>
              <p:cNvPr id="58" name="TextBox 57">
                <a:extLst>
                  <a:ext uri="{FF2B5EF4-FFF2-40B4-BE49-F238E27FC236}">
                    <a16:creationId xmlns:a16="http://schemas.microsoft.com/office/drawing/2014/main" id="{BD61FDDD-A507-467F-8788-F32685130F70}"/>
                  </a:ext>
                </a:extLst>
              </p:cNvPr>
              <p:cNvSpPr txBox="1"/>
              <p:nvPr/>
            </p:nvSpPr>
            <p:spPr>
              <a:xfrm>
                <a:off x="336000" y="2202608"/>
                <a:ext cx="11520000" cy="661754"/>
              </a:xfrm>
              <a:prstGeom prst="roundRect">
                <a:avLst/>
              </a:prstGeom>
              <a:gradFill>
                <a:gsLst>
                  <a:gs pos="0">
                    <a:schemeClr val="accent4">
                      <a:lumMod val="60000"/>
                      <a:lumOff val="40000"/>
                    </a:schemeClr>
                  </a:gs>
                  <a:gs pos="100000">
                    <a:schemeClr val="accent4">
                      <a:lumMod val="20000"/>
                      <a:lumOff val="80000"/>
                    </a:schemeClr>
                  </a:gs>
                </a:gsLst>
                <a:lin ang="2700000" scaled="0"/>
              </a:gradFill>
              <a:ln w="19050">
                <a:gradFill>
                  <a:gsLst>
                    <a:gs pos="100000">
                      <a:schemeClr val="accent1"/>
                    </a:gs>
                    <a:gs pos="0">
                      <a:schemeClr val="accent1">
                        <a:lumMod val="40000"/>
                        <a:lumOff val="60000"/>
                      </a:schemeClr>
                    </a:gs>
                  </a:gsLst>
                  <a:lin ang="0" scaled="0"/>
                </a:gradFill>
              </a:ln>
            </p:spPr>
            <p:txBody>
              <a:bodyPr wrap="square" lIns="792000" tIns="36000" rIns="36000" bIns="3600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Diagnosis of HF is based on Framingham criteria and follows the ESC guidelines for HF diagnosis</a:t>
                </a:r>
                <a:r>
                  <a:rPr kumimoji="0" 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a:t>
                </a: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endParaRPr kumimoji="0" 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9" name="TextBox 58">
                <a:extLst>
                  <a:ext uri="{FF2B5EF4-FFF2-40B4-BE49-F238E27FC236}">
                    <a16:creationId xmlns:a16="http://schemas.microsoft.com/office/drawing/2014/main" id="{1682CB28-7B11-4007-8A91-627E0FCEB94C}"/>
                  </a:ext>
                </a:extLst>
              </p:cNvPr>
              <p:cNvSpPr txBox="1"/>
              <p:nvPr/>
            </p:nvSpPr>
            <p:spPr>
              <a:xfrm>
                <a:off x="459402" y="2202608"/>
                <a:ext cx="504000" cy="661754"/>
              </a:xfrm>
              <a:prstGeom prst="rect">
                <a:avLst/>
              </a:prstGeom>
              <a:noFill/>
            </p:spPr>
            <p:txBody>
              <a:bodyPr wrap="none" lIns="0" tIns="0" rIns="0" bIns="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E1C65"/>
                    </a:solidFill>
                    <a:effectLst/>
                    <a:uLnTx/>
                    <a:uFillTx/>
                    <a:latin typeface="Arial" panose="020B0604020202020204" pitchFamily="34" charset="0"/>
                    <a:ea typeface="+mn-ea"/>
                    <a:cs typeface="Arial" panose="020B0604020202020204" pitchFamily="34" charset="0"/>
                  </a:rPr>
                  <a:t>1</a:t>
                </a:r>
              </a:p>
            </p:txBody>
          </p:sp>
        </p:grpSp>
        <p:grpSp>
          <p:nvGrpSpPr>
            <p:cNvPr id="6" name="Group 5"/>
            <p:cNvGrpSpPr/>
            <p:nvPr/>
          </p:nvGrpSpPr>
          <p:grpSpPr>
            <a:xfrm>
              <a:off x="336000" y="2897566"/>
              <a:ext cx="11520000" cy="661754"/>
              <a:chOff x="336000" y="3177738"/>
              <a:chExt cx="11520000" cy="661754"/>
            </a:xfrm>
          </p:grpSpPr>
          <p:sp>
            <p:nvSpPr>
              <p:cNvPr id="56" name="Rounded Rectangle 55"/>
              <p:cNvSpPr/>
              <p:nvPr/>
            </p:nvSpPr>
            <p:spPr>
              <a:xfrm>
                <a:off x="336000" y="3177738"/>
                <a:ext cx="11520000" cy="661754"/>
              </a:xfrm>
              <a:prstGeom prst="roundRect">
                <a:avLst/>
              </a:prstGeom>
              <a:gradFill>
                <a:gsLst>
                  <a:gs pos="0">
                    <a:schemeClr val="accent3">
                      <a:lumMod val="60000"/>
                      <a:lumOff val="40000"/>
                    </a:schemeClr>
                  </a:gs>
                  <a:gs pos="100000">
                    <a:schemeClr val="accent3">
                      <a:lumMod val="20000"/>
                      <a:lumOff val="80000"/>
                    </a:schemeClr>
                  </a:gs>
                </a:gsLst>
                <a:lin ang="2700000" scaled="0"/>
              </a:gradFill>
              <a:ln w="19050">
                <a:gradFill>
                  <a:gsLst>
                    <a:gs pos="0">
                      <a:schemeClr val="accent1">
                        <a:lumMod val="40000"/>
                        <a:lumOff val="60000"/>
                      </a:schemeClr>
                    </a:gs>
                    <a:gs pos="100000">
                      <a:schemeClr val="accent1"/>
                    </a:gs>
                  </a:gsLst>
                  <a:lin ang="0" scaled="0"/>
                </a:gradFill>
              </a:ln>
            </p:spPr>
            <p:txBody>
              <a:bodyPr wrap="square" lIns="792000" tIns="36000" rIns="108000" bIns="3600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Cardiac imaging plays a central role in HF diagnosis and in guiding treatment</a:t>
                </a:r>
                <a:r>
                  <a:rPr kumimoji="0" 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2</a:t>
                </a:r>
              </a:p>
            </p:txBody>
          </p:sp>
          <p:sp>
            <p:nvSpPr>
              <p:cNvPr id="57" name="TextBox 56">
                <a:extLst>
                  <a:ext uri="{FF2B5EF4-FFF2-40B4-BE49-F238E27FC236}">
                    <a16:creationId xmlns:a16="http://schemas.microsoft.com/office/drawing/2014/main" id="{D997043C-BA80-44FA-87CF-7E671BDDE9FD}"/>
                  </a:ext>
                </a:extLst>
              </p:cNvPr>
              <p:cNvSpPr txBox="1"/>
              <p:nvPr/>
            </p:nvSpPr>
            <p:spPr>
              <a:xfrm>
                <a:off x="459402" y="3177738"/>
                <a:ext cx="504000" cy="661754"/>
              </a:xfrm>
              <a:prstGeom prst="rect">
                <a:avLst/>
              </a:prstGeom>
              <a:noFill/>
            </p:spPr>
            <p:txBody>
              <a:bodyPr wrap="none" lIns="0" tIns="0" rIns="0" bIns="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E1C65"/>
                    </a:solidFill>
                    <a:effectLst/>
                    <a:uLnTx/>
                    <a:uFillTx/>
                    <a:latin typeface="Arial" panose="020B0604020202020204" pitchFamily="34" charset="0"/>
                    <a:ea typeface="+mn-ea"/>
                    <a:cs typeface="Arial" panose="020B0604020202020204" pitchFamily="34" charset="0"/>
                  </a:rPr>
                  <a:t>2</a:t>
                </a:r>
              </a:p>
            </p:txBody>
          </p:sp>
        </p:grpSp>
        <p:grpSp>
          <p:nvGrpSpPr>
            <p:cNvPr id="5" name="Group 4"/>
            <p:cNvGrpSpPr/>
            <p:nvPr/>
          </p:nvGrpSpPr>
          <p:grpSpPr>
            <a:xfrm>
              <a:off x="336000" y="3695762"/>
              <a:ext cx="11520000" cy="661754"/>
              <a:chOff x="336000" y="4307189"/>
              <a:chExt cx="11520000" cy="661754"/>
            </a:xfrm>
          </p:grpSpPr>
          <p:sp>
            <p:nvSpPr>
              <p:cNvPr id="49" name="TextBox 48">
                <a:extLst>
                  <a:ext uri="{FF2B5EF4-FFF2-40B4-BE49-F238E27FC236}">
                    <a16:creationId xmlns:a16="http://schemas.microsoft.com/office/drawing/2014/main" id="{D2BB29F1-A991-4AC1-BE87-B24773F517B1}"/>
                  </a:ext>
                </a:extLst>
              </p:cNvPr>
              <p:cNvSpPr txBox="1"/>
              <p:nvPr/>
            </p:nvSpPr>
            <p:spPr>
              <a:xfrm>
                <a:off x="336000" y="4307189"/>
                <a:ext cx="11520000" cy="661754"/>
              </a:xfrm>
              <a:prstGeom prst="roundRect">
                <a:avLst/>
              </a:prstGeom>
              <a:gradFill>
                <a:gsLst>
                  <a:gs pos="0">
                    <a:schemeClr val="accent4">
                      <a:lumMod val="60000"/>
                      <a:lumOff val="40000"/>
                    </a:schemeClr>
                  </a:gs>
                  <a:gs pos="100000">
                    <a:schemeClr val="accent4">
                      <a:lumMod val="20000"/>
                      <a:lumOff val="80000"/>
                    </a:schemeClr>
                  </a:gs>
                </a:gsLst>
                <a:lin ang="2700000" scaled="0"/>
              </a:gradFill>
              <a:ln w="19050">
                <a:gradFill>
                  <a:gsLst>
                    <a:gs pos="100000">
                      <a:schemeClr val="accent1"/>
                    </a:gs>
                    <a:gs pos="0">
                      <a:schemeClr val="accent1">
                        <a:lumMod val="40000"/>
                        <a:lumOff val="60000"/>
                      </a:schemeClr>
                    </a:gs>
                  </a:gsLst>
                  <a:lin ang="0" scaled="0"/>
                </a:gradFill>
              </a:ln>
            </p:spPr>
            <p:txBody>
              <a:bodyPr wrap="square" lIns="792000" tIns="36000" rIns="36000" bIns="3600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Echocardiography is the standard for characterizing structural and functional changes in HF</a:t>
                </a:r>
                <a:r>
                  <a:rPr kumimoji="0" 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3</a:t>
                </a:r>
              </a:p>
            </p:txBody>
          </p:sp>
          <p:sp>
            <p:nvSpPr>
              <p:cNvPr id="55" name="TextBox 54">
                <a:extLst>
                  <a:ext uri="{FF2B5EF4-FFF2-40B4-BE49-F238E27FC236}">
                    <a16:creationId xmlns:a16="http://schemas.microsoft.com/office/drawing/2014/main" id="{6BF78CF5-FE56-43B2-AE68-C9A5070E9E71}"/>
                  </a:ext>
                </a:extLst>
              </p:cNvPr>
              <p:cNvSpPr txBox="1"/>
              <p:nvPr/>
            </p:nvSpPr>
            <p:spPr>
              <a:xfrm>
                <a:off x="459402" y="4307189"/>
                <a:ext cx="504000" cy="661754"/>
              </a:xfrm>
              <a:prstGeom prst="rect">
                <a:avLst/>
              </a:prstGeom>
              <a:noFill/>
            </p:spPr>
            <p:txBody>
              <a:bodyPr wrap="none" lIns="0" tIns="0" rIns="0" bIns="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E1C65"/>
                    </a:solidFill>
                    <a:effectLst/>
                    <a:uLnTx/>
                    <a:uFillTx/>
                    <a:latin typeface="Arial" panose="020B0604020202020204" pitchFamily="34" charset="0"/>
                    <a:ea typeface="+mn-ea"/>
                    <a:cs typeface="Arial" panose="020B0604020202020204" pitchFamily="34" charset="0"/>
                  </a:rPr>
                  <a:t>3</a:t>
                </a:r>
              </a:p>
            </p:txBody>
          </p:sp>
        </p:grpSp>
        <p:grpSp>
          <p:nvGrpSpPr>
            <p:cNvPr id="78" name="Group 77"/>
            <p:cNvGrpSpPr/>
            <p:nvPr/>
          </p:nvGrpSpPr>
          <p:grpSpPr>
            <a:xfrm>
              <a:off x="336000" y="4493958"/>
              <a:ext cx="11520000" cy="661754"/>
              <a:chOff x="336000" y="354832"/>
              <a:chExt cx="11520000" cy="661754"/>
            </a:xfrm>
          </p:grpSpPr>
          <p:sp>
            <p:nvSpPr>
              <p:cNvPr id="79" name="TextBox 78">
                <a:extLst>
                  <a:ext uri="{FF2B5EF4-FFF2-40B4-BE49-F238E27FC236}">
                    <a16:creationId xmlns:a16="http://schemas.microsoft.com/office/drawing/2014/main" id="{56279DCB-DC12-4563-A2EE-21AE515BA59D}"/>
                  </a:ext>
                </a:extLst>
              </p:cNvPr>
              <p:cNvSpPr txBox="1"/>
              <p:nvPr/>
            </p:nvSpPr>
            <p:spPr>
              <a:xfrm>
                <a:off x="336000" y="354832"/>
                <a:ext cx="11520000" cy="661754"/>
              </a:xfrm>
              <a:prstGeom prst="roundRect">
                <a:avLst/>
              </a:prstGeom>
              <a:gradFill>
                <a:gsLst>
                  <a:gs pos="0">
                    <a:schemeClr val="accent4">
                      <a:lumMod val="60000"/>
                      <a:lumOff val="40000"/>
                    </a:schemeClr>
                  </a:gs>
                  <a:gs pos="100000">
                    <a:schemeClr val="accent4">
                      <a:lumMod val="20000"/>
                      <a:lumOff val="80000"/>
                    </a:schemeClr>
                  </a:gs>
                </a:gsLst>
                <a:lin ang="2700000" scaled="0"/>
              </a:gradFill>
              <a:ln w="19050">
                <a:gradFill>
                  <a:gsLst>
                    <a:gs pos="0">
                      <a:schemeClr val="accent1">
                        <a:lumMod val="40000"/>
                        <a:lumOff val="60000"/>
                      </a:schemeClr>
                    </a:gs>
                    <a:gs pos="100000">
                      <a:schemeClr val="accent1"/>
                    </a:gs>
                  </a:gsLst>
                  <a:lin ang="0" scaled="0"/>
                </a:gradFill>
              </a:ln>
            </p:spPr>
            <p:txBody>
              <a:bodyPr wrap="square" lIns="792000" tIns="36000" rIns="36000" bIns="36000" anchor="ctr">
                <a:no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Circulating natriuretic peptides BNP and NT-proBNP are the gold-standard markers for HF detection</a:t>
                </a:r>
                <a:r>
                  <a:rPr lang="en-US" sz="1600" baseline="30000" dirty="0">
                    <a:solidFill>
                      <a:srgbClr val="000000"/>
                    </a:solidFill>
                    <a:latin typeface="Arial" panose="020B0604020202020204" pitchFamily="34" charset="0"/>
                    <a:cs typeface="Arial" panose="020B0604020202020204" pitchFamily="34" charset="0"/>
                  </a:rPr>
                  <a:t>4</a:t>
                </a:r>
                <a:r>
                  <a:rPr kumimoji="0" lang="en-US" sz="16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,5</a:t>
                </a:r>
              </a:p>
            </p:txBody>
          </p:sp>
          <p:sp>
            <p:nvSpPr>
              <p:cNvPr id="80" name="TextBox 79">
                <a:extLst>
                  <a:ext uri="{FF2B5EF4-FFF2-40B4-BE49-F238E27FC236}">
                    <a16:creationId xmlns:a16="http://schemas.microsoft.com/office/drawing/2014/main" id="{D7E76219-DB05-4D18-B270-6D1DD104B2CE}"/>
                  </a:ext>
                </a:extLst>
              </p:cNvPr>
              <p:cNvSpPr txBox="1"/>
              <p:nvPr/>
            </p:nvSpPr>
            <p:spPr>
              <a:xfrm>
                <a:off x="459402" y="354832"/>
                <a:ext cx="504000" cy="661754"/>
              </a:xfrm>
              <a:prstGeom prst="rect">
                <a:avLst/>
              </a:prstGeom>
              <a:noFill/>
            </p:spPr>
            <p:txBody>
              <a:bodyPr wrap="none" lIns="0" tIns="0" rIns="0" bIns="0" anchor="ctr">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3600" b="1" dirty="0">
                    <a:solidFill>
                      <a:srgbClr val="4E1C65"/>
                    </a:solidFill>
                    <a:latin typeface="Arial" panose="020B0604020202020204" pitchFamily="34" charset="0"/>
                    <a:cs typeface="Arial" panose="020B0604020202020204" pitchFamily="34" charset="0"/>
                  </a:rPr>
                  <a:t>4</a:t>
                </a:r>
                <a:endParaRPr kumimoji="0" lang="en-US" sz="3600" b="1" i="0" u="none" strike="noStrike" kern="1200" cap="none" spc="0" normalizeH="0" baseline="0" noProof="0" dirty="0">
                  <a:ln>
                    <a:noFill/>
                  </a:ln>
                  <a:solidFill>
                    <a:srgbClr val="4E1C65"/>
                  </a:solidFill>
                  <a:effectLst/>
                  <a:uLnTx/>
                  <a:uFillTx/>
                  <a:latin typeface="Arial" panose="020B0604020202020204" pitchFamily="34" charset="0"/>
                  <a:ea typeface="+mn-ea"/>
                  <a:cs typeface="Arial" panose="020B0604020202020204" pitchFamily="34" charset="0"/>
                </a:endParaRPr>
              </a:p>
            </p:txBody>
          </p:sp>
        </p:grpSp>
      </p:grpSp>
      <p:sp>
        <p:nvSpPr>
          <p:cNvPr id="17" name="TextBox 16">
            <a:extLst>
              <a:ext uri="{FF2B5EF4-FFF2-40B4-BE49-F238E27FC236}">
                <a16:creationId xmlns:a16="http://schemas.microsoft.com/office/drawing/2014/main" id="{5F15CC54-1F98-4FE2-8AA2-A1D9B5928BF3}"/>
              </a:ext>
            </a:extLst>
          </p:cNvPr>
          <p:cNvSpPr txBox="1"/>
          <p:nvPr/>
        </p:nvSpPr>
        <p:spPr>
          <a:xfrm>
            <a:off x="0" y="6069220"/>
            <a:ext cx="9184569" cy="276999"/>
          </a:xfrm>
          <a:prstGeom prst="rect">
            <a:avLst/>
          </a:prstGeom>
          <a:noFill/>
        </p:spPr>
        <p:txBody>
          <a:bodyPr wrap="square" rtlCol="0">
            <a:spAutoFit/>
          </a:bodyPr>
          <a:lstStyle/>
          <a:p>
            <a:r>
              <a:rPr lang="en-US" sz="600" dirty="0">
                <a:solidFill>
                  <a:srgbClr val="3F4444"/>
                </a:solidFill>
              </a:rPr>
              <a:t>“This session is supported by AstraZeneca. The content is intended for Health Care Professionals for medical educational purposes only.  Expert opinions of the participating physicians are based on their experience to date.  AstraZeneca does not engage in the promotion of unregistered products or unapproved indications.  Please consult local Prescribing Information for registration product license details.”</a:t>
            </a:r>
          </a:p>
        </p:txBody>
      </p:sp>
    </p:spTree>
    <p:extLst>
      <p:ext uri="{BB962C8B-B14F-4D97-AF65-F5344CB8AC3E}">
        <p14:creationId xmlns:p14="http://schemas.microsoft.com/office/powerpoint/2010/main" val="3938706310"/>
      </p:ext>
    </p:extLst>
  </p:cSld>
  <p:clrMapOvr>
    <a:masterClrMapping/>
  </p:clrMapOvr>
</p:sld>
</file>

<file path=ppt/theme/theme1.xml><?xml version="1.0" encoding="utf-8"?>
<a:theme xmlns:a="http://schemas.openxmlformats.org/drawingml/2006/main" name="IMPACT Basic Branded">
  <a:themeElements>
    <a:clrScheme name="Custom 9">
      <a:dk1>
        <a:srgbClr val="000000"/>
      </a:dk1>
      <a:lt1>
        <a:srgbClr val="FFFFFF"/>
      </a:lt1>
      <a:dk2>
        <a:srgbClr val="4E1C65"/>
      </a:dk2>
      <a:lt2>
        <a:srgbClr val="FFFFFF"/>
      </a:lt2>
      <a:accent1>
        <a:srgbClr val="4E1C65"/>
      </a:accent1>
      <a:accent2>
        <a:srgbClr val="BCD717"/>
      </a:accent2>
      <a:accent3>
        <a:srgbClr val="A1A1D3"/>
      </a:accent3>
      <a:accent4>
        <a:srgbClr val="E89DC8"/>
      </a:accent4>
      <a:accent5>
        <a:srgbClr val="B35E03"/>
      </a:accent5>
      <a:accent6>
        <a:srgbClr val="4295AF"/>
      </a:accent6>
      <a:hlink>
        <a:srgbClr val="4E1C65"/>
      </a:hlink>
      <a:folHlink>
        <a:srgbClr val="32323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9525" cap="flat" cmpd="sng" algn="ctr">
          <a:noFill/>
          <a:prstDash val="solid"/>
          <a:round/>
          <a:headEnd type="none" w="med" len="med"/>
          <a:tailEnd type="none" w="med" len="med"/>
        </a:ln>
        <a:effectLst/>
      </a:spPr>
      <a:bodyPr vert="horz" wrap="square" lIns="91440" tIns="45720" rIns="91440" bIns="45720" numCol="1" rtlCol="0"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sz="1800" b="1" i="0" u="none" strike="noStrike" cap="none" normalizeH="0" baseline="0" dirty="0" err="1" smtClean="0">
            <a:ln>
              <a:noFill/>
            </a:ln>
            <a:solidFill>
              <a:schemeClr val="bg1"/>
            </a:solidFill>
            <a:effectLst/>
            <a:latin typeface="Arial" charset="0"/>
          </a:defRPr>
        </a:defPPr>
      </a:lstStyle>
    </a:spDef>
    <a:lnDef>
      <a:spPr bwMode="auto">
        <a:solidFill>
          <a:schemeClr val="accent1"/>
        </a:solidFill>
        <a:ln w="28575" cap="flat" cmpd="sng" algn="ctr">
          <a:solidFill>
            <a:schemeClr val="tx1"/>
          </a:solidFill>
          <a:prstDash val="solid"/>
          <a:miter lim="800000"/>
          <a:headEnd type="none" w="med" len="med"/>
          <a:tailEnd type="none" w="med" len="med"/>
        </a:ln>
        <a:effectLst/>
      </a:spPr>
      <a:bodyPr/>
      <a:lstStyle/>
    </a:lnDef>
  </a:objectDefaults>
  <a:extraClrSchemeLst>
    <a:extraClrScheme>
      <a:clrScheme name="Blank 1">
        <a:dk1>
          <a:srgbClr val="000000"/>
        </a:dk1>
        <a:lt1>
          <a:srgbClr val="FFFFFF"/>
        </a:lt1>
        <a:dk2>
          <a:srgbClr val="830051"/>
        </a:dk2>
        <a:lt2>
          <a:srgbClr val="F0AB00"/>
        </a:lt2>
        <a:accent1>
          <a:srgbClr val="830051"/>
        </a:accent1>
        <a:accent2>
          <a:srgbClr val="4B306A"/>
        </a:accent2>
        <a:accent3>
          <a:srgbClr val="FFFFFF"/>
        </a:accent3>
        <a:accent4>
          <a:srgbClr val="000000"/>
        </a:accent4>
        <a:accent5>
          <a:srgbClr val="C1AAB3"/>
        </a:accent5>
        <a:accent6>
          <a:srgbClr val="432A5F"/>
        </a:accent6>
        <a:hlink>
          <a:srgbClr val="4B306A"/>
        </a:hlink>
        <a:folHlink>
          <a:srgbClr val="C7C2B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1614</TotalTime>
  <Words>3179</Words>
  <Application>Microsoft Office PowerPoint</Application>
  <PresentationFormat>Widescreen</PresentationFormat>
  <Paragraphs>415</Paragraphs>
  <Slides>13</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IMPACT Basic Branded</vt:lpstr>
      <vt:lpstr>How to diagnose heart failure</vt:lpstr>
      <vt:lpstr>PowerPoint Presentation</vt:lpstr>
      <vt:lpstr>Diagnosis of HF</vt:lpstr>
      <vt:lpstr>Diagnosis of heart failure is based on Framingham criteria </vt:lpstr>
      <vt:lpstr>ESC Guidelines for HF diagnosis</vt:lpstr>
      <vt:lpstr>Echocardiography: The standard for characterizing structural and functional changes in HF</vt:lpstr>
      <vt:lpstr>Echocardiography provides a framework for key management decisions and impacts overall prognosis and outcomes </vt:lpstr>
      <vt:lpstr>The diagnostic criteria for the diagnosis of HF using echocardiography </vt:lpstr>
      <vt:lpstr>BNP and NT-proBNP are key biomarkers for HF detection1</vt:lpstr>
      <vt:lpstr>BNP levels are indicative of hHF and all-cause mortality </vt:lpstr>
      <vt:lpstr>Elevated natriuretic peptide levels are associated with a range  of causes</vt:lpstr>
      <vt:lpstr>2017 ACC/AHA/HFSA Guidelines for using biomarkers in HF</vt:lpstr>
      <vt:lpstr>Summary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diagnose heart failure</dc:title>
  <dc:creator>Kathrin Schulze-Schweifing</dc:creator>
  <cp:lastModifiedBy>Roxas, Ma. Cristina Teresa</cp:lastModifiedBy>
  <cp:revision>44</cp:revision>
  <dcterms:created xsi:type="dcterms:W3CDTF">2021-02-18T16:05:24Z</dcterms:created>
  <dcterms:modified xsi:type="dcterms:W3CDTF">2022-03-03T06:01:59Z</dcterms:modified>
</cp:coreProperties>
</file>