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handoutMasterIdLst>
    <p:handoutMasterId r:id="rId16"/>
  </p:handoutMasterIdLst>
  <p:sldIdLst>
    <p:sldId id="256" r:id="rId2"/>
    <p:sldId id="1881839719" r:id="rId3"/>
    <p:sldId id="257" r:id="rId4"/>
    <p:sldId id="258" r:id="rId5"/>
    <p:sldId id="259" r:id="rId6"/>
    <p:sldId id="260" r:id="rId7"/>
    <p:sldId id="261" r:id="rId8"/>
    <p:sldId id="262" r:id="rId9"/>
    <p:sldId id="267" r:id="rId10"/>
    <p:sldId id="263" r:id="rId11"/>
    <p:sldId id="264" r:id="rId12"/>
    <p:sldId id="265" r:id="rId13"/>
    <p:sldId id="266" r:id="rId14"/>
  </p:sldIdLst>
  <p:sldSz cx="12192000" cy="6858000"/>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56">
          <p15:clr>
            <a:srgbClr val="A4A3A4"/>
          </p15:clr>
        </p15:guide>
        <p15:guide id="2" orient="horz" pos="3224">
          <p15:clr>
            <a:srgbClr val="A4A3A4"/>
          </p15:clr>
        </p15:guide>
        <p15:guide id="3" orient="horz" pos="998">
          <p15:clr>
            <a:srgbClr val="A4A3A4"/>
          </p15:clr>
        </p15:guide>
        <p15:guide id="4" pos="6884">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Incles" initials="CI" lastIdx="2" clrIdx="0"/>
  <p:cmAuthor id="2" name="Lydia Oikonomidis" initials="LO" lastIdx="1" clrIdx="1"/>
  <p:cmAuthor id="3" name="Edward Carter" initials="EC" lastIdx="13" clrIdx="2"/>
  <p:cmAuthor id="4" name="James Olivera" initials="JO" lastIdx="2" clrIdx="3"/>
  <p:cmAuthor id="5" name="Kathrin Schulze-Schweifing" initials="KSS" lastIdx="3" clrIdx="4">
    <p:extLst>
      <p:ext uri="{19B8F6BF-5375-455C-9EA6-DF929625EA0E}">
        <p15:presenceInfo xmlns:p15="http://schemas.microsoft.com/office/powerpoint/2012/main" userId="S::kathrin@imcmedcom.com::991056cf-bb8d-4a2e-8276-a515eb8731d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484AE"/>
    <a:srgbClr val="90C1D0"/>
    <a:srgbClr val="991C64"/>
    <a:srgbClr val="4E1C65"/>
    <a:srgbClr val="431857"/>
    <a:srgbClr val="CB3ACC"/>
    <a:srgbClr val="FFA104"/>
    <a:srgbClr val="FFB204"/>
    <a:srgbClr val="4B2F69"/>
    <a:srgbClr val="D9CB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15" autoAdjust="0"/>
    <p:restoredTop sz="95374" autoAdjust="0"/>
  </p:normalViewPr>
  <p:slideViewPr>
    <p:cSldViewPr snapToGrid="0" showGuides="1">
      <p:cViewPr varScale="1">
        <p:scale>
          <a:sx n="62" d="100"/>
          <a:sy n="62" d="100"/>
        </p:scale>
        <p:origin x="760" y="28"/>
      </p:cViewPr>
      <p:guideLst>
        <p:guide pos="5756"/>
        <p:guide orient="horz" pos="3224"/>
        <p:guide orient="horz" pos="998"/>
        <p:guide pos="6884"/>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varScale="1">
        <p:scale>
          <a:sx n="66" d="100"/>
          <a:sy n="66" d="100"/>
        </p:scale>
        <p:origin x="193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00D41D3-C061-49A4-BAA1-39BBD2AD7FE1}" type="datetimeFigureOut">
              <a:rPr lang="en-GB" smtClean="0"/>
              <a:t>03/03/2022</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7AA6B65-BAD2-419D-8C51-29F5F78CA0B9}" type="slidenum">
              <a:rPr lang="en-GB" smtClean="0"/>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8943FD-0AAF-46BC-AE81-52B4107A4D89}" type="datetimeFigureOut">
              <a:rPr lang="en-US" noProof="0" smtClean="0"/>
              <a:t>3/3/2022</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DBF580-D318-4C5D-B927-FEBC7823BF7C}" type="slidenum">
              <a:rPr lang="en-US" noProof="0" smtClean="0"/>
              <a:t>‹#›</a:t>
            </a:fld>
            <a:endParaRPr lang="en-US" noProof="0" dirty="0"/>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17272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2pPr>
    <a:lvl3pPr marL="345440" indent="-171450" algn="l" defTabSz="914400" rtl="0" eaLnBrk="1" latinLnBrk="0" hangingPunct="1">
      <a:buFont typeface="Arial" panose="020B0604020202020204" pitchFamily="34" charset="0"/>
      <a:buChar char="–"/>
      <a:defRPr sz="1200" kern="1200">
        <a:solidFill>
          <a:schemeClr val="tx1"/>
        </a:solidFill>
        <a:latin typeface="+mn-lt"/>
        <a:ea typeface="+mn-ea"/>
        <a:cs typeface="+mn-cs"/>
      </a:defRPr>
    </a:lvl3pPr>
    <a:lvl4pPr marL="518160" indent="-171450" algn="l" defTabSz="914400" rtl="0" eaLnBrk="1" latinLnBrk="0" hangingPunct="1">
      <a:buFont typeface="Wingdings" panose="05000000000000000000" pitchFamily="2" charset="2"/>
      <a:buChar char="§"/>
      <a:defRPr sz="1200" kern="1200">
        <a:solidFill>
          <a:schemeClr val="tx1"/>
        </a:solidFill>
        <a:latin typeface="+mn-lt"/>
        <a:ea typeface="+mn-ea"/>
        <a:cs typeface="+mn-cs"/>
      </a:defRPr>
    </a:lvl4pPr>
    <a:lvl5pPr marL="691515" indent="-171450" algn="l" defTabSz="914400" rtl="0" eaLnBrk="1" latinLnBrk="0" hangingPunct="1">
      <a:buFont typeface="Courier New" panose="02070309020205020404" pitchFamily="49" charset="0"/>
      <a:buChar char="o"/>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this is a non-promotional session and there will be in the discussion off-label topics and it is upon the clinicians discretion according to their clinical practice and what benefits their patients based on the guidelines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54234-CBE3-4E1B-B5A2-86AC42B730D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702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3CC4B780-5B56-4D6F-9F2D-F0CBD6AE8FB2}" type="slidenum">
              <a:rPr lang="en-US" smtClean="0"/>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fld id="{3CC4B780-5B56-4D6F-9F2D-F0CBD6AE8FB2}" type="slidenum">
              <a:rPr lang="en-US" smtClean="0"/>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_1">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bg1"/>
                </a:solidFill>
                <a:latin typeface="+mj-lt"/>
                <a:cs typeface="Arial" panose="020B0604020202020204" pitchFamily="34" charset="0"/>
              </a:defRPr>
            </a:lvl1pPr>
          </a:lstStyle>
          <a:p>
            <a:endParaRPr lang="en-US" noProof="0" dirty="0"/>
          </a:p>
        </p:txBody>
      </p:sp>
      <p:sp>
        <p:nvSpPr>
          <p:cNvPr id="13" name="Text Placeholder 12"/>
          <p:cNvSpPr>
            <a:spLocks noGrp="1"/>
          </p:cNvSpPr>
          <p:nvPr>
            <p:ph type="body" sz="quarter" idx="11" hasCustomPrompt="1"/>
          </p:nvPr>
        </p:nvSpPr>
        <p:spPr>
          <a:xfrm>
            <a:off x="578094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panose="020B0604020202020204" pitchFamily="34" charset="0"/>
              <a:buNone/>
              <a:defRPr sz="2200" b="1">
                <a:solidFill>
                  <a:schemeClr val="bg1"/>
                </a:solidFill>
                <a:latin typeface="+mn-lt"/>
              </a:defRPr>
            </a:lvl1pPr>
            <a:lvl2pPr marL="0" indent="0">
              <a:spcBef>
                <a:spcPts val="300"/>
              </a:spcBef>
              <a:buNone/>
              <a:defRPr>
                <a:solidFill>
                  <a:schemeClr val="bg1"/>
                </a:solidFill>
                <a:latin typeface="+mn-lt"/>
              </a:defRPr>
            </a:lvl2pPr>
            <a:lvl3pPr marL="441325" indent="0">
              <a:buNone/>
              <a:defRPr/>
            </a:lvl3pPr>
            <a:lvl4pPr marL="442595" indent="0">
              <a:buNone/>
              <a:defRPr/>
            </a:lvl4pPr>
            <a:lvl5pPr marL="442595" indent="0">
              <a:buNone/>
              <a:defRPr/>
            </a:lvl5pPr>
          </a:lstStyle>
          <a:p>
            <a:pPr lvl="0"/>
            <a:r>
              <a:rPr lang="en-US" noProof="0" dirty="0"/>
              <a:t>Click to add subtitle</a:t>
            </a:r>
          </a:p>
          <a:p>
            <a:pPr lvl="1"/>
            <a:r>
              <a:rPr lang="en-US" noProof="0" dirty="0"/>
              <a:t>Level 2</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4067" y="2242867"/>
            <a:ext cx="4870421" cy="225149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2">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anose="020B0604020202020204" pitchFamily="34" charset="0"/>
              </a:defRPr>
            </a:lvl1pPr>
          </a:lstStyle>
          <a:p>
            <a:endParaRPr lang="en-US" noProof="0" dirty="0"/>
          </a:p>
        </p:txBody>
      </p:sp>
      <p:sp>
        <p:nvSpPr>
          <p:cNvPr id="13" name="Text Placeholder 12"/>
          <p:cNvSpPr>
            <a:spLocks noGrp="1"/>
          </p:cNvSpPr>
          <p:nvPr>
            <p:ph type="body" sz="quarter" idx="11" hasCustomPrompt="1"/>
          </p:nvPr>
        </p:nvSpPr>
        <p:spPr>
          <a:xfrm>
            <a:off x="5780944" y="3254319"/>
            <a:ext cx="6350000" cy="1500560"/>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panose="020B0604020202020204" pitchFamily="34" charset="0"/>
              <a:buNone/>
              <a:defRPr sz="2200" b="1">
                <a:solidFill>
                  <a:schemeClr val="tx2"/>
                </a:solidFill>
                <a:latin typeface="+mn-lt"/>
              </a:defRPr>
            </a:lvl1pPr>
            <a:lvl2pPr marL="0" indent="0">
              <a:spcBef>
                <a:spcPts val="300"/>
              </a:spcBef>
              <a:buNone/>
              <a:defRPr>
                <a:solidFill>
                  <a:schemeClr val="tx2"/>
                </a:solidFill>
                <a:latin typeface="+mn-lt"/>
              </a:defRPr>
            </a:lvl2pPr>
            <a:lvl3pPr marL="441325" indent="0">
              <a:buNone/>
              <a:defRPr/>
            </a:lvl3pPr>
            <a:lvl4pPr marL="442595" indent="0">
              <a:buNone/>
              <a:defRPr/>
            </a:lvl4pPr>
            <a:lvl5pPr marL="442595" indent="0">
              <a:buNone/>
              <a:defRPr/>
            </a:lvl5pPr>
          </a:lstStyle>
          <a:p>
            <a:pPr lvl="0"/>
            <a:r>
              <a:rPr lang="en-US" noProof="0" dirty="0"/>
              <a:t>Click to add subtitle</a:t>
            </a:r>
          </a:p>
          <a:p>
            <a:pPr lvl="1"/>
            <a:r>
              <a:rPr lang="en-US" noProof="0" dirty="0"/>
              <a:t>Level 2</a:t>
            </a:r>
          </a:p>
        </p:txBody>
      </p:sp>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14353" y="2233402"/>
            <a:ext cx="4887432" cy="225935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3">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41483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anose="020B0604020202020204" pitchFamily="34" charset="0"/>
              </a:defRPr>
            </a:lvl1pPr>
          </a:lstStyle>
          <a:p>
            <a:endParaRPr lang="en-US" noProof="0" dirty="0"/>
          </a:p>
        </p:txBody>
      </p:sp>
      <p:sp>
        <p:nvSpPr>
          <p:cNvPr id="13" name="Text Placeholder 12"/>
          <p:cNvSpPr>
            <a:spLocks noGrp="1"/>
          </p:cNvSpPr>
          <p:nvPr>
            <p:ph type="body" sz="quarter" idx="11" hasCustomPrompt="1"/>
          </p:nvPr>
        </p:nvSpPr>
        <p:spPr>
          <a:xfrm>
            <a:off x="541518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panose="020B0604020202020204" pitchFamily="34" charset="0"/>
              <a:buNone/>
              <a:defRPr sz="2200" b="1">
                <a:solidFill>
                  <a:schemeClr val="tx2"/>
                </a:solidFill>
                <a:latin typeface="+mn-lt"/>
              </a:defRPr>
            </a:lvl1pPr>
            <a:lvl2pPr marL="0" indent="0">
              <a:spcBef>
                <a:spcPts val="300"/>
              </a:spcBef>
              <a:buNone/>
              <a:defRPr>
                <a:solidFill>
                  <a:schemeClr val="tx2"/>
                </a:solidFill>
                <a:latin typeface="+mn-lt"/>
              </a:defRPr>
            </a:lvl2pPr>
            <a:lvl3pPr marL="441325" indent="0">
              <a:buNone/>
              <a:defRPr/>
            </a:lvl3pPr>
            <a:lvl4pPr marL="442595" indent="0">
              <a:buNone/>
              <a:defRPr/>
            </a:lvl4pPr>
            <a:lvl5pPr marL="442595" indent="0">
              <a:buNone/>
              <a:defRPr/>
            </a:lvl5pPr>
          </a:lstStyle>
          <a:p>
            <a:pPr lvl="0"/>
            <a:r>
              <a:rPr lang="en-US" noProof="0" dirty="0"/>
              <a:t>Click to add subtitle</a:t>
            </a:r>
          </a:p>
          <a:p>
            <a:pPr lvl="1"/>
            <a:r>
              <a:rPr lang="en-US" noProof="0" dirty="0"/>
              <a:t>Level 2</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SECTION_1">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a:fillRect/>
          </a:stretch>
        </p:blipFill>
        <p:spPr>
          <a:xfrm>
            <a:off x="0" y="0"/>
            <a:ext cx="12192000" cy="6360160"/>
          </a:xfrm>
          <a:prstGeom prst="rect">
            <a:avLst/>
          </a:prstGeom>
        </p:spPr>
      </p:pic>
      <p:sp>
        <p:nvSpPr>
          <p:cNvPr id="19" name="Title 1"/>
          <p:cNvSpPr>
            <a:spLocks noGrp="1"/>
          </p:cNvSpPr>
          <p:nvPr>
            <p:ph type="title"/>
          </p:nvPr>
        </p:nvSpPr>
        <p:spPr>
          <a:xfrm>
            <a:off x="412753" y="2166010"/>
            <a:ext cx="11220449"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20" name="Text Placeholder 8"/>
          <p:cNvSpPr>
            <a:spLocks noGrp="1"/>
          </p:cNvSpPr>
          <p:nvPr>
            <p:ph type="body" sz="quarter" idx="13"/>
          </p:nvPr>
        </p:nvSpPr>
        <p:spPr>
          <a:xfrm>
            <a:off x="412799" y="2936409"/>
            <a:ext cx="11252152" cy="3281511"/>
          </a:xfrm>
          <a:prstGeom prst="rect">
            <a:avLst/>
          </a:prstGeom>
        </p:spPr>
        <p:txBody>
          <a:bodyPr lIns="90000" tIns="46800" rIns="90000" bIns="46800"/>
          <a:lstStyle>
            <a:lvl1pPr marL="230505" indent="-230505">
              <a:lnSpc>
                <a:spcPct val="90000"/>
              </a:lnSpc>
              <a:spcBef>
                <a:spcPts val="1200"/>
              </a:spcBef>
              <a:buClr>
                <a:schemeClr val="accent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accent2"/>
              </a:buClr>
              <a:buFont typeface="Arial" panose="020B0604020202020204" pitchFamily="34" charset="0"/>
              <a:buChar char="–"/>
              <a:defRPr sz="1600">
                <a:solidFill>
                  <a:schemeClr val="tx1"/>
                </a:solidFill>
                <a:latin typeface="+mn-lt"/>
              </a:defRPr>
            </a:lvl2pPr>
            <a:lvl3pPr marL="691515" indent="-230505">
              <a:lnSpc>
                <a:spcPct val="90000"/>
              </a:lnSpc>
              <a:spcBef>
                <a:spcPts val="300"/>
              </a:spcBef>
              <a:buClr>
                <a:schemeClr val="accent2"/>
              </a:buClr>
              <a:defRPr sz="1400">
                <a:solidFill>
                  <a:schemeClr val="tx1"/>
                </a:solidFill>
                <a:latin typeface="+mn-lt"/>
              </a:defRPr>
            </a:lvl3pPr>
            <a:lvl4pPr marL="921385" indent="-230505">
              <a:lnSpc>
                <a:spcPct val="90000"/>
              </a:lnSpc>
              <a:spcBef>
                <a:spcPts val="300"/>
              </a:spcBef>
              <a:buClr>
                <a:schemeClr val="accent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SECTION_2">
    <p:spTree>
      <p:nvGrpSpPr>
        <p:cNvPr id="1" name=""/>
        <p:cNvGrpSpPr/>
        <p:nvPr/>
      </p:nvGrpSpPr>
      <p:grpSpPr>
        <a:xfrm>
          <a:off x="0" y="0"/>
          <a:ext cx="0" cy="0"/>
          <a:chOff x="0" y="0"/>
          <a:chExt cx="0" cy="0"/>
        </a:xfrm>
      </p:grpSpPr>
      <p:pic>
        <p:nvPicPr>
          <p:cNvPr id="15" name="Picture 14"/>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a:fillRect/>
          </a:stretch>
        </p:blipFill>
        <p:spPr>
          <a:xfrm>
            <a:off x="0" y="0"/>
            <a:ext cx="12192000" cy="6360160"/>
          </a:xfrm>
          <a:prstGeom prst="rect">
            <a:avLst/>
          </a:prstGeom>
        </p:spPr>
      </p:pic>
      <p:sp>
        <p:nvSpPr>
          <p:cNvPr id="19" name="Title 1"/>
          <p:cNvSpPr>
            <a:spLocks noGrp="1"/>
          </p:cNvSpPr>
          <p:nvPr>
            <p:ph type="title"/>
          </p:nvPr>
        </p:nvSpPr>
        <p:spPr>
          <a:xfrm>
            <a:off x="412753" y="2166009"/>
            <a:ext cx="3473391" cy="882705"/>
          </a:xfrm>
          <a:prstGeom prst="rect">
            <a:avLst/>
          </a:prstGeom>
        </p:spPr>
        <p:txBody>
          <a:bodyPr lIns="90000" tIns="46800" rIns="90000" bIns="46800" anchor="b"/>
          <a:lstStyle>
            <a:lvl1pPr>
              <a:lnSpc>
                <a:spcPct val="90000"/>
              </a:lnSpc>
              <a:defRPr sz="2800">
                <a:latin typeface="+mj-lt"/>
              </a:defRPr>
            </a:lvl1pPr>
          </a:lstStyle>
          <a:p>
            <a:r>
              <a:rPr lang="en-US" noProof="0" dirty="0"/>
              <a:t>Click to edit Master title style</a:t>
            </a:r>
          </a:p>
        </p:txBody>
      </p:sp>
      <p:sp>
        <p:nvSpPr>
          <p:cNvPr id="7" name="Oval 6"/>
          <p:cNvSpPr/>
          <p:nvPr userDrawn="1"/>
        </p:nvSpPr>
        <p:spPr bwMode="auto">
          <a:xfrm>
            <a:off x="4224015" y="2453864"/>
            <a:ext cx="3743970" cy="3743970"/>
          </a:xfrm>
          <a:prstGeom prst="ellipse">
            <a:avLst/>
          </a:prstGeom>
          <a:noFill/>
          <a:ln w="31750" cap="rnd" cmpd="sng" algn="ctr">
            <a:solidFill>
              <a:schemeClr val="accent3"/>
            </a:solidFill>
            <a:prstDash val="sysDot"/>
            <a:round/>
            <a:headEnd type="none" w="med" len="med"/>
            <a:tailEnd type="none" w="med" len="med"/>
          </a:ln>
          <a:effectLst/>
        </p:spPr>
        <p:txBody>
          <a:bodyPr vert="horz" wrap="square" lIns="0" tIns="0" rIns="0" bIns="0" numCol="1" rtlCol="0" anchor="ctr" anchorCtr="0" compatLnSpc="1"/>
          <a:lstStyle/>
          <a:p>
            <a:endParaRPr lang="en-US" sz="3600" b="1" noProof="0" dirty="0"/>
          </a:p>
        </p:txBody>
      </p:sp>
      <p:sp>
        <p:nvSpPr>
          <p:cNvPr id="8" name="Oval 7"/>
          <p:cNvSpPr/>
          <p:nvPr userDrawn="1"/>
        </p:nvSpPr>
        <p:spPr bwMode="auto">
          <a:xfrm>
            <a:off x="4818866" y="3048715"/>
            <a:ext cx="2554268" cy="2554268"/>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0" tIns="0" rIns="0" bIns="0" numCol="1" rtlCol="0" anchor="ctr" anchorCtr="0" compatLnSpc="1"/>
          <a:lstStyle/>
          <a:p>
            <a:endParaRPr lang="en-US" sz="3600" b="1" noProof="0" dirty="0"/>
          </a:p>
        </p:txBody>
      </p:sp>
      <p:sp>
        <p:nvSpPr>
          <p:cNvPr id="9" name="Oval 8"/>
          <p:cNvSpPr/>
          <p:nvPr userDrawn="1"/>
        </p:nvSpPr>
        <p:spPr bwMode="auto">
          <a:xfrm>
            <a:off x="4481827" y="2711676"/>
            <a:ext cx="3228346" cy="3228346"/>
          </a:xfrm>
          <a:prstGeom prst="ellipse">
            <a:avLst/>
          </a:prstGeom>
          <a:noFill/>
          <a:ln w="19050" cap="rnd" cmpd="sng" algn="ctr">
            <a:solidFill>
              <a:schemeClr val="accent2"/>
            </a:solidFill>
            <a:prstDash val="sysDot"/>
            <a:round/>
            <a:headEnd type="none" w="med" len="med"/>
            <a:tailEnd type="none" w="med" len="med"/>
          </a:ln>
          <a:effectLst/>
        </p:spPr>
        <p:txBody>
          <a:bodyPr vert="horz" wrap="square" lIns="0" tIns="0" rIns="0" bIns="0" numCol="1" rtlCol="0" anchor="ctr" anchorCtr="0" compatLnSpc="1"/>
          <a:lstStyle/>
          <a:p>
            <a:endParaRPr lang="en-US" sz="3600" b="1" noProof="0" dirty="0"/>
          </a:p>
        </p:txBody>
      </p:sp>
      <p:sp>
        <p:nvSpPr>
          <p:cNvPr id="10" name="Oval 9"/>
          <p:cNvSpPr/>
          <p:nvPr userDrawn="1"/>
        </p:nvSpPr>
        <p:spPr bwMode="auto">
          <a:xfrm>
            <a:off x="3886144" y="2115993"/>
            <a:ext cx="4419712" cy="4419712"/>
          </a:xfrm>
          <a:prstGeom prst="ellipse">
            <a:avLst/>
          </a:prstGeom>
          <a:noFill/>
          <a:ln w="38100" cap="rnd" cmpd="sng" algn="ctr">
            <a:solidFill>
              <a:schemeClr val="accent1"/>
            </a:solidFill>
            <a:prstDash val="sysDot"/>
            <a:round/>
            <a:headEnd type="none" w="med" len="med"/>
            <a:tailEnd type="none" w="med" len="med"/>
          </a:ln>
          <a:effectLst/>
        </p:spPr>
        <p:txBody>
          <a:bodyPr vert="horz" wrap="square" lIns="0" tIns="0" rIns="0" bIns="0" numCol="1" rtlCol="0" anchor="ctr" anchorCtr="0" compatLnSpc="1"/>
          <a:lstStyle/>
          <a:p>
            <a:endParaRPr lang="en-US" sz="3600" b="1" noProof="0" dirty="0"/>
          </a:p>
        </p:txBody>
      </p:sp>
      <p:sp>
        <p:nvSpPr>
          <p:cNvPr id="11" name="Rectangle 10"/>
          <p:cNvSpPr/>
          <p:nvPr userDrawn="1"/>
        </p:nvSpPr>
        <p:spPr bwMode="auto">
          <a:xfrm>
            <a:off x="0" y="3497174"/>
            <a:ext cx="12192000" cy="1657350"/>
          </a:xfrm>
          <a:prstGeom prst="rect">
            <a:avLst/>
          </a:prstGeom>
          <a:solidFill>
            <a:schemeClr val="bg1"/>
          </a:solidFill>
          <a:ln w="31750" cap="flat" cmpd="sng" algn="ctr">
            <a:noFill/>
            <a:prstDash val="solid"/>
            <a:round/>
            <a:headEnd type="none" w="med" len="med"/>
            <a:tailEnd type="none" w="med" len="med"/>
          </a:ln>
          <a:effectLst>
            <a:outerShdw blurRad="127000" algn="ctr" rotWithShape="0">
              <a:prstClr val="black">
                <a:alpha val="20000"/>
              </a:prstClr>
            </a:outerShdw>
          </a:effectLst>
        </p:spPr>
        <p:txBody>
          <a:bodyPr vert="horz" wrap="square" lIns="251999" tIns="72000" rIns="360000" bIns="0" numCol="1" rtlCol="0" anchor="ctr" anchorCtr="0" compatLnSpc="1"/>
          <a:lstStyle/>
          <a:p>
            <a:pPr marL="0" lvl="1" algn="ctr"/>
            <a:endParaRPr lang="en-US" sz="3600" b="1" noProof="0" dirty="0">
              <a:solidFill>
                <a:schemeClr val="tx2"/>
              </a:solidFill>
              <a:latin typeface="+mn-lt"/>
            </a:endParaRPr>
          </a:p>
        </p:txBody>
      </p:sp>
      <p:sp>
        <p:nvSpPr>
          <p:cNvPr id="12" name="Text Placeholder 3"/>
          <p:cNvSpPr>
            <a:spLocks noGrp="1"/>
          </p:cNvSpPr>
          <p:nvPr>
            <p:ph type="body" sz="quarter" idx="11"/>
          </p:nvPr>
        </p:nvSpPr>
        <p:spPr>
          <a:xfrm>
            <a:off x="412753" y="3664632"/>
            <a:ext cx="11220449" cy="1298575"/>
          </a:xfrm>
          <a:prstGeom prst="rect">
            <a:avLst/>
          </a:prstGeom>
        </p:spPr>
        <p:txBody>
          <a:bodyPr lIns="18000" tIns="18000" rIns="18000" bIns="18000" anchor="ctr">
            <a:normAutofit/>
          </a:bodyPr>
          <a:lstStyle>
            <a:lvl1pPr marL="0" indent="0" algn="ctr">
              <a:buNone/>
              <a:defRPr sz="3200" b="1">
                <a:solidFill>
                  <a:schemeClr val="tx2"/>
                </a:solidFill>
                <a:latin typeface="+mn-lt"/>
              </a:defRPr>
            </a:lvl1pPr>
          </a:lstStyle>
          <a:p>
            <a:pPr lvl="0"/>
            <a:endParaRPr lang="en-US" noProof="0" dirty="0"/>
          </a:p>
        </p:txBody>
      </p:sp>
      <p:pic>
        <p:nvPicPr>
          <p:cNvPr id="14" name="Picture 1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line title and text_1">
    <p:spTree>
      <p:nvGrpSpPr>
        <p:cNvPr id="1" name=""/>
        <p:cNvGrpSpPr/>
        <p:nvPr/>
      </p:nvGrpSpPr>
      <p:grpSpPr>
        <a:xfrm>
          <a:off x="0" y="0"/>
          <a:ext cx="0" cy="0"/>
          <a:chOff x="0" y="0"/>
          <a:chExt cx="0" cy="0"/>
        </a:xfrm>
      </p:grpSpPr>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p:nvPr>
        </p:nvSpPr>
        <p:spPr>
          <a:xfrm>
            <a:off x="412799" y="1043999"/>
            <a:ext cx="11268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line title and text_2">
    <p:spTree>
      <p:nvGrpSpPr>
        <p:cNvPr id="1" name=""/>
        <p:cNvGrpSpPr/>
        <p:nvPr/>
      </p:nvGrpSpPr>
      <p:grpSpPr>
        <a:xfrm>
          <a:off x="0" y="0"/>
          <a:ext cx="0" cy="0"/>
          <a:chOff x="0" y="0"/>
          <a:chExt cx="0" cy="0"/>
        </a:xfrm>
      </p:grpSpPr>
      <p:pic>
        <p:nvPicPr>
          <p:cNvPr id="20" name="Picture 19"/>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29915" t="3614"/>
          <a:stretch>
            <a:fillRect/>
          </a:stretch>
        </p:blipFill>
        <p:spPr>
          <a:xfrm flipH="1">
            <a:off x="4709253" y="0"/>
            <a:ext cx="7482746" cy="6857999"/>
          </a:xfrm>
          <a:prstGeom prst="rect">
            <a:avLst/>
          </a:prstGeom>
        </p:spPr>
      </p:pic>
      <p:sp>
        <p:nvSpPr>
          <p:cNvPr id="21" name="Rectangle 20"/>
          <p:cNvSpPr/>
          <p:nvPr userDrawn="1"/>
        </p:nvSpPr>
        <p:spPr bwMode="auto">
          <a:xfrm>
            <a:off x="4709252"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GB" sz="1800" b="1" i="0" u="none" strike="noStrike" cap="none" normalizeH="0" baseline="0" dirty="0" err="1">
              <a:ln>
                <a:noFill/>
              </a:ln>
              <a:solidFill>
                <a:schemeClr val="bg1"/>
              </a:solidFill>
              <a:effectLst/>
              <a:latin typeface="+mn-lt"/>
              <a:ea typeface="Helvetica Neue" panose="02000503000000020004" pitchFamily="2" charset="0"/>
              <a:cs typeface="Helvetica Neue" panose="02000503000000020004" pitchFamily="2" charset="0"/>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p:nvPr>
        </p:nvSpPr>
        <p:spPr>
          <a:xfrm>
            <a:off x="412799" y="1043999"/>
            <a:ext cx="11268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7380" indent="-167005">
              <a:lnSpc>
                <a:spcPct val="90000"/>
              </a:lnSpc>
              <a:spcBef>
                <a:spcPts val="600"/>
              </a:spcBef>
              <a:buClr>
                <a:schemeClr val="tx2"/>
              </a:buClr>
              <a:defRPr sz="1400">
                <a:solidFill>
                  <a:schemeClr val="tx1"/>
                </a:solidFill>
                <a:latin typeface="+mn-lt"/>
              </a:defRPr>
            </a:lvl3pPr>
            <a:lvl4pPr marL="802005" indent="-174625">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line title and text_3">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22126"/>
          <a:stretch>
            <a:fillRect/>
          </a:stretch>
        </p:blipFill>
        <p:spPr>
          <a:xfrm flipH="1">
            <a:off x="4833719" y="0"/>
            <a:ext cx="7358279" cy="5618198"/>
          </a:xfrm>
          <a:prstGeom prst="rect">
            <a:avLst/>
          </a:prstGeom>
        </p:spPr>
      </p:pic>
      <p:sp>
        <p:nvSpPr>
          <p:cNvPr id="10" name="Rectangle 9"/>
          <p:cNvSpPr/>
          <p:nvPr userDrawn="1"/>
        </p:nvSpPr>
        <p:spPr bwMode="auto">
          <a:xfrm rot="16200000">
            <a:off x="7955142" y="1392014"/>
            <a:ext cx="1110906" cy="735375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1800" b="1" i="0" u="none" strike="noStrike" cap="none" normalizeH="0" baseline="0" noProof="0" dirty="0">
              <a:ln>
                <a:noFill/>
              </a:ln>
              <a:solidFill>
                <a:schemeClr val="bg1"/>
              </a:solidFill>
              <a:effectLst/>
              <a:latin typeface="+mn-lt"/>
            </a:endParaRPr>
          </a:p>
        </p:txBody>
      </p:sp>
      <p:sp>
        <p:nvSpPr>
          <p:cNvPr id="11" name="Rectangle 10"/>
          <p:cNvSpPr/>
          <p:nvPr userDrawn="1"/>
        </p:nvSpPr>
        <p:spPr bwMode="auto">
          <a:xfrm>
            <a:off x="4829192" y="0"/>
            <a:ext cx="1110906" cy="685800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1800" b="1" i="0" u="none" strike="noStrike" cap="none" normalizeH="0" baseline="0" noProof="0" dirty="0">
              <a:ln>
                <a:noFill/>
              </a:ln>
              <a:solidFill>
                <a:schemeClr val="bg1"/>
              </a:solidFill>
              <a:effectLst/>
              <a:latin typeface="+mn-lt"/>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p:nvPr>
        </p:nvSpPr>
        <p:spPr>
          <a:xfrm>
            <a:off x="412799" y="1043999"/>
            <a:ext cx="11268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line title and text_4">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8232"/>
          <a:stretch>
            <a:fillRect/>
          </a:stretch>
        </p:blipFill>
        <p:spPr>
          <a:xfrm>
            <a:off x="4758750" y="0"/>
            <a:ext cx="7433250" cy="6858000"/>
          </a:xfrm>
          <a:prstGeom prst="rect">
            <a:avLst/>
          </a:prstGeom>
        </p:spPr>
      </p:pic>
      <p:sp>
        <p:nvSpPr>
          <p:cNvPr id="8" name="Rectangle 7"/>
          <p:cNvSpPr/>
          <p:nvPr userDrawn="1"/>
        </p:nvSpPr>
        <p:spPr bwMode="auto">
          <a:xfrm>
            <a:off x="4749417"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1800" b="1" i="0" u="none" strike="noStrike" cap="none" normalizeH="0" baseline="0" noProof="0" dirty="0">
              <a:ln>
                <a:noFill/>
              </a:ln>
              <a:solidFill>
                <a:schemeClr val="bg1"/>
              </a:solidFill>
              <a:effectLst/>
              <a:latin typeface="+mn-lt"/>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p:nvPr>
        </p:nvSpPr>
        <p:spPr>
          <a:xfrm>
            <a:off x="412799" y="1043999"/>
            <a:ext cx="11268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line title, 2-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12800" y="274639"/>
            <a:ext cx="11268000" cy="51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p:nvPr>
        </p:nvSpPr>
        <p:spPr>
          <a:xfrm>
            <a:off x="412799" y="1043999"/>
            <a:ext cx="5544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p:nvPr>
        </p:nvSpPr>
        <p:spPr>
          <a:xfrm>
            <a:off x="6136800" y="1043999"/>
            <a:ext cx="5544000" cy="4585275"/>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line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52" y="273600"/>
            <a:ext cx="11268000" cy="870111"/>
          </a:xfrm>
          <a:prstGeom prst="rect">
            <a:avLst/>
          </a:prstGeom>
        </p:spPr>
        <p:txBody>
          <a:bodyPr lIns="90000" tIns="46800" rIns="90000" bIns="46800">
            <a:noAutofit/>
          </a:bodyPr>
          <a:lstStyle>
            <a:lvl1pPr>
              <a:lnSpc>
                <a:spcPct val="90000"/>
              </a:lnSpc>
              <a:defRPr sz="2800" b="1">
                <a:latin typeface="+mj-lt"/>
              </a:defRPr>
            </a:lvl1pPr>
          </a:lstStyle>
          <a:p>
            <a:r>
              <a:rPr lang="en-US" dirty="0"/>
              <a:t>Click to edit Master title style</a:t>
            </a:r>
            <a:br>
              <a:rPr lang="en-US" dirty="0"/>
            </a:br>
            <a:r>
              <a:rPr lang="en-US" dirty="0"/>
              <a:t>TWO LINE</a:t>
            </a:r>
            <a:endParaRPr lang="en-GB" dirty="0"/>
          </a:p>
        </p:txBody>
      </p:sp>
      <p:sp>
        <p:nvSpPr>
          <p:cNvPr id="9" name="Text Placeholder 8"/>
          <p:cNvSpPr>
            <a:spLocks noGrp="1"/>
          </p:cNvSpPr>
          <p:nvPr>
            <p:ph type="body" sz="quarter" idx="13"/>
          </p:nvPr>
        </p:nvSpPr>
        <p:spPr>
          <a:xfrm>
            <a:off x="412799" y="1410299"/>
            <a:ext cx="11268000" cy="4218976"/>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line title, 2-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p:nvPr>
        </p:nvSpPr>
        <p:spPr>
          <a:xfrm>
            <a:off x="412799" y="1411200"/>
            <a:ext cx="5544000" cy="4219200"/>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p:nvPr>
        </p:nvSpPr>
        <p:spPr>
          <a:xfrm>
            <a:off x="6136800" y="1411200"/>
            <a:ext cx="5544000" cy="4219200"/>
          </a:xfrm>
          <a:prstGeom prst="rect">
            <a:avLst/>
          </a:prstGeom>
        </p:spPr>
        <p:txBody>
          <a:bodyPr lIns="90000" tIns="46800" rIns="90000" bIns="46800"/>
          <a:lstStyle>
            <a:lvl1pPr marL="230505" indent="-230505">
              <a:lnSpc>
                <a:spcPct val="90000"/>
              </a:lnSpc>
              <a:spcBef>
                <a:spcPts val="1200"/>
              </a:spcBef>
              <a:buClr>
                <a:schemeClr val="tx2"/>
              </a:buClr>
              <a:buFont typeface="Arial" panose="020B0604020202020204" pitchFamily="34" charset="0"/>
              <a:buChar char="•"/>
              <a:defRPr sz="1800" b="0">
                <a:solidFill>
                  <a:schemeClr val="tx1"/>
                </a:solidFill>
                <a:latin typeface="+mn-lt"/>
                <a:cs typeface="Arial" panose="020B0604020202020204" pitchFamily="34" charset="0"/>
              </a:defRPr>
            </a:lvl1pPr>
            <a:lvl2pPr marL="461010" indent="-230505">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110" indent="-165735">
              <a:lnSpc>
                <a:spcPct val="90000"/>
              </a:lnSpc>
              <a:spcBef>
                <a:spcPts val="600"/>
              </a:spcBef>
              <a:buClr>
                <a:schemeClr val="tx2"/>
              </a:buClr>
              <a:defRPr sz="1400">
                <a:solidFill>
                  <a:schemeClr val="tx1"/>
                </a:solidFill>
                <a:latin typeface="+mn-lt"/>
              </a:defRPr>
            </a:lvl3pPr>
            <a:lvl4pPr marL="802640" indent="-17653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440" indent="-28448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0" name="Rectangle 9"/>
          <p:cNvSpPr/>
          <p:nvPr userDrawn="1"/>
        </p:nvSpPr>
        <p:spPr>
          <a:xfrm>
            <a:off x="193500" y="156117"/>
            <a:ext cx="11808000" cy="6455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2" name="Title 1"/>
          <p:cNvSpPr>
            <a:spLocks noGrp="1"/>
          </p:cNvSpPr>
          <p:nvPr>
            <p:ph type="title" hasCustomPrompt="1"/>
          </p:nvPr>
        </p:nvSpPr>
        <p:spPr>
          <a:xfrm>
            <a:off x="457200" y="1270365"/>
            <a:ext cx="11277600" cy="535531"/>
          </a:xfrm>
        </p:spPr>
        <p:txBody>
          <a:bodyPr anchor="t">
            <a:spAutoFit/>
          </a:bodyPr>
          <a:lstStyle>
            <a:lvl1pPr>
              <a:defRPr sz="3200">
                <a:solidFill>
                  <a:schemeClr val="bg1"/>
                </a:solidFill>
              </a:defRPr>
            </a:lvl1pPr>
          </a:lstStyle>
          <a:p>
            <a:r>
              <a:rPr lang="en-US" dirty="0"/>
              <a:t>Click to add divider title</a:t>
            </a:r>
          </a:p>
        </p:txBody>
      </p:sp>
      <p:sp>
        <p:nvSpPr>
          <p:cNvPr id="4" name="Date Placeholder 3"/>
          <p:cNvSpPr>
            <a:spLocks noGrp="1"/>
          </p:cNvSpPr>
          <p:nvPr>
            <p:ph type="dt" sz="half" idx="10"/>
          </p:nvPr>
        </p:nvSpPr>
        <p:spPr/>
        <p:txBody>
          <a:bodyPr/>
          <a:lstStyle/>
          <a:p>
            <a:fld id="{74FA187F-77D8-44AB-99A3-596B6D28DB9F}" type="datetime1">
              <a:rPr lang="en-US" smtClean="0"/>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Text Placeholder 6">
            <a:extLst>
              <a:ext uri="{FF2B5EF4-FFF2-40B4-BE49-F238E27FC236}">
                <a16:creationId xmlns:a16="http://schemas.microsoft.com/office/drawing/2014/main" id="{C290D6F0-A744-4762-BA4F-BBADC0F28504}"/>
              </a:ext>
            </a:extLst>
          </p:cNvPr>
          <p:cNvSpPr>
            <a:spLocks noGrp="1"/>
          </p:cNvSpPr>
          <p:nvPr>
            <p:ph type="body" sz="quarter" idx="13" hasCustomPrompt="1"/>
          </p:nvPr>
        </p:nvSpPr>
        <p:spPr>
          <a:xfrm>
            <a:off x="457200" y="5590502"/>
            <a:ext cx="9855200" cy="1005840"/>
          </a:xfrm>
        </p:spPr>
        <p:txBody>
          <a:bodyPr anchor="b">
            <a:noAutofit/>
          </a:bodyPr>
          <a:lstStyle>
            <a:lvl1pPr marL="0" indent="0">
              <a:spcBef>
                <a:spcPts val="300"/>
              </a:spcBef>
              <a:buNone/>
              <a:defRPr sz="1000">
                <a:solidFill>
                  <a:schemeClr val="bg1"/>
                </a:solidFill>
              </a:defRPr>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Reference(s)</a:t>
            </a:r>
          </a:p>
        </p:txBody>
      </p:sp>
      <p:sp>
        <p:nvSpPr>
          <p:cNvPr id="8" name="TextBox 7">
            <a:extLst>
              <a:ext uri="{FF2B5EF4-FFF2-40B4-BE49-F238E27FC236}">
                <a16:creationId xmlns:a16="http://schemas.microsoft.com/office/drawing/2014/main" id="{F59F0994-F17C-46C2-935A-B93E8CA3C61A}"/>
              </a:ext>
            </a:extLst>
          </p:cNvPr>
          <p:cNvSpPr txBox="1"/>
          <p:nvPr userDrawn="1"/>
        </p:nvSpPr>
        <p:spPr>
          <a:xfrm>
            <a:off x="10160000" y="6611780"/>
            <a:ext cx="2032000" cy="246221"/>
          </a:xfrm>
          <a:prstGeom prst="rect">
            <a:avLst/>
          </a:prstGeom>
          <a:noFill/>
        </p:spPr>
        <p:txBody>
          <a:bodyPr wrap="square" rtlCol="0">
            <a:spAutoFit/>
          </a:bodyPr>
          <a:lstStyle/>
          <a:p>
            <a:pPr algn="r"/>
            <a:r>
              <a:rPr lang="en-US" sz="1000" b="0" baseline="0" dirty="0">
                <a:solidFill>
                  <a:schemeClr val="tx1"/>
                </a:solidFill>
                <a:latin typeface="Arial" pitchFamily="34" charset="0"/>
                <a:cs typeface="Arial" pitchFamily="34" charset="0"/>
              </a:rPr>
              <a:t>© AstraZeneca 2019</a:t>
            </a:r>
          </a:p>
        </p:txBody>
      </p:sp>
    </p:spTree>
    <p:extLst>
      <p:ext uri="{BB962C8B-B14F-4D97-AF65-F5344CB8AC3E}">
        <p14:creationId xmlns:p14="http://schemas.microsoft.com/office/powerpoint/2010/main" val="39442235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hdr="0" ftr="0" dt="0"/>
  <p:txStyles>
    <p:titleStyle>
      <a:lvl1pPr algn="l" rtl="0" eaLnBrk="0" fontAlgn="base" hangingPunct="0">
        <a:spcBef>
          <a:spcPct val="0"/>
        </a:spcBef>
        <a:spcAft>
          <a:spcPct val="0"/>
        </a:spcAft>
        <a:defRPr sz="2800" b="1">
          <a:solidFill>
            <a:schemeClr val="tx2"/>
          </a:solidFill>
          <a:latin typeface="Arial" panose="020B0604020202020204" pitchFamily="34" charset="0"/>
          <a:ea typeface="Arial" panose="020B0604020202020204" pitchFamily="34" charset="0"/>
          <a:cs typeface="Arial" panose="020B0604020202020204" pitchFamily="34" charset="0"/>
        </a:defRPr>
      </a:lvl1pPr>
      <a:lvl2pPr algn="l" rtl="0" eaLnBrk="0" fontAlgn="base" hangingPunct="0">
        <a:spcBef>
          <a:spcPct val="0"/>
        </a:spcBef>
        <a:spcAft>
          <a:spcPct val="0"/>
        </a:spcAft>
        <a:defRPr sz="2800" b="1">
          <a:solidFill>
            <a:schemeClr val="tx2"/>
          </a:solidFill>
          <a:latin typeface="Arial" panose="020B0604020202020204" pitchFamily="34" charset="0"/>
          <a:ea typeface="Arial" panose="020B0604020202020204" pitchFamily="34" charset="0"/>
          <a:cs typeface="Arial" panose="020B0604020202020204" pitchFamily="34" charset="0"/>
        </a:defRPr>
      </a:lvl2pPr>
      <a:lvl3pPr algn="l" rtl="0" eaLnBrk="0" fontAlgn="base" hangingPunct="0">
        <a:spcBef>
          <a:spcPct val="0"/>
        </a:spcBef>
        <a:spcAft>
          <a:spcPct val="0"/>
        </a:spcAft>
        <a:defRPr sz="2800" b="1">
          <a:solidFill>
            <a:schemeClr val="tx2"/>
          </a:solidFill>
          <a:latin typeface="Arial" panose="020B0604020202020204" pitchFamily="34" charset="0"/>
          <a:ea typeface="Arial" panose="020B0604020202020204" pitchFamily="34" charset="0"/>
          <a:cs typeface="Arial" panose="020B0604020202020204" pitchFamily="34" charset="0"/>
        </a:defRPr>
      </a:lvl3pPr>
      <a:lvl4pPr algn="l" rtl="0" eaLnBrk="0" fontAlgn="base" hangingPunct="0">
        <a:spcBef>
          <a:spcPct val="0"/>
        </a:spcBef>
        <a:spcAft>
          <a:spcPct val="0"/>
        </a:spcAft>
        <a:defRPr sz="2800" b="1">
          <a:solidFill>
            <a:schemeClr val="tx2"/>
          </a:solidFill>
          <a:latin typeface="Arial" panose="020B0604020202020204" pitchFamily="34" charset="0"/>
          <a:ea typeface="Arial" panose="020B0604020202020204" pitchFamily="34" charset="0"/>
          <a:cs typeface="Arial" panose="020B0604020202020204" pitchFamily="34" charset="0"/>
        </a:defRPr>
      </a:lvl4pPr>
      <a:lvl5pPr algn="l" rtl="0" eaLnBrk="0" fontAlgn="base" hangingPunct="0">
        <a:spcBef>
          <a:spcPct val="0"/>
        </a:spcBef>
        <a:spcAft>
          <a:spcPct val="0"/>
        </a:spcAft>
        <a:defRPr sz="2800" b="1">
          <a:solidFill>
            <a:schemeClr val="tx2"/>
          </a:solidFill>
          <a:latin typeface="Arial" panose="020B0604020202020204" pitchFamily="34" charset="0"/>
          <a:ea typeface="Arial" panose="020B0604020202020204" pitchFamily="34" charset="0"/>
          <a:cs typeface="Arial" panose="020B0604020202020204" pitchFamily="34" charset="0"/>
        </a:defRPr>
      </a:lvl5pPr>
      <a:lvl6pPr marL="457200" algn="l" rtl="0" eaLnBrk="1" fontAlgn="base" hangingPunct="1">
        <a:spcBef>
          <a:spcPct val="0"/>
        </a:spcBef>
        <a:spcAft>
          <a:spcPct val="0"/>
        </a:spcAft>
        <a:defRPr sz="2800" b="1">
          <a:solidFill>
            <a:schemeClr val="tx2"/>
          </a:solidFill>
          <a:latin typeface="Arial" panose="020B0604020202020204" pitchFamily="34" charset="0"/>
        </a:defRPr>
      </a:lvl6pPr>
      <a:lvl7pPr marL="914400" algn="l" rtl="0" eaLnBrk="1" fontAlgn="base" hangingPunct="1">
        <a:spcBef>
          <a:spcPct val="0"/>
        </a:spcBef>
        <a:spcAft>
          <a:spcPct val="0"/>
        </a:spcAft>
        <a:defRPr sz="2800" b="1">
          <a:solidFill>
            <a:schemeClr val="tx2"/>
          </a:solidFill>
          <a:latin typeface="Arial" panose="020B0604020202020204" pitchFamily="34" charset="0"/>
        </a:defRPr>
      </a:lvl7pPr>
      <a:lvl8pPr marL="1371600" algn="l" rtl="0" eaLnBrk="1" fontAlgn="base" hangingPunct="1">
        <a:spcBef>
          <a:spcPct val="0"/>
        </a:spcBef>
        <a:spcAft>
          <a:spcPct val="0"/>
        </a:spcAft>
        <a:defRPr sz="2800" b="1">
          <a:solidFill>
            <a:schemeClr val="tx2"/>
          </a:solidFill>
          <a:latin typeface="Arial" panose="020B0604020202020204" pitchFamily="34" charset="0"/>
        </a:defRPr>
      </a:lvl8pPr>
      <a:lvl9pPr marL="1828800" algn="l" rtl="0" eaLnBrk="1" fontAlgn="base" hangingPunct="1">
        <a:spcBef>
          <a:spcPct val="0"/>
        </a:spcBef>
        <a:spcAft>
          <a:spcPct val="0"/>
        </a:spcAft>
        <a:defRPr sz="2800" b="1">
          <a:solidFill>
            <a:schemeClr val="tx2"/>
          </a:solidFill>
          <a:latin typeface="Arial" panose="020B0604020202020204" pitchFamily="34" charset="0"/>
        </a:defRPr>
      </a:lvl9pPr>
    </p:titleStyle>
    <p:bodyStyle>
      <a:lvl1pPr marL="179070" indent="-179070" algn="l" rtl="0" eaLnBrk="0" fontAlgn="base" hangingPunct="0">
        <a:spcBef>
          <a:spcPct val="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1pPr>
      <a:lvl2pPr marL="358775" indent="-179070" algn="l" rtl="0" eaLnBrk="0" fontAlgn="base" hangingPunct="0">
        <a:spcBef>
          <a:spcPct val="0"/>
        </a:spcBef>
        <a:spcAft>
          <a:spcPct val="0"/>
        </a:spcAft>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2pPr>
      <a:lvl3pPr marL="622300" indent="-180975" algn="l" rtl="0" eaLnBrk="0" fontAlgn="base" hangingPunct="0">
        <a:spcBef>
          <a:spcPct val="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620520" indent="-175895" algn="l" rtl="0" eaLnBrk="1" fontAlgn="base" hangingPunct="1">
        <a:spcBef>
          <a:spcPct val="0"/>
        </a:spcBef>
        <a:spcAft>
          <a:spcPct val="0"/>
        </a:spcAft>
        <a:buChar char="•"/>
        <a:defRPr sz="1500">
          <a:solidFill>
            <a:schemeClr val="tx1"/>
          </a:solidFill>
          <a:latin typeface="+mn-lt"/>
        </a:defRPr>
      </a:lvl6pPr>
      <a:lvl7pPr marL="2077720" indent="-175895" algn="l" rtl="0" eaLnBrk="1" fontAlgn="base" hangingPunct="1">
        <a:spcBef>
          <a:spcPct val="0"/>
        </a:spcBef>
        <a:spcAft>
          <a:spcPct val="0"/>
        </a:spcAft>
        <a:buChar char="•"/>
        <a:defRPr sz="1500">
          <a:solidFill>
            <a:schemeClr val="tx1"/>
          </a:solidFill>
          <a:latin typeface="+mn-lt"/>
        </a:defRPr>
      </a:lvl7pPr>
      <a:lvl8pPr marL="2534920" indent="-175895" algn="l" rtl="0" eaLnBrk="1" fontAlgn="base" hangingPunct="1">
        <a:spcBef>
          <a:spcPct val="0"/>
        </a:spcBef>
        <a:spcAft>
          <a:spcPct val="0"/>
        </a:spcAft>
        <a:buChar char="•"/>
        <a:defRPr sz="1500">
          <a:solidFill>
            <a:schemeClr val="tx1"/>
          </a:solidFill>
          <a:latin typeface="+mn-lt"/>
        </a:defRPr>
      </a:lvl8pPr>
      <a:lvl9pPr marL="2992120" indent="-175895" algn="l" rtl="0" eaLnBrk="1" fontAlgn="base" hangingPunct="1">
        <a:spcBef>
          <a:spcPct val="0"/>
        </a:spcBef>
        <a:spcAft>
          <a:spcPct val="0"/>
        </a:spcAft>
        <a:buChar char="•"/>
        <a:defRPr sz="1500">
          <a:solidFill>
            <a:schemeClr val="tx1"/>
          </a:solidFill>
          <a:latin typeface="+mn-lt"/>
        </a:defRPr>
      </a:lvl9pPr>
    </p:bodyStyle>
    <p:otherStyle>
      <a:defPPr>
        <a:defRPr lang="en-US"/>
      </a:defPPr>
      <a:lvl1pPr marL="0" algn="l" defTabSz="914400" rtl="0" eaLnBrk="1" latinLnBrk="0" hangingPunct="1">
        <a:defRPr sz="1900" kern="1200">
          <a:solidFill>
            <a:schemeClr val="tx1"/>
          </a:solidFill>
          <a:latin typeface="+mn-lt"/>
          <a:ea typeface="+mn-ea"/>
          <a:cs typeface="+mn-cs"/>
        </a:defRPr>
      </a:lvl1pPr>
      <a:lvl2pPr marL="457200" algn="l" defTabSz="914400" rtl="0" eaLnBrk="1" latinLnBrk="0" hangingPunct="1">
        <a:defRPr sz="1900" kern="1200">
          <a:solidFill>
            <a:schemeClr val="tx1"/>
          </a:solidFill>
          <a:latin typeface="+mn-lt"/>
          <a:ea typeface="+mn-ea"/>
          <a:cs typeface="+mn-cs"/>
        </a:defRPr>
      </a:lvl2pPr>
      <a:lvl3pPr marL="914400" algn="l" defTabSz="914400" rtl="0" eaLnBrk="1" latinLnBrk="0" hangingPunct="1">
        <a:defRPr sz="1900" kern="1200">
          <a:solidFill>
            <a:schemeClr val="tx1"/>
          </a:solidFill>
          <a:latin typeface="+mn-lt"/>
          <a:ea typeface="+mn-ea"/>
          <a:cs typeface="+mn-cs"/>
        </a:defRPr>
      </a:lvl3pPr>
      <a:lvl4pPr marL="1371600" algn="l" defTabSz="914400" rtl="0" eaLnBrk="1" latinLnBrk="0" hangingPunct="1">
        <a:defRPr sz="1900" kern="1200">
          <a:solidFill>
            <a:schemeClr val="tx1"/>
          </a:solidFill>
          <a:latin typeface="+mn-lt"/>
          <a:ea typeface="+mn-ea"/>
          <a:cs typeface="+mn-cs"/>
        </a:defRPr>
      </a:lvl4pPr>
      <a:lvl5pPr marL="1828800" algn="l" defTabSz="914400" rtl="0" eaLnBrk="1" latinLnBrk="0" hangingPunct="1">
        <a:defRPr sz="1900" kern="1200">
          <a:solidFill>
            <a:schemeClr val="tx1"/>
          </a:solidFill>
          <a:latin typeface="+mn-lt"/>
          <a:ea typeface="+mn-ea"/>
          <a:cs typeface="+mn-cs"/>
        </a:defRPr>
      </a:lvl5pPr>
      <a:lvl6pPr marL="2286000" algn="l" defTabSz="914400" rtl="0" eaLnBrk="1" latinLnBrk="0" hangingPunct="1">
        <a:defRPr sz="1900" kern="1200">
          <a:solidFill>
            <a:schemeClr val="tx1"/>
          </a:solidFill>
          <a:latin typeface="+mn-lt"/>
          <a:ea typeface="+mn-ea"/>
          <a:cs typeface="+mn-cs"/>
        </a:defRPr>
      </a:lvl6pPr>
      <a:lvl7pPr marL="2743200" algn="l" defTabSz="914400" rtl="0" eaLnBrk="1" latinLnBrk="0" hangingPunct="1">
        <a:defRPr sz="1900" kern="1200">
          <a:solidFill>
            <a:schemeClr val="tx1"/>
          </a:solidFill>
          <a:latin typeface="+mn-lt"/>
          <a:ea typeface="+mn-ea"/>
          <a:cs typeface="+mn-cs"/>
        </a:defRPr>
      </a:lvl7pPr>
      <a:lvl8pPr marL="3200400" algn="l" defTabSz="914400" rtl="0" eaLnBrk="1" latinLnBrk="0" hangingPunct="1">
        <a:defRPr sz="1900" kern="1200">
          <a:solidFill>
            <a:schemeClr val="tx1"/>
          </a:solidFill>
          <a:latin typeface="+mn-lt"/>
          <a:ea typeface="+mn-ea"/>
          <a:cs typeface="+mn-cs"/>
        </a:defRPr>
      </a:lvl8pPr>
      <a:lvl9pPr marL="3657600" algn="l" defTabSz="91440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3" Type="http://schemas.openxmlformats.org/officeDocument/2006/relationships/image" Target="../media/image21.png"/><Relationship Id="rId18" Type="http://schemas.openxmlformats.org/officeDocument/2006/relationships/image" Target="../media/image26.svg"/><Relationship Id="rId26" Type="http://schemas.openxmlformats.org/officeDocument/2006/relationships/image" Target="../media/image34.svg"/><Relationship Id="rId3" Type="http://schemas.openxmlformats.org/officeDocument/2006/relationships/hyperlink" Target="https://www.heart.org/-/media/files/health-topics/heart-failure/hf-symptom-tracker.pdf" TargetMode="External"/><Relationship Id="rId21" Type="http://schemas.openxmlformats.org/officeDocument/2006/relationships/image" Target="../media/image29.png"/><Relationship Id="rId34" Type="http://schemas.openxmlformats.org/officeDocument/2006/relationships/image" Target="../media/image42.svg"/><Relationship Id="rId7" Type="http://schemas.openxmlformats.org/officeDocument/2006/relationships/image" Target="../media/image15.png"/><Relationship Id="rId12" Type="http://schemas.openxmlformats.org/officeDocument/2006/relationships/image" Target="../media/image20.svg"/><Relationship Id="rId17" Type="http://schemas.openxmlformats.org/officeDocument/2006/relationships/image" Target="../media/image25.png"/><Relationship Id="rId25" Type="http://schemas.openxmlformats.org/officeDocument/2006/relationships/image" Target="../media/image33.png"/><Relationship Id="rId33" Type="http://schemas.openxmlformats.org/officeDocument/2006/relationships/image" Target="../media/image41.png"/><Relationship Id="rId2" Type="http://schemas.openxmlformats.org/officeDocument/2006/relationships/notesSlide" Target="../notesSlides/notesSlide2.xml"/><Relationship Id="rId16" Type="http://schemas.openxmlformats.org/officeDocument/2006/relationships/image" Target="../media/image24.svg"/><Relationship Id="rId20" Type="http://schemas.openxmlformats.org/officeDocument/2006/relationships/image" Target="../media/image28.svg"/><Relationship Id="rId29" Type="http://schemas.openxmlformats.org/officeDocument/2006/relationships/image" Target="../media/image37.png"/><Relationship Id="rId1" Type="http://schemas.openxmlformats.org/officeDocument/2006/relationships/slideLayout" Target="../slideLayouts/slideLayout13.xml"/><Relationship Id="rId6" Type="http://schemas.openxmlformats.org/officeDocument/2006/relationships/image" Target="../media/image14.svg"/><Relationship Id="rId11" Type="http://schemas.openxmlformats.org/officeDocument/2006/relationships/image" Target="../media/image19.png"/><Relationship Id="rId24" Type="http://schemas.openxmlformats.org/officeDocument/2006/relationships/image" Target="../media/image32.svg"/><Relationship Id="rId32" Type="http://schemas.openxmlformats.org/officeDocument/2006/relationships/image" Target="../media/image40.svg"/><Relationship Id="rId5" Type="http://schemas.openxmlformats.org/officeDocument/2006/relationships/image" Target="../media/image13.png"/><Relationship Id="rId15" Type="http://schemas.openxmlformats.org/officeDocument/2006/relationships/image" Target="../media/image23.png"/><Relationship Id="rId23" Type="http://schemas.openxmlformats.org/officeDocument/2006/relationships/image" Target="../media/image31.png"/><Relationship Id="rId28" Type="http://schemas.openxmlformats.org/officeDocument/2006/relationships/image" Target="../media/image36.svg"/><Relationship Id="rId36" Type="http://schemas.openxmlformats.org/officeDocument/2006/relationships/image" Target="../media/image44.svg"/><Relationship Id="rId10" Type="http://schemas.openxmlformats.org/officeDocument/2006/relationships/image" Target="../media/image18.svg"/><Relationship Id="rId19" Type="http://schemas.openxmlformats.org/officeDocument/2006/relationships/image" Target="../media/image27.png"/><Relationship Id="rId31" Type="http://schemas.openxmlformats.org/officeDocument/2006/relationships/image" Target="../media/image39.png"/><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image" Target="../media/image22.svg"/><Relationship Id="rId22" Type="http://schemas.openxmlformats.org/officeDocument/2006/relationships/image" Target="../media/image30.svg"/><Relationship Id="rId27" Type="http://schemas.openxmlformats.org/officeDocument/2006/relationships/image" Target="../media/image35.png"/><Relationship Id="rId30" Type="http://schemas.openxmlformats.org/officeDocument/2006/relationships/image" Target="../media/image38.svg"/><Relationship Id="rId35" Type="http://schemas.openxmlformats.org/officeDocument/2006/relationships/image" Target="../media/image43.png"/><Relationship Id="rId8" Type="http://schemas.openxmlformats.org/officeDocument/2006/relationships/image" Target="../media/image16.sv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hyperlink" Target="https://www.heart.org/-/media/files/health-topics/heart-failure/hf-symptom-tracker.pdf" TargetMode="Externa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diagnose heart failure</a:t>
            </a:r>
          </a:p>
        </p:txBody>
      </p:sp>
      <p:sp>
        <p:nvSpPr>
          <p:cNvPr id="4" name="Text Placeholder 3"/>
          <p:cNvSpPr>
            <a:spLocks noGrp="1"/>
          </p:cNvSpPr>
          <p:nvPr>
            <p:ph type="body" sz="quarter" idx="11"/>
          </p:nvPr>
        </p:nvSpPr>
        <p:spPr/>
        <p:txBody>
          <a:bodyPr/>
          <a:lstStyle/>
          <a:p>
            <a:r>
              <a:rPr lang="en-US" dirty="0"/>
              <a:t>Part I</a:t>
            </a:r>
          </a:p>
        </p:txBody>
      </p:sp>
      <p:sp>
        <p:nvSpPr>
          <p:cNvPr id="3" name="Text Box 2"/>
          <p:cNvSpPr txBox="1"/>
          <p:nvPr/>
        </p:nvSpPr>
        <p:spPr>
          <a:xfrm>
            <a:off x="0" y="6212840"/>
            <a:ext cx="12192000" cy="830997"/>
          </a:xfrm>
          <a:prstGeom prst="rect">
            <a:avLst/>
          </a:prstGeom>
          <a:noFill/>
        </p:spPr>
        <p:txBody>
          <a:bodyPr wrap="square" rtlCol="0">
            <a:spAutoFit/>
          </a:bodyPr>
          <a:lstStyle/>
          <a:p>
            <a:pPr algn="ctr"/>
            <a:r>
              <a:rPr lang="en-GB" altLang="en-US" sz="1200" dirty="0">
                <a:solidFill>
                  <a:schemeClr val="bg2"/>
                </a:solidFill>
              </a:rPr>
              <a:t>Veeva ID: </a:t>
            </a:r>
            <a:r>
              <a:rPr lang="en-GB" altLang="en-US" sz="1200">
                <a:solidFill>
                  <a:schemeClr val="bg2"/>
                </a:solidFill>
              </a:rPr>
              <a:t>PH- 5968</a:t>
            </a:r>
            <a:br>
              <a:rPr lang="en-GB" altLang="en-US" sz="1200" dirty="0">
                <a:solidFill>
                  <a:schemeClr val="bg2"/>
                </a:solidFill>
              </a:rPr>
            </a:br>
            <a:r>
              <a:rPr lang="en-GB" altLang="en-US" sz="1200" dirty="0">
                <a:solidFill>
                  <a:schemeClr val="bg2"/>
                </a:solidFill>
              </a:rPr>
              <a:t>Date of preparation: September 2021</a:t>
            </a:r>
          </a:p>
          <a:p>
            <a:pPr algn="ctr"/>
            <a:r>
              <a:rPr lang="en-US" sz="1200" dirty="0">
                <a:solidFill>
                  <a:schemeClr val="bg1"/>
                </a:solidFill>
              </a:rPr>
              <a:t>For Healthcare Professionals Only. Do not reproduce or distribute externally.</a:t>
            </a:r>
            <a:r>
              <a:rPr lang="en-US" sz="1200" dirty="0"/>
              <a:t>.</a:t>
            </a:r>
          </a:p>
          <a:p>
            <a:pPr algn="ctr"/>
            <a:endParaRPr lang="en-GB" altLang="en-US" sz="1200" dirty="0">
              <a:solidFill>
                <a:schemeClr val="bg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7E7B1E-2D4A-4369-8F8E-BD2F681152C2}"/>
              </a:ext>
            </a:extLst>
          </p:cNvPr>
          <p:cNvSpPr>
            <a:spLocks noGrp="1"/>
          </p:cNvSpPr>
          <p:nvPr>
            <p:ph type="body" sz="quarter" idx="13"/>
          </p:nvPr>
        </p:nvSpPr>
        <p:spPr>
          <a:xfrm>
            <a:off x="1036072" y="2336008"/>
            <a:ext cx="9855200" cy="3445196"/>
          </a:xfrm>
        </p:spPr>
        <p:txBody>
          <a:bodyPr anchor="ctr">
            <a:noAutofit/>
          </a:bodyPr>
          <a:lstStyle/>
          <a:p>
            <a:pPr algn="ctr"/>
            <a:r>
              <a:rPr lang="en-US" sz="2400" dirty="0">
                <a:latin typeface="Arial"/>
                <a:cs typeface="Arial"/>
              </a:rPr>
              <a:t>“This session is supported by AstraZeneca. The content is intended for Health Care 	Professionals for medical educational purposes only.   Expert opinions of the participating physicians are based on their experience to date.</a:t>
            </a:r>
          </a:p>
          <a:p>
            <a:pPr algn="ctr"/>
            <a:endParaRPr lang="en-US" sz="2400" dirty="0">
              <a:latin typeface="Arial"/>
              <a:cs typeface="Arial"/>
            </a:endParaRPr>
          </a:p>
          <a:p>
            <a:pPr algn="ctr"/>
            <a:r>
              <a:rPr lang="en-US" sz="2400" dirty="0">
                <a:latin typeface="Arial"/>
                <a:cs typeface="Arial"/>
              </a:rPr>
              <a:t>   	AstraZeneca does not engage in the promotion of unregistered products or unapproved indications.  </a:t>
            </a:r>
          </a:p>
          <a:p>
            <a:pPr algn="ctr"/>
            <a:endParaRPr lang="en-US" sz="2400" dirty="0">
              <a:latin typeface="Arial"/>
              <a:cs typeface="Arial"/>
            </a:endParaRPr>
          </a:p>
          <a:p>
            <a:pPr algn="ctr"/>
            <a:r>
              <a:rPr lang="en-US" sz="2400" dirty="0">
                <a:latin typeface="Arial"/>
                <a:cs typeface="Arial"/>
              </a:rPr>
              <a:t>	Please consult local Prescribing Information for registration product license details.”</a:t>
            </a:r>
          </a:p>
          <a:p>
            <a:pPr marL="0" indent="0" algn="ctr">
              <a:buNone/>
            </a:pPr>
            <a:endParaRPr lang="en-US" sz="2400" dirty="0">
              <a:solidFill>
                <a:srgbClr val="830051"/>
              </a:solidFill>
              <a:latin typeface="Arial"/>
              <a:cs typeface="Arial"/>
            </a:endParaRPr>
          </a:p>
          <a:p>
            <a:pPr marL="0" indent="0" algn="ctr">
              <a:buNone/>
            </a:pPr>
            <a:endParaRPr lang="en-US" sz="2400" dirty="0">
              <a:solidFill>
                <a:srgbClr val="830051"/>
              </a:solidFill>
              <a:latin typeface="Arial"/>
              <a:cs typeface="Arial"/>
            </a:endParaRPr>
          </a:p>
        </p:txBody>
      </p:sp>
    </p:spTree>
    <p:extLst>
      <p:ext uri="{BB962C8B-B14F-4D97-AF65-F5344CB8AC3E}">
        <p14:creationId xmlns:p14="http://schemas.microsoft.com/office/powerpoint/2010/main" val="61008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Symptoms and signs </a:t>
            </a:r>
            <a:br>
              <a:rPr lang="en-US" dirty="0"/>
            </a:br>
            <a:r>
              <a:rPr lang="en-US" dirty="0"/>
              <a:t>of heart failure </a:t>
            </a:r>
            <a:endParaRPr lang="en-GB" dirty="0"/>
          </a:p>
        </p:txBody>
      </p:sp>
      <p:sp>
        <p:nvSpPr>
          <p:cNvPr id="3" name="Text Placeholder 2"/>
          <p:cNvSpPr>
            <a:spLocks noGrp="1"/>
          </p:cNvSpPr>
          <p:nvPr>
            <p:ph type="body" sz="quarter" idx="11"/>
          </p:nvPr>
        </p:nvSpPr>
        <p:spPr/>
        <p:txBody>
          <a:bodyPr/>
          <a:lstStyle/>
          <a:p>
            <a:pPr marL="457200" indent="-457200">
              <a:buFont typeface="+mj-lt"/>
              <a:buAutoNum type="arabicPeriod"/>
            </a:pPr>
            <a:r>
              <a:rPr lang="en-US" dirty="0"/>
              <a:t>Epidemiology</a:t>
            </a:r>
          </a:p>
          <a:p>
            <a:pPr marL="457200" indent="-457200">
              <a:buFont typeface="+mj-lt"/>
              <a:buAutoNum type="arabicPeriod"/>
            </a:pPr>
            <a:r>
              <a:rPr lang="en-US" dirty="0"/>
              <a:t>Definitions</a:t>
            </a:r>
          </a:p>
          <a:p>
            <a:pPr marL="457200" indent="-457200">
              <a:buFont typeface="+mj-lt"/>
              <a:buAutoNum type="arabicPeriod"/>
            </a:pPr>
            <a:r>
              <a:rPr lang="en-US" dirty="0"/>
              <a:t>Signs and etiology</a:t>
            </a:r>
          </a:p>
          <a:p>
            <a:pPr marL="457200" indent="-457200">
              <a:buFont typeface="+mj-lt"/>
              <a:buAutoNum type="arabicPeriod"/>
            </a:pPr>
            <a:r>
              <a:rPr lang="en-US" dirty="0"/>
              <a:t>HF mortality risk factors</a:t>
            </a:r>
          </a:p>
        </p:txBody>
      </p:sp>
      <p:sp>
        <p:nvSpPr>
          <p:cNvPr id="4" name="TextBox 3">
            <a:extLst>
              <a:ext uri="{FF2B5EF4-FFF2-40B4-BE49-F238E27FC236}">
                <a16:creationId xmlns:a16="http://schemas.microsoft.com/office/drawing/2014/main" id="{45567E11-2B5E-408B-8D06-8A113DBCE003}"/>
              </a:ext>
            </a:extLst>
          </p:cNvPr>
          <p:cNvSpPr txBox="1"/>
          <p:nvPr/>
        </p:nvSpPr>
        <p:spPr>
          <a:xfrm>
            <a:off x="100933" y="6472805"/>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Heart failure is a major and growing public health problem worldwide</a:t>
            </a:r>
            <a:endParaRPr lang="en-GB" dirty="0"/>
          </a:p>
        </p:txBody>
      </p:sp>
      <p:sp>
        <p:nvSpPr>
          <p:cNvPr id="3" name="Text Placeholder 2"/>
          <p:cNvSpPr>
            <a:spLocks noGrp="1"/>
          </p:cNvSpPr>
          <p:nvPr>
            <p:ph type="body" sz="quarter" idx="10"/>
          </p:nvPr>
        </p:nvSpPr>
        <p:spPr/>
        <p:txBody>
          <a:bodyPr/>
          <a:lstStyle/>
          <a:p>
            <a:r>
              <a:rPr lang="en-US" dirty="0"/>
              <a:t>HF, heart failure</a:t>
            </a:r>
          </a:p>
          <a:p>
            <a:r>
              <a:rPr lang="en-US" dirty="0"/>
              <a:t>1. GBD 2017 Disease and Injury Incidence and Prevalence Collaborators. </a:t>
            </a:r>
            <a:r>
              <a:rPr lang="en-US" i="1" dirty="0"/>
              <a:t>Lancet</a:t>
            </a:r>
            <a:r>
              <a:rPr lang="en-US" dirty="0"/>
              <a:t> 2018;392:1789–1858; 2. </a:t>
            </a:r>
            <a:r>
              <a:rPr lang="en-US" dirty="0" err="1"/>
              <a:t>Ponikowski</a:t>
            </a:r>
            <a:r>
              <a:rPr lang="en-US" dirty="0"/>
              <a:t> P, et al. </a:t>
            </a:r>
            <a:r>
              <a:rPr lang="en-US" i="1" dirty="0"/>
              <a:t>ESC Heart Fail</a:t>
            </a:r>
            <a:r>
              <a:rPr lang="en-US" dirty="0"/>
              <a:t> 2014;14–25</a:t>
            </a:r>
            <a:r>
              <a:rPr lang="en-US" dirty="0">
                <a:ea typeface="Calibri" panose="020F0502020204030204" pitchFamily="34" charset="0"/>
              </a:rPr>
              <a:t>; 3. </a:t>
            </a:r>
            <a:r>
              <a:rPr lang="en-US" dirty="0" err="1">
                <a:ea typeface="Calibri" panose="020F0502020204030204" pitchFamily="34" charset="0"/>
              </a:rPr>
              <a:t>Ødegaard</a:t>
            </a:r>
            <a:r>
              <a:rPr lang="en-US" dirty="0">
                <a:ea typeface="Calibri" panose="020F0502020204030204" pitchFamily="34" charset="0"/>
              </a:rPr>
              <a:t> KM, et al. </a:t>
            </a:r>
            <a:r>
              <a:rPr lang="en-US" i="1" dirty="0">
                <a:ea typeface="Calibri" panose="020F0502020204030204" pitchFamily="34" charset="0"/>
              </a:rPr>
              <a:t>ESC Heart Fail </a:t>
            </a:r>
            <a:r>
              <a:rPr lang="en-US" dirty="0">
                <a:ea typeface="Calibri" panose="020F0502020204030204" pitchFamily="34" charset="0"/>
              </a:rPr>
              <a:t>2020;7:1917–1926;</a:t>
            </a:r>
            <a:r>
              <a:rPr lang="en-US" dirty="0"/>
              <a:t> 4</a:t>
            </a:r>
            <a:r>
              <a:rPr lang="en-US" dirty="0">
                <a:ea typeface="Calibri" panose="020F0502020204030204" pitchFamily="34" charset="0"/>
              </a:rPr>
              <a:t>. Bui AL, et al. </a:t>
            </a:r>
            <a:r>
              <a:rPr lang="en-US" i="1" dirty="0">
                <a:ea typeface="Calibri" panose="020F0502020204030204" pitchFamily="34" charset="0"/>
              </a:rPr>
              <a:t>Nat Rev </a:t>
            </a:r>
            <a:r>
              <a:rPr lang="en-US" i="1" dirty="0" err="1">
                <a:ea typeface="Calibri" panose="020F0502020204030204" pitchFamily="34" charset="0"/>
              </a:rPr>
              <a:t>Cardiol</a:t>
            </a:r>
            <a:r>
              <a:rPr lang="en-US" dirty="0">
                <a:ea typeface="Calibri" panose="020F0502020204030204" pitchFamily="34" charset="0"/>
              </a:rPr>
              <a:t> 2011;8:30-41; 5</a:t>
            </a:r>
            <a:r>
              <a:rPr lang="en-US" dirty="0"/>
              <a:t>. </a:t>
            </a:r>
            <a:r>
              <a:rPr lang="en-US" dirty="0" err="1"/>
              <a:t>Dunlay</a:t>
            </a:r>
            <a:r>
              <a:rPr lang="en-US" dirty="0"/>
              <a:t> SM, et al. </a:t>
            </a:r>
            <a:r>
              <a:rPr lang="en-US" i="1" dirty="0"/>
              <a:t>Nat Rev </a:t>
            </a:r>
            <a:r>
              <a:rPr lang="en-US" i="1" dirty="0" err="1"/>
              <a:t>Cardiol</a:t>
            </a:r>
            <a:r>
              <a:rPr lang="en-US" dirty="0"/>
              <a:t> 2017;14:591–602; 6. Conrad N, et al. </a:t>
            </a:r>
            <a:r>
              <a:rPr lang="en-US" i="1" dirty="0"/>
              <a:t>Lancet </a:t>
            </a:r>
            <a:r>
              <a:rPr lang="en-US" dirty="0"/>
              <a:t>2018;391:572–580; 7. </a:t>
            </a:r>
            <a:r>
              <a:rPr lang="en-GB" dirty="0" err="1"/>
              <a:t>Savarese</a:t>
            </a:r>
            <a:r>
              <a:rPr lang="en-GB" dirty="0"/>
              <a:t> G, et al. </a:t>
            </a:r>
            <a:r>
              <a:rPr lang="en-GB" i="1" dirty="0"/>
              <a:t>Card Fail Rev</a:t>
            </a:r>
            <a:r>
              <a:rPr lang="en-GB" dirty="0"/>
              <a:t> 2017;3:7–11</a:t>
            </a:r>
          </a:p>
        </p:txBody>
      </p:sp>
      <p:sp>
        <p:nvSpPr>
          <p:cNvPr id="4" name="Text Placeholder 2"/>
          <p:cNvSpPr txBox="1"/>
          <p:nvPr/>
        </p:nvSpPr>
        <p:spPr>
          <a:xfrm>
            <a:off x="412799" y="1563549"/>
            <a:ext cx="4335000" cy="2908489"/>
          </a:xfrm>
          <a:prstGeom prst="rect">
            <a:avLst/>
          </a:prstGeom>
          <a:noFill/>
        </p:spPr>
        <p:txBody>
          <a:bodyPr anchor="ctr">
            <a:spAutoFit/>
          </a:bodyPr>
          <a:lstStyle>
            <a:lvl1pPr marL="179070" indent="-179070" algn="l" rtl="0" eaLnBrk="0" fontAlgn="base" hangingPunct="0">
              <a:spcBef>
                <a:spcPct val="0"/>
              </a:spcBef>
              <a:spcAft>
                <a:spcPct val="0"/>
              </a:spcAft>
              <a:buClr>
                <a:schemeClr val="tx2"/>
              </a:buClr>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1pPr>
            <a:lvl2pPr marL="358775" indent="-179070" algn="l" rtl="0" eaLnBrk="0" fontAlgn="base" hangingPunct="0">
              <a:spcBef>
                <a:spcPct val="0"/>
              </a:spcBef>
              <a:spcAft>
                <a:spcPct val="0"/>
              </a:spcAft>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2pPr>
            <a:lvl3pPr marL="622300" indent="-180975" algn="l" rtl="0" eaLnBrk="0" fontAlgn="base" hangingPunct="0">
              <a:spcBef>
                <a:spcPct val="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620520" indent="-175895" algn="l" rtl="0" eaLnBrk="1" fontAlgn="base" hangingPunct="1">
              <a:spcBef>
                <a:spcPct val="0"/>
              </a:spcBef>
              <a:spcAft>
                <a:spcPct val="0"/>
              </a:spcAft>
              <a:buChar char="•"/>
              <a:defRPr sz="1500">
                <a:solidFill>
                  <a:schemeClr val="tx1"/>
                </a:solidFill>
                <a:latin typeface="+mn-lt"/>
              </a:defRPr>
            </a:lvl6pPr>
            <a:lvl7pPr marL="2077720" indent="-175895" algn="l" rtl="0" eaLnBrk="1" fontAlgn="base" hangingPunct="1">
              <a:spcBef>
                <a:spcPct val="0"/>
              </a:spcBef>
              <a:spcAft>
                <a:spcPct val="0"/>
              </a:spcAft>
              <a:buChar char="•"/>
              <a:defRPr sz="1500">
                <a:solidFill>
                  <a:schemeClr val="tx1"/>
                </a:solidFill>
                <a:latin typeface="+mn-lt"/>
              </a:defRPr>
            </a:lvl7pPr>
            <a:lvl8pPr marL="2534920" indent="-175895" algn="l" rtl="0" eaLnBrk="1" fontAlgn="base" hangingPunct="1">
              <a:spcBef>
                <a:spcPct val="0"/>
              </a:spcBef>
              <a:spcAft>
                <a:spcPct val="0"/>
              </a:spcAft>
              <a:buChar char="•"/>
              <a:defRPr sz="1500">
                <a:solidFill>
                  <a:schemeClr val="tx1"/>
                </a:solidFill>
                <a:latin typeface="+mn-lt"/>
              </a:defRPr>
            </a:lvl8pPr>
            <a:lvl9pPr marL="2992120" indent="-175895" algn="l" rtl="0" eaLnBrk="1" fontAlgn="base" hangingPunct="1">
              <a:spcBef>
                <a:spcPct val="0"/>
              </a:spcBef>
              <a:spcAft>
                <a:spcPct val="0"/>
              </a:spcAft>
              <a:buChar char="•"/>
              <a:defRPr sz="1500">
                <a:solidFill>
                  <a:schemeClr val="tx1"/>
                </a:solidFill>
                <a:latin typeface="+mn-lt"/>
              </a:defRPr>
            </a:lvl9pPr>
          </a:lstStyle>
          <a:p>
            <a:pPr marL="230505" indent="-230505">
              <a:lnSpc>
                <a:spcPct val="90000"/>
              </a:lnSpc>
              <a:spcBef>
                <a:spcPts val="1200"/>
              </a:spcBef>
            </a:pPr>
            <a:r>
              <a:rPr lang="en-US" sz="1600" kern="0" dirty="0"/>
              <a:t>Global prevalence of HF was ~64.3 million </a:t>
            </a:r>
            <a:br>
              <a:rPr lang="en-US" sz="1600" kern="0" dirty="0"/>
            </a:br>
            <a:r>
              <a:rPr lang="en-US" sz="1600" kern="0" dirty="0"/>
              <a:t>in 2017</a:t>
            </a:r>
            <a:r>
              <a:rPr lang="en-US" sz="1600" kern="0" baseline="30000" dirty="0"/>
              <a:t>1</a:t>
            </a:r>
          </a:p>
          <a:p>
            <a:pPr marL="230505" indent="-230505">
              <a:lnSpc>
                <a:spcPct val="90000"/>
              </a:lnSpc>
              <a:spcBef>
                <a:spcPts val="1200"/>
              </a:spcBef>
            </a:pPr>
            <a:r>
              <a:rPr lang="en-US" sz="1600" kern="0" dirty="0"/>
              <a:t>Multicenter, multinational studies have suggested that 1–2% of people have HF</a:t>
            </a:r>
            <a:r>
              <a:rPr lang="en-US" sz="1600" kern="0" baseline="30000" dirty="0"/>
              <a:t>2</a:t>
            </a:r>
            <a:r>
              <a:rPr lang="en-US" sz="1600" kern="0" dirty="0"/>
              <a:t>. However, some studies have reported a higher prevalence of HF</a:t>
            </a:r>
            <a:r>
              <a:rPr lang="en-US" sz="1600" kern="0" baseline="30000" dirty="0"/>
              <a:t>3,4</a:t>
            </a:r>
          </a:p>
          <a:p>
            <a:pPr marL="230505" indent="-230505">
              <a:lnSpc>
                <a:spcPct val="90000"/>
              </a:lnSpc>
              <a:spcBef>
                <a:spcPts val="1200"/>
              </a:spcBef>
            </a:pPr>
            <a:r>
              <a:rPr lang="en-US" sz="1600" kern="0" dirty="0"/>
              <a:t>Despite stable incidence</a:t>
            </a:r>
            <a:r>
              <a:rPr lang="en-US" sz="1600" kern="0" baseline="30000" dirty="0"/>
              <a:t>4</a:t>
            </a:r>
            <a:r>
              <a:rPr lang="en-US" sz="1600" kern="0" dirty="0"/>
              <a:t>, HF prevalence </a:t>
            </a:r>
            <a:br>
              <a:rPr lang="en-US" sz="1600" kern="0" dirty="0"/>
            </a:br>
            <a:r>
              <a:rPr lang="en-US" sz="1600" kern="0" dirty="0"/>
              <a:t>is increasing due to:</a:t>
            </a:r>
          </a:p>
          <a:p>
            <a:pPr marL="461010" lvl="1" indent="-230505">
              <a:lnSpc>
                <a:spcPct val="90000"/>
              </a:lnSpc>
              <a:spcBef>
                <a:spcPts val="600"/>
              </a:spcBef>
              <a:buFont typeface="Arial" panose="020B0604020202020204" pitchFamily="34" charset="0"/>
              <a:buChar char="–"/>
            </a:pPr>
            <a:r>
              <a:rPr lang="en-US" sz="1400" kern="0" dirty="0"/>
              <a:t>An aging population</a:t>
            </a:r>
            <a:r>
              <a:rPr lang="en-US" sz="1400" kern="0" baseline="30000" dirty="0"/>
              <a:t>5</a:t>
            </a:r>
          </a:p>
          <a:p>
            <a:pPr marL="461010" lvl="1" indent="-230505">
              <a:lnSpc>
                <a:spcPct val="90000"/>
              </a:lnSpc>
              <a:spcBef>
                <a:spcPts val="600"/>
              </a:spcBef>
              <a:buFont typeface="Arial" panose="020B0604020202020204" pitchFamily="34" charset="0"/>
              <a:buChar char="–"/>
            </a:pPr>
            <a:r>
              <a:rPr lang="en-US" sz="1400" kern="0" dirty="0"/>
              <a:t>Increased prevalence of comorbidities </a:t>
            </a:r>
            <a:br>
              <a:rPr lang="en-US" sz="1400" kern="0" dirty="0"/>
            </a:br>
            <a:r>
              <a:rPr lang="en-US" sz="1400" kern="0" dirty="0"/>
              <a:t>at diagnosis of HF</a:t>
            </a:r>
            <a:r>
              <a:rPr lang="en-US" sz="1400" kern="0" baseline="30000" dirty="0"/>
              <a:t>6</a:t>
            </a:r>
          </a:p>
        </p:txBody>
      </p:sp>
      <p:sp>
        <p:nvSpPr>
          <p:cNvPr id="5" name="Rectangle 4"/>
          <p:cNvSpPr/>
          <p:nvPr/>
        </p:nvSpPr>
        <p:spPr>
          <a:xfrm>
            <a:off x="6312861" y="1260000"/>
            <a:ext cx="3850413" cy="246221"/>
          </a:xfrm>
          <a:prstGeom prst="rect">
            <a:avLst/>
          </a:prstGeom>
          <a:ln w="19050">
            <a:noFill/>
          </a:ln>
        </p:spPr>
        <p:txBody>
          <a:bodyPr wrap="none" lIns="0" tIns="0" rIns="0" bIns="0" anchor="t">
            <a:spAutoFit/>
          </a:bodyPr>
          <a:lstStyle/>
          <a:p>
            <a:pPr algn="ctr">
              <a:defRPr/>
            </a:pPr>
            <a:r>
              <a:rPr lang="en-US" sz="1600" b="1" dirty="0">
                <a:solidFill>
                  <a:srgbClr val="000000"/>
                </a:solidFill>
                <a:latin typeface="Arial" panose="020B0604020202020204" pitchFamily="34" charset="0"/>
                <a:ea typeface="Calibri" panose="020F0502020204030204" pitchFamily="34" charset="0"/>
                <a:cs typeface="Arial" panose="020B0604020202020204" pitchFamily="34" charset="0"/>
              </a:rPr>
              <a:t>Global prevalence and incidence of HF</a:t>
            </a:r>
            <a:r>
              <a:rPr lang="en-US" sz="1600" b="1" kern="0" baseline="30000" dirty="0">
                <a:solidFill>
                  <a:srgbClr val="000000"/>
                </a:solidFill>
                <a:latin typeface="Arial" panose="020B0604020202020204" pitchFamily="34" charset="0"/>
                <a:ea typeface="Calibri" panose="020F0502020204030204" pitchFamily="34" charset="0"/>
                <a:cs typeface="Arial" panose="020B0604020202020204" pitchFamily="34" charset="0"/>
              </a:rPr>
              <a:t>7</a:t>
            </a:r>
            <a:endParaRPr lang="en-US" sz="1600" b="1" kern="0" baseline="30000" dirty="0">
              <a:solidFill>
                <a:srgbClr val="000000"/>
              </a:solidFill>
              <a:latin typeface="Arial" panose="020B0604020202020204" pitchFamily="34" charset="0"/>
              <a:cs typeface="Arial" panose="020B0604020202020204" pitchFamily="34" charset="0"/>
            </a:endParaRPr>
          </a:p>
        </p:txBody>
      </p:sp>
      <p:grpSp>
        <p:nvGrpSpPr>
          <p:cNvPr id="6" name="Group 5"/>
          <p:cNvGrpSpPr/>
          <p:nvPr/>
        </p:nvGrpSpPr>
        <p:grpSpPr>
          <a:xfrm>
            <a:off x="4719638" y="1694449"/>
            <a:ext cx="7095055" cy="3857039"/>
            <a:chOff x="4719638" y="1694449"/>
            <a:chExt cx="7095055" cy="3857039"/>
          </a:xfrm>
        </p:grpSpPr>
        <p:sp>
          <p:nvSpPr>
            <p:cNvPr id="7" name="TextBox 6"/>
            <p:cNvSpPr txBox="1"/>
            <p:nvPr/>
          </p:nvSpPr>
          <p:spPr>
            <a:xfrm>
              <a:off x="7948767" y="2035271"/>
              <a:ext cx="570669" cy="184666"/>
            </a:xfrm>
            <a:prstGeom prst="rect">
              <a:avLst/>
            </a:prstGeom>
            <a:noFill/>
          </p:spPr>
          <p:txBody>
            <a:bodyPr wrap="none" lIns="0" tIns="0" rIns="0" bIns="0" rtlCol="0" anchor="ctr">
              <a:spAutoFit/>
            </a:bodyPr>
            <a:lstStyle/>
            <a:p>
              <a:pPr algn="ctr"/>
              <a:r>
                <a:rPr lang="en-US" sz="1200" dirty="0">
                  <a:solidFill>
                    <a:srgbClr val="000000"/>
                  </a:solidFill>
                </a:rPr>
                <a:t>Portugal</a:t>
              </a:r>
            </a:p>
          </p:txBody>
        </p:sp>
        <p:sp>
          <p:nvSpPr>
            <p:cNvPr id="8" name="TextBox 7"/>
            <p:cNvSpPr txBox="1"/>
            <p:nvPr/>
          </p:nvSpPr>
          <p:spPr>
            <a:xfrm>
              <a:off x="8038535" y="2271443"/>
              <a:ext cx="391133" cy="184666"/>
            </a:xfrm>
            <a:prstGeom prst="rect">
              <a:avLst/>
            </a:prstGeom>
            <a:noFill/>
          </p:spPr>
          <p:txBody>
            <a:bodyPr wrap="none" lIns="0" tIns="0" rIns="0" bIns="0" rtlCol="0" anchor="ctr">
              <a:spAutoFit/>
            </a:bodyPr>
            <a:lstStyle/>
            <a:p>
              <a:pPr algn="ctr"/>
              <a:r>
                <a:rPr lang="en-US" sz="1200" dirty="0">
                  <a:solidFill>
                    <a:srgbClr val="000000"/>
                  </a:solidFill>
                </a:rPr>
                <a:t>Spain</a:t>
              </a:r>
            </a:p>
          </p:txBody>
        </p:sp>
        <p:sp>
          <p:nvSpPr>
            <p:cNvPr id="9" name="TextBox 8"/>
            <p:cNvSpPr txBox="1"/>
            <p:nvPr/>
          </p:nvSpPr>
          <p:spPr>
            <a:xfrm>
              <a:off x="7957584" y="2743790"/>
              <a:ext cx="553036" cy="184666"/>
            </a:xfrm>
            <a:prstGeom prst="rect">
              <a:avLst/>
            </a:prstGeom>
            <a:noFill/>
          </p:spPr>
          <p:txBody>
            <a:bodyPr wrap="none" lIns="0" tIns="0" rIns="0" bIns="0" rtlCol="0" anchor="ctr">
              <a:spAutoFit/>
            </a:bodyPr>
            <a:lstStyle/>
            <a:p>
              <a:pPr algn="ctr"/>
              <a:r>
                <a:rPr lang="en-US" sz="1200" dirty="0">
                  <a:solidFill>
                    <a:srgbClr val="000000"/>
                  </a:solidFill>
                </a:rPr>
                <a:t>Sweden</a:t>
              </a:r>
            </a:p>
          </p:txBody>
        </p:sp>
        <p:sp>
          <p:nvSpPr>
            <p:cNvPr id="10" name="TextBox 9"/>
            <p:cNvSpPr txBox="1"/>
            <p:nvPr/>
          </p:nvSpPr>
          <p:spPr>
            <a:xfrm>
              <a:off x="8034528" y="3910257"/>
              <a:ext cx="399147" cy="184666"/>
            </a:xfrm>
            <a:prstGeom prst="rect">
              <a:avLst/>
            </a:prstGeom>
            <a:noFill/>
          </p:spPr>
          <p:txBody>
            <a:bodyPr wrap="none" lIns="0" tIns="0" rIns="0" bIns="0" rtlCol="0" anchor="ctr">
              <a:spAutoFit/>
            </a:bodyPr>
            <a:lstStyle/>
            <a:p>
              <a:pPr algn="ctr"/>
              <a:r>
                <a:rPr lang="en-US" sz="1200" dirty="0">
                  <a:solidFill>
                    <a:srgbClr val="000000"/>
                  </a:solidFill>
                </a:rPr>
                <a:t>China</a:t>
              </a:r>
            </a:p>
          </p:txBody>
        </p:sp>
        <p:sp>
          <p:nvSpPr>
            <p:cNvPr id="11" name="TextBox 10"/>
            <p:cNvSpPr txBox="1"/>
            <p:nvPr/>
          </p:nvSpPr>
          <p:spPr>
            <a:xfrm>
              <a:off x="8076206" y="3667476"/>
              <a:ext cx="315792" cy="184666"/>
            </a:xfrm>
            <a:prstGeom prst="rect">
              <a:avLst/>
            </a:prstGeom>
            <a:noFill/>
          </p:spPr>
          <p:txBody>
            <a:bodyPr wrap="none" lIns="0" tIns="0" rIns="0" bIns="0" rtlCol="0" anchor="ctr">
              <a:spAutoFit/>
            </a:bodyPr>
            <a:lstStyle/>
            <a:p>
              <a:pPr algn="ctr"/>
              <a:r>
                <a:rPr lang="en-US" sz="1200" dirty="0">
                  <a:solidFill>
                    <a:srgbClr val="000000"/>
                  </a:solidFill>
                </a:rPr>
                <a:t>USA</a:t>
              </a:r>
            </a:p>
          </p:txBody>
        </p:sp>
        <p:sp>
          <p:nvSpPr>
            <p:cNvPr id="12" name="TextBox 11"/>
            <p:cNvSpPr txBox="1"/>
            <p:nvPr/>
          </p:nvSpPr>
          <p:spPr>
            <a:xfrm>
              <a:off x="8068191" y="4371613"/>
              <a:ext cx="331821" cy="184666"/>
            </a:xfrm>
            <a:prstGeom prst="rect">
              <a:avLst/>
            </a:prstGeom>
            <a:noFill/>
          </p:spPr>
          <p:txBody>
            <a:bodyPr wrap="none" lIns="0" tIns="0" rIns="0" bIns="0" rtlCol="0" anchor="ctr">
              <a:spAutoFit/>
            </a:bodyPr>
            <a:lstStyle/>
            <a:p>
              <a:pPr algn="ctr"/>
              <a:r>
                <a:rPr lang="en-US" sz="1200" dirty="0">
                  <a:solidFill>
                    <a:srgbClr val="000000"/>
                  </a:solidFill>
                </a:rPr>
                <a:t>India</a:t>
              </a:r>
            </a:p>
          </p:txBody>
        </p:sp>
        <p:sp>
          <p:nvSpPr>
            <p:cNvPr id="13" name="TextBox 12"/>
            <p:cNvSpPr txBox="1"/>
            <p:nvPr/>
          </p:nvSpPr>
          <p:spPr>
            <a:xfrm>
              <a:off x="7734992" y="5076545"/>
              <a:ext cx="998222" cy="184666"/>
            </a:xfrm>
            <a:prstGeom prst="rect">
              <a:avLst/>
            </a:prstGeom>
            <a:noFill/>
          </p:spPr>
          <p:txBody>
            <a:bodyPr wrap="none" lIns="0" tIns="0" rIns="0" bIns="0" rtlCol="0" anchor="ctr">
              <a:spAutoFit/>
            </a:bodyPr>
            <a:lstStyle/>
            <a:p>
              <a:pPr algn="ctr"/>
              <a:r>
                <a:rPr lang="en-US" sz="1200" dirty="0">
                  <a:solidFill>
                    <a:srgbClr val="000000"/>
                  </a:solidFill>
                </a:rPr>
                <a:t>South America</a:t>
              </a:r>
            </a:p>
          </p:txBody>
        </p:sp>
        <p:sp>
          <p:nvSpPr>
            <p:cNvPr id="14" name="TextBox 13"/>
            <p:cNvSpPr txBox="1"/>
            <p:nvPr/>
          </p:nvSpPr>
          <p:spPr>
            <a:xfrm>
              <a:off x="7918311" y="2512196"/>
              <a:ext cx="631583" cy="184666"/>
            </a:xfrm>
            <a:prstGeom prst="rect">
              <a:avLst/>
            </a:prstGeom>
            <a:noFill/>
          </p:spPr>
          <p:txBody>
            <a:bodyPr wrap="none" lIns="0" tIns="0" rIns="0" bIns="0" rtlCol="0" anchor="ctr">
              <a:spAutoFit/>
            </a:bodyPr>
            <a:lstStyle/>
            <a:p>
              <a:pPr algn="ctr"/>
              <a:r>
                <a:rPr lang="en-US" sz="1200" dirty="0">
                  <a:solidFill>
                    <a:srgbClr val="000000"/>
                  </a:solidFill>
                </a:rPr>
                <a:t>Germany</a:t>
              </a:r>
            </a:p>
          </p:txBody>
        </p:sp>
        <p:sp>
          <p:nvSpPr>
            <p:cNvPr id="15" name="TextBox 14"/>
            <p:cNvSpPr txBox="1"/>
            <p:nvPr/>
          </p:nvSpPr>
          <p:spPr>
            <a:xfrm>
              <a:off x="8093038" y="2970105"/>
              <a:ext cx="282129" cy="184666"/>
            </a:xfrm>
            <a:prstGeom prst="rect">
              <a:avLst/>
            </a:prstGeom>
            <a:noFill/>
          </p:spPr>
          <p:txBody>
            <a:bodyPr wrap="none" lIns="0" tIns="0" rIns="0" bIns="0" rtlCol="0" anchor="ctr">
              <a:spAutoFit/>
            </a:bodyPr>
            <a:lstStyle/>
            <a:p>
              <a:pPr algn="ctr"/>
              <a:r>
                <a:rPr lang="en-US" sz="1200" dirty="0">
                  <a:solidFill>
                    <a:srgbClr val="000000"/>
                  </a:solidFill>
                </a:rPr>
                <a:t>Italy</a:t>
              </a:r>
            </a:p>
          </p:txBody>
        </p:sp>
        <p:sp>
          <p:nvSpPr>
            <p:cNvPr id="16" name="TextBox 15"/>
            <p:cNvSpPr txBox="1"/>
            <p:nvPr/>
          </p:nvSpPr>
          <p:spPr>
            <a:xfrm>
              <a:off x="8025712" y="4141239"/>
              <a:ext cx="416781" cy="184666"/>
            </a:xfrm>
            <a:prstGeom prst="rect">
              <a:avLst/>
            </a:prstGeom>
            <a:noFill/>
          </p:spPr>
          <p:txBody>
            <a:bodyPr wrap="none" lIns="0" tIns="0" rIns="0" bIns="0" rtlCol="0" anchor="ctr">
              <a:spAutoFit/>
            </a:bodyPr>
            <a:lstStyle/>
            <a:p>
              <a:pPr algn="ctr"/>
              <a:r>
                <a:rPr lang="en-US" sz="1200" dirty="0">
                  <a:solidFill>
                    <a:srgbClr val="000000"/>
                  </a:solidFill>
                </a:rPr>
                <a:t>Japan</a:t>
              </a:r>
            </a:p>
          </p:txBody>
        </p:sp>
        <p:sp>
          <p:nvSpPr>
            <p:cNvPr id="17" name="TextBox 16"/>
            <p:cNvSpPr txBox="1"/>
            <p:nvPr/>
          </p:nvSpPr>
          <p:spPr>
            <a:xfrm>
              <a:off x="7931936" y="4612913"/>
              <a:ext cx="604332" cy="184666"/>
            </a:xfrm>
            <a:prstGeom prst="rect">
              <a:avLst/>
            </a:prstGeom>
            <a:noFill/>
          </p:spPr>
          <p:txBody>
            <a:bodyPr wrap="none" lIns="0" tIns="0" rIns="0" bIns="0" rtlCol="0" anchor="ctr">
              <a:spAutoFit/>
            </a:bodyPr>
            <a:lstStyle/>
            <a:p>
              <a:pPr algn="ctr"/>
              <a:r>
                <a:rPr lang="en-US" sz="1200" dirty="0">
                  <a:solidFill>
                    <a:srgbClr val="000000"/>
                  </a:solidFill>
                </a:rPr>
                <a:t>Malaysia</a:t>
              </a:r>
            </a:p>
          </p:txBody>
        </p:sp>
        <p:sp>
          <p:nvSpPr>
            <p:cNvPr id="18" name="TextBox 17"/>
            <p:cNvSpPr txBox="1"/>
            <p:nvPr/>
          </p:nvSpPr>
          <p:spPr>
            <a:xfrm>
              <a:off x="7885449" y="4839351"/>
              <a:ext cx="697307" cy="184666"/>
            </a:xfrm>
            <a:prstGeom prst="rect">
              <a:avLst/>
            </a:prstGeom>
            <a:noFill/>
          </p:spPr>
          <p:txBody>
            <a:bodyPr wrap="none" lIns="0" tIns="0" rIns="0" bIns="0" rtlCol="0" anchor="ctr">
              <a:spAutoFit/>
            </a:bodyPr>
            <a:lstStyle/>
            <a:p>
              <a:pPr algn="ctr"/>
              <a:r>
                <a:rPr lang="en-US" sz="1200" dirty="0">
                  <a:solidFill>
                    <a:srgbClr val="000000"/>
                  </a:solidFill>
                </a:rPr>
                <a:t>Singapore</a:t>
              </a:r>
            </a:p>
          </p:txBody>
        </p:sp>
        <p:sp>
          <p:nvSpPr>
            <p:cNvPr id="19" name="TextBox 18"/>
            <p:cNvSpPr txBox="1"/>
            <p:nvPr/>
          </p:nvSpPr>
          <p:spPr>
            <a:xfrm>
              <a:off x="7935943" y="5310004"/>
              <a:ext cx="596317" cy="184666"/>
            </a:xfrm>
            <a:prstGeom prst="rect">
              <a:avLst/>
            </a:prstGeom>
            <a:noFill/>
          </p:spPr>
          <p:txBody>
            <a:bodyPr wrap="none" lIns="0" tIns="0" rIns="0" bIns="0" rtlCol="0" anchor="ctr">
              <a:spAutoFit/>
            </a:bodyPr>
            <a:lstStyle/>
            <a:p>
              <a:pPr algn="ctr"/>
              <a:r>
                <a:rPr lang="en-US" sz="1200" dirty="0">
                  <a:solidFill>
                    <a:srgbClr val="000000"/>
                  </a:solidFill>
                </a:rPr>
                <a:t>Australia</a:t>
              </a:r>
            </a:p>
          </p:txBody>
        </p:sp>
        <p:sp>
          <p:nvSpPr>
            <p:cNvPr id="20" name="TextBox 19"/>
            <p:cNvSpPr txBox="1"/>
            <p:nvPr/>
          </p:nvSpPr>
          <p:spPr>
            <a:xfrm>
              <a:off x="8127502" y="3207086"/>
              <a:ext cx="213200" cy="184666"/>
            </a:xfrm>
            <a:prstGeom prst="rect">
              <a:avLst/>
            </a:prstGeom>
            <a:noFill/>
          </p:spPr>
          <p:txBody>
            <a:bodyPr wrap="none" lIns="0" tIns="0" rIns="0" bIns="0" rtlCol="0" anchor="ctr">
              <a:spAutoFit/>
            </a:bodyPr>
            <a:lstStyle/>
            <a:p>
              <a:pPr algn="ctr"/>
              <a:r>
                <a:rPr lang="en-US" sz="1200" dirty="0">
                  <a:solidFill>
                    <a:srgbClr val="000000"/>
                  </a:solidFill>
                </a:rPr>
                <a:t>UK</a:t>
              </a:r>
            </a:p>
          </p:txBody>
        </p:sp>
        <p:sp>
          <p:nvSpPr>
            <p:cNvPr id="21" name="TextBox 20"/>
            <p:cNvSpPr txBox="1"/>
            <p:nvPr/>
          </p:nvSpPr>
          <p:spPr>
            <a:xfrm>
              <a:off x="7821329" y="3433855"/>
              <a:ext cx="825547" cy="184666"/>
            </a:xfrm>
            <a:prstGeom prst="rect">
              <a:avLst/>
            </a:prstGeom>
            <a:noFill/>
          </p:spPr>
          <p:txBody>
            <a:bodyPr wrap="none" lIns="0" tIns="0" rIns="0" bIns="0" rtlCol="0" anchor="ctr">
              <a:spAutoFit/>
            </a:bodyPr>
            <a:lstStyle/>
            <a:p>
              <a:pPr algn="ctr"/>
              <a:r>
                <a:rPr lang="en-US" sz="1200" dirty="0">
                  <a:solidFill>
                    <a:srgbClr val="000000"/>
                  </a:solidFill>
                </a:rPr>
                <a:t>Netherlands</a:t>
              </a:r>
            </a:p>
          </p:txBody>
        </p:sp>
        <p:cxnSp>
          <p:nvCxnSpPr>
            <p:cNvPr id="22" name="Straight Connector 21"/>
            <p:cNvCxnSpPr/>
            <p:nvPr/>
          </p:nvCxnSpPr>
          <p:spPr>
            <a:xfrm>
              <a:off x="4738688" y="1976759"/>
              <a:ext cx="28872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7243229"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rot="5400000">
              <a:off x="6901520"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rot="5400000">
              <a:off x="6559811"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rot="5400000">
              <a:off x="6218102"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a:off x="5876393"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808174" y="1694449"/>
              <a:ext cx="213199" cy="184666"/>
            </a:xfrm>
            <a:prstGeom prst="rect">
              <a:avLst/>
            </a:prstGeom>
            <a:noFill/>
          </p:spPr>
          <p:txBody>
            <a:bodyPr wrap="none" lIns="0" tIns="0" rIns="0" bIns="0" rtlCol="0" anchor="b">
              <a:spAutoFit/>
            </a:bodyPr>
            <a:lstStyle/>
            <a:p>
              <a:pPr algn="ctr"/>
              <a:r>
                <a:rPr lang="en-US" sz="1200" dirty="0">
                  <a:solidFill>
                    <a:srgbClr val="000000"/>
                  </a:solidFill>
                </a:rPr>
                <a:t>0.5</a:t>
              </a:r>
            </a:p>
          </p:txBody>
        </p:sp>
        <p:sp>
          <p:nvSpPr>
            <p:cNvPr id="29" name="TextBox 28"/>
            <p:cNvSpPr txBox="1"/>
            <p:nvPr/>
          </p:nvSpPr>
          <p:spPr>
            <a:xfrm>
              <a:off x="6149883" y="1694449"/>
              <a:ext cx="213199" cy="184666"/>
            </a:xfrm>
            <a:prstGeom prst="rect">
              <a:avLst/>
            </a:prstGeom>
            <a:noFill/>
          </p:spPr>
          <p:txBody>
            <a:bodyPr wrap="none" lIns="0" tIns="0" rIns="0" bIns="0" rtlCol="0" anchor="b">
              <a:spAutoFit/>
            </a:bodyPr>
            <a:lstStyle/>
            <a:p>
              <a:pPr algn="ctr"/>
              <a:r>
                <a:rPr lang="en-US" sz="1200" dirty="0">
                  <a:solidFill>
                    <a:srgbClr val="000000"/>
                  </a:solidFill>
                </a:rPr>
                <a:t>0.4</a:t>
              </a:r>
            </a:p>
          </p:txBody>
        </p:sp>
        <p:sp>
          <p:nvSpPr>
            <p:cNvPr id="30" name="TextBox 29"/>
            <p:cNvSpPr txBox="1"/>
            <p:nvPr/>
          </p:nvSpPr>
          <p:spPr>
            <a:xfrm>
              <a:off x="6491592" y="1694449"/>
              <a:ext cx="213199" cy="184666"/>
            </a:xfrm>
            <a:prstGeom prst="rect">
              <a:avLst/>
            </a:prstGeom>
            <a:noFill/>
          </p:spPr>
          <p:txBody>
            <a:bodyPr wrap="none" lIns="0" tIns="0" rIns="0" bIns="0" rtlCol="0" anchor="b">
              <a:spAutoFit/>
            </a:bodyPr>
            <a:lstStyle/>
            <a:p>
              <a:pPr algn="ctr"/>
              <a:r>
                <a:rPr lang="en-US" sz="1200" dirty="0">
                  <a:solidFill>
                    <a:srgbClr val="000000"/>
                  </a:solidFill>
                </a:rPr>
                <a:t>0.3</a:t>
              </a:r>
            </a:p>
          </p:txBody>
        </p:sp>
        <p:sp>
          <p:nvSpPr>
            <p:cNvPr id="31" name="TextBox 30"/>
            <p:cNvSpPr txBox="1"/>
            <p:nvPr/>
          </p:nvSpPr>
          <p:spPr>
            <a:xfrm>
              <a:off x="6833301" y="1694449"/>
              <a:ext cx="213199" cy="184666"/>
            </a:xfrm>
            <a:prstGeom prst="rect">
              <a:avLst/>
            </a:prstGeom>
            <a:noFill/>
          </p:spPr>
          <p:txBody>
            <a:bodyPr wrap="none" lIns="0" tIns="0" rIns="0" bIns="0" rtlCol="0" anchor="b">
              <a:spAutoFit/>
            </a:bodyPr>
            <a:lstStyle/>
            <a:p>
              <a:pPr algn="ctr"/>
              <a:r>
                <a:rPr lang="en-US" sz="1200" dirty="0">
                  <a:solidFill>
                    <a:srgbClr val="000000"/>
                  </a:solidFill>
                </a:rPr>
                <a:t>0.2</a:t>
              </a:r>
            </a:p>
          </p:txBody>
        </p:sp>
        <p:sp>
          <p:nvSpPr>
            <p:cNvPr id="32" name="TextBox 31"/>
            <p:cNvSpPr txBox="1"/>
            <p:nvPr/>
          </p:nvSpPr>
          <p:spPr>
            <a:xfrm>
              <a:off x="7175010" y="1694449"/>
              <a:ext cx="213199" cy="184666"/>
            </a:xfrm>
            <a:prstGeom prst="rect">
              <a:avLst/>
            </a:prstGeom>
            <a:noFill/>
          </p:spPr>
          <p:txBody>
            <a:bodyPr wrap="none" lIns="0" tIns="0" rIns="0" bIns="0" rtlCol="0" anchor="b">
              <a:spAutoFit/>
            </a:bodyPr>
            <a:lstStyle/>
            <a:p>
              <a:pPr algn="ctr"/>
              <a:r>
                <a:rPr lang="en-US" sz="1200" dirty="0">
                  <a:solidFill>
                    <a:srgbClr val="000000"/>
                  </a:solidFill>
                </a:rPr>
                <a:t>0.1</a:t>
              </a:r>
            </a:p>
          </p:txBody>
        </p:sp>
        <p:sp>
          <p:nvSpPr>
            <p:cNvPr id="33" name="TextBox 32"/>
            <p:cNvSpPr txBox="1"/>
            <p:nvPr/>
          </p:nvSpPr>
          <p:spPr>
            <a:xfrm>
              <a:off x="4719638" y="1694449"/>
              <a:ext cx="992259" cy="184666"/>
            </a:xfrm>
            <a:prstGeom prst="rect">
              <a:avLst/>
            </a:prstGeom>
            <a:noFill/>
          </p:spPr>
          <p:txBody>
            <a:bodyPr wrap="none" lIns="0" tIns="0" rIns="0" bIns="0" rtlCol="0" anchor="b">
              <a:spAutoFit/>
            </a:bodyPr>
            <a:lstStyle/>
            <a:p>
              <a:r>
                <a:rPr lang="en-US" sz="1200" b="1" dirty="0">
                  <a:solidFill>
                    <a:srgbClr val="000000"/>
                  </a:solidFill>
                </a:rPr>
                <a:t>Incidence (%)</a:t>
              </a:r>
            </a:p>
          </p:txBody>
        </p:sp>
        <p:grpSp>
          <p:nvGrpSpPr>
            <p:cNvPr id="34" name="Group 33"/>
            <p:cNvGrpSpPr/>
            <p:nvPr/>
          </p:nvGrpSpPr>
          <p:grpSpPr>
            <a:xfrm>
              <a:off x="6347402" y="2035271"/>
              <a:ext cx="1274730" cy="184666"/>
              <a:chOff x="6347402" y="2035271"/>
              <a:chExt cx="1274730" cy="184666"/>
            </a:xfrm>
          </p:grpSpPr>
          <p:sp>
            <p:nvSpPr>
              <p:cNvPr id="124" name="Rectangle 123"/>
              <p:cNvSpPr/>
              <p:nvPr/>
            </p:nvSpPr>
            <p:spPr>
              <a:xfrm>
                <a:off x="7262814" y="2037604"/>
                <a:ext cx="359318"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25" name="Rectangle 124"/>
              <p:cNvSpPr/>
              <p:nvPr/>
            </p:nvSpPr>
            <p:spPr>
              <a:xfrm>
                <a:off x="6925616" y="2037604"/>
                <a:ext cx="341959"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26" name="TextBox 125"/>
              <p:cNvSpPr txBox="1"/>
              <p:nvPr/>
            </p:nvSpPr>
            <p:spPr>
              <a:xfrm>
                <a:off x="6347402" y="2035271"/>
                <a:ext cx="511358" cy="184666"/>
              </a:xfrm>
              <a:prstGeom prst="rect">
                <a:avLst/>
              </a:prstGeom>
              <a:noFill/>
            </p:spPr>
            <p:txBody>
              <a:bodyPr wrap="none" lIns="0" tIns="0" rIns="0" bIns="0" rtlCol="0">
                <a:spAutoFit/>
              </a:bodyPr>
              <a:lstStyle/>
              <a:p>
                <a:pPr algn="r"/>
                <a:r>
                  <a:rPr lang="en-US" sz="1200" dirty="0">
                    <a:solidFill>
                      <a:srgbClr val="000000"/>
                    </a:solidFill>
                  </a:rPr>
                  <a:t>0.1–0.2</a:t>
                </a:r>
              </a:p>
            </p:txBody>
          </p:sp>
        </p:grpSp>
        <p:grpSp>
          <p:nvGrpSpPr>
            <p:cNvPr id="35" name="Group 34"/>
            <p:cNvGrpSpPr/>
            <p:nvPr/>
          </p:nvGrpSpPr>
          <p:grpSpPr>
            <a:xfrm>
              <a:off x="5920382" y="2271443"/>
              <a:ext cx="1701206" cy="184666"/>
              <a:chOff x="5920382" y="2271443"/>
              <a:chExt cx="1701206" cy="184666"/>
            </a:xfrm>
          </p:grpSpPr>
          <p:sp>
            <p:nvSpPr>
              <p:cNvPr id="122" name="Rectangle 121"/>
              <p:cNvSpPr/>
              <p:nvPr/>
            </p:nvSpPr>
            <p:spPr>
              <a:xfrm>
                <a:off x="6284119" y="2273776"/>
                <a:ext cx="1337469"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23" name="TextBox 122"/>
              <p:cNvSpPr txBox="1"/>
              <p:nvPr/>
            </p:nvSpPr>
            <p:spPr>
              <a:xfrm>
                <a:off x="5920382" y="2271443"/>
                <a:ext cx="298159" cy="184666"/>
              </a:xfrm>
              <a:prstGeom prst="rect">
                <a:avLst/>
              </a:prstGeom>
              <a:noFill/>
            </p:spPr>
            <p:txBody>
              <a:bodyPr wrap="none" lIns="0" tIns="0" rIns="0" bIns="0" rtlCol="0">
                <a:spAutoFit/>
              </a:bodyPr>
              <a:lstStyle/>
              <a:p>
                <a:pPr algn="r"/>
                <a:r>
                  <a:rPr lang="en-US" sz="1200" dirty="0">
                    <a:solidFill>
                      <a:srgbClr val="000000"/>
                    </a:solidFill>
                  </a:rPr>
                  <a:t>0.39</a:t>
                </a:r>
              </a:p>
            </p:txBody>
          </p:sp>
        </p:grpSp>
        <p:grpSp>
          <p:nvGrpSpPr>
            <p:cNvPr id="36" name="Group 35"/>
            <p:cNvGrpSpPr/>
            <p:nvPr/>
          </p:nvGrpSpPr>
          <p:grpSpPr>
            <a:xfrm>
              <a:off x="6333713" y="2512196"/>
              <a:ext cx="1288420" cy="184666"/>
              <a:chOff x="6333713" y="2512196"/>
              <a:chExt cx="1288420" cy="184666"/>
            </a:xfrm>
          </p:grpSpPr>
          <p:sp>
            <p:nvSpPr>
              <p:cNvPr id="120" name="Rectangle 119"/>
              <p:cNvSpPr/>
              <p:nvPr/>
            </p:nvSpPr>
            <p:spPr>
              <a:xfrm>
                <a:off x="6698457" y="2514529"/>
                <a:ext cx="923676"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21" name="TextBox 120"/>
              <p:cNvSpPr txBox="1"/>
              <p:nvPr/>
            </p:nvSpPr>
            <p:spPr>
              <a:xfrm>
                <a:off x="6333713" y="2512196"/>
                <a:ext cx="298159" cy="184666"/>
              </a:xfrm>
              <a:prstGeom prst="rect">
                <a:avLst/>
              </a:prstGeom>
              <a:noFill/>
            </p:spPr>
            <p:txBody>
              <a:bodyPr wrap="none" lIns="0" tIns="0" rIns="0" bIns="0" rtlCol="0">
                <a:spAutoFit/>
              </a:bodyPr>
              <a:lstStyle/>
              <a:p>
                <a:pPr algn="r"/>
                <a:r>
                  <a:rPr lang="en-US" sz="1200" dirty="0">
                    <a:solidFill>
                      <a:srgbClr val="000000"/>
                    </a:solidFill>
                  </a:rPr>
                  <a:t>0.27</a:t>
                </a:r>
              </a:p>
            </p:txBody>
          </p:sp>
        </p:grpSp>
        <p:grpSp>
          <p:nvGrpSpPr>
            <p:cNvPr id="37" name="Group 36"/>
            <p:cNvGrpSpPr/>
            <p:nvPr/>
          </p:nvGrpSpPr>
          <p:grpSpPr>
            <a:xfrm>
              <a:off x="5546150" y="2743790"/>
              <a:ext cx="2075437" cy="184666"/>
              <a:chOff x="5546150" y="2743790"/>
              <a:chExt cx="2075437" cy="184666"/>
            </a:xfrm>
          </p:grpSpPr>
          <p:sp>
            <p:nvSpPr>
              <p:cNvPr id="117" name="Rectangle 116"/>
              <p:cNvSpPr/>
              <p:nvPr/>
            </p:nvSpPr>
            <p:spPr>
              <a:xfrm>
                <a:off x="6562724" y="2746123"/>
                <a:ext cx="1058863"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8" name="Rectangle 117"/>
              <p:cNvSpPr/>
              <p:nvPr/>
            </p:nvSpPr>
            <p:spPr>
              <a:xfrm>
                <a:off x="6294597" y="2746123"/>
                <a:ext cx="272891"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9" name="TextBox 118"/>
              <p:cNvSpPr txBox="1"/>
              <p:nvPr/>
            </p:nvSpPr>
            <p:spPr>
              <a:xfrm>
                <a:off x="5546150" y="2743790"/>
                <a:ext cx="681276" cy="184666"/>
              </a:xfrm>
              <a:prstGeom prst="rect">
                <a:avLst/>
              </a:prstGeom>
              <a:noFill/>
            </p:spPr>
            <p:txBody>
              <a:bodyPr wrap="none" lIns="0" tIns="0" rIns="0" bIns="0" rtlCol="0">
                <a:spAutoFit/>
              </a:bodyPr>
              <a:lstStyle/>
              <a:p>
                <a:pPr algn="r"/>
                <a:r>
                  <a:rPr lang="en-US" sz="1200" dirty="0">
                    <a:solidFill>
                      <a:srgbClr val="000000"/>
                    </a:solidFill>
                  </a:rPr>
                  <a:t>0.31–0.39</a:t>
                </a:r>
              </a:p>
            </p:txBody>
          </p:sp>
        </p:grpSp>
        <p:grpSp>
          <p:nvGrpSpPr>
            <p:cNvPr id="38" name="Group 37"/>
            <p:cNvGrpSpPr/>
            <p:nvPr/>
          </p:nvGrpSpPr>
          <p:grpSpPr>
            <a:xfrm>
              <a:off x="5366760" y="3207086"/>
              <a:ext cx="2255372" cy="184666"/>
              <a:chOff x="5366760" y="3207086"/>
              <a:chExt cx="2255372" cy="184666"/>
            </a:xfrm>
          </p:grpSpPr>
          <p:sp>
            <p:nvSpPr>
              <p:cNvPr id="114" name="Rectangle 113"/>
              <p:cNvSpPr/>
              <p:nvPr/>
            </p:nvSpPr>
            <p:spPr>
              <a:xfrm>
                <a:off x="6301740" y="3209419"/>
                <a:ext cx="132039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5" name="Rectangle 114"/>
              <p:cNvSpPr/>
              <p:nvPr/>
            </p:nvSpPr>
            <p:spPr>
              <a:xfrm>
                <a:off x="6115050" y="3209419"/>
                <a:ext cx="186690"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6" name="TextBox 115"/>
              <p:cNvSpPr txBox="1"/>
              <p:nvPr/>
            </p:nvSpPr>
            <p:spPr>
              <a:xfrm>
                <a:off x="5366760" y="3207086"/>
                <a:ext cx="681276" cy="184666"/>
              </a:xfrm>
              <a:prstGeom prst="rect">
                <a:avLst/>
              </a:prstGeom>
              <a:noFill/>
            </p:spPr>
            <p:txBody>
              <a:bodyPr wrap="none" lIns="0" tIns="0" rIns="0" bIns="0" rtlCol="0">
                <a:spAutoFit/>
              </a:bodyPr>
              <a:lstStyle/>
              <a:p>
                <a:pPr algn="r"/>
                <a:r>
                  <a:rPr lang="en-US" sz="1200" dirty="0">
                    <a:solidFill>
                      <a:srgbClr val="000000"/>
                    </a:solidFill>
                  </a:rPr>
                  <a:t>0.39–0.44</a:t>
                </a:r>
              </a:p>
            </p:txBody>
          </p:sp>
        </p:grpSp>
        <p:grpSp>
          <p:nvGrpSpPr>
            <p:cNvPr id="39" name="Group 38"/>
            <p:cNvGrpSpPr/>
            <p:nvPr/>
          </p:nvGrpSpPr>
          <p:grpSpPr>
            <a:xfrm>
              <a:off x="4814123" y="3910257"/>
              <a:ext cx="2808008" cy="184666"/>
              <a:chOff x="4814123" y="3910257"/>
              <a:chExt cx="2808008" cy="184666"/>
            </a:xfrm>
          </p:grpSpPr>
          <p:sp>
            <p:nvSpPr>
              <p:cNvPr id="112" name="Rectangle 111"/>
              <p:cNvSpPr/>
              <p:nvPr/>
            </p:nvSpPr>
            <p:spPr>
              <a:xfrm>
                <a:off x="5093494" y="3912590"/>
                <a:ext cx="2528637"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3" name="TextBox 112"/>
              <p:cNvSpPr txBox="1"/>
              <p:nvPr/>
            </p:nvSpPr>
            <p:spPr>
              <a:xfrm>
                <a:off x="4814123" y="3910257"/>
                <a:ext cx="213200" cy="184666"/>
              </a:xfrm>
              <a:prstGeom prst="rect">
                <a:avLst/>
              </a:prstGeom>
              <a:noFill/>
            </p:spPr>
            <p:txBody>
              <a:bodyPr wrap="none" lIns="0" tIns="0" rIns="0" bIns="0" rtlCol="0">
                <a:spAutoFit/>
              </a:bodyPr>
              <a:lstStyle/>
              <a:p>
                <a:pPr algn="r"/>
                <a:r>
                  <a:rPr lang="en-US" sz="1200" dirty="0">
                    <a:solidFill>
                      <a:srgbClr val="000000"/>
                    </a:solidFill>
                  </a:rPr>
                  <a:t>0.9</a:t>
                </a:r>
              </a:p>
            </p:txBody>
          </p:sp>
        </p:grpSp>
        <p:grpSp>
          <p:nvGrpSpPr>
            <p:cNvPr id="40" name="Group 39"/>
            <p:cNvGrpSpPr/>
            <p:nvPr/>
          </p:nvGrpSpPr>
          <p:grpSpPr>
            <a:xfrm>
              <a:off x="6347401" y="3667476"/>
              <a:ext cx="1274731" cy="184666"/>
              <a:chOff x="6347401" y="3667476"/>
              <a:chExt cx="1274731" cy="184666"/>
            </a:xfrm>
          </p:grpSpPr>
          <p:sp>
            <p:nvSpPr>
              <p:cNvPr id="109" name="Rectangle 108"/>
              <p:cNvSpPr/>
              <p:nvPr/>
            </p:nvSpPr>
            <p:spPr>
              <a:xfrm>
                <a:off x="7269704" y="3669809"/>
                <a:ext cx="352428"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0" name="Rectangle 109"/>
              <p:cNvSpPr/>
              <p:nvPr/>
            </p:nvSpPr>
            <p:spPr>
              <a:xfrm>
                <a:off x="6931819" y="3669809"/>
                <a:ext cx="337884"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11" name="TextBox 110"/>
              <p:cNvSpPr txBox="1"/>
              <p:nvPr/>
            </p:nvSpPr>
            <p:spPr>
              <a:xfrm>
                <a:off x="6347401" y="3667476"/>
                <a:ext cx="511358" cy="184666"/>
              </a:xfrm>
              <a:prstGeom prst="rect">
                <a:avLst/>
              </a:prstGeom>
              <a:noFill/>
            </p:spPr>
            <p:txBody>
              <a:bodyPr wrap="none" lIns="0" tIns="0" rIns="0" bIns="0" rtlCol="0">
                <a:spAutoFit/>
              </a:bodyPr>
              <a:lstStyle/>
              <a:p>
                <a:pPr algn="r"/>
                <a:r>
                  <a:rPr lang="en-US" sz="1200" dirty="0">
                    <a:solidFill>
                      <a:srgbClr val="000000"/>
                    </a:solidFill>
                  </a:rPr>
                  <a:t>0.1–0.2</a:t>
                </a:r>
              </a:p>
            </p:txBody>
          </p:sp>
        </p:grpSp>
        <p:grpSp>
          <p:nvGrpSpPr>
            <p:cNvPr id="41" name="Group 40"/>
            <p:cNvGrpSpPr/>
            <p:nvPr/>
          </p:nvGrpSpPr>
          <p:grpSpPr>
            <a:xfrm>
              <a:off x="6290661" y="4371613"/>
              <a:ext cx="1331470" cy="184666"/>
              <a:chOff x="6290661" y="4371613"/>
              <a:chExt cx="1331470" cy="184666"/>
            </a:xfrm>
          </p:grpSpPr>
          <p:sp>
            <p:nvSpPr>
              <p:cNvPr id="106" name="Rectangle 105"/>
              <p:cNvSpPr/>
              <p:nvPr/>
            </p:nvSpPr>
            <p:spPr>
              <a:xfrm>
                <a:off x="7572374" y="4373946"/>
                <a:ext cx="49757"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7" name="Rectangle 106"/>
              <p:cNvSpPr/>
              <p:nvPr/>
            </p:nvSpPr>
            <p:spPr>
              <a:xfrm>
                <a:off x="7038380" y="4373946"/>
                <a:ext cx="533994"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8" name="TextBox 107"/>
              <p:cNvSpPr txBox="1"/>
              <p:nvPr/>
            </p:nvSpPr>
            <p:spPr>
              <a:xfrm>
                <a:off x="6290661" y="4371613"/>
                <a:ext cx="681276" cy="184666"/>
              </a:xfrm>
              <a:prstGeom prst="rect">
                <a:avLst/>
              </a:prstGeom>
              <a:noFill/>
            </p:spPr>
            <p:txBody>
              <a:bodyPr wrap="none" lIns="0" tIns="0" rIns="0" bIns="0" rtlCol="0">
                <a:spAutoFit/>
              </a:bodyPr>
              <a:lstStyle/>
              <a:p>
                <a:pPr algn="r"/>
                <a:r>
                  <a:rPr lang="en-US" sz="1200" dirty="0">
                    <a:solidFill>
                      <a:srgbClr val="000000"/>
                    </a:solidFill>
                  </a:rPr>
                  <a:t>0.05–0.17</a:t>
                </a:r>
              </a:p>
            </p:txBody>
          </p:sp>
        </p:grpSp>
        <p:grpSp>
          <p:nvGrpSpPr>
            <p:cNvPr id="42" name="Group 41"/>
            <p:cNvGrpSpPr/>
            <p:nvPr/>
          </p:nvGrpSpPr>
          <p:grpSpPr>
            <a:xfrm>
              <a:off x="6653301" y="5076545"/>
              <a:ext cx="968830" cy="184666"/>
              <a:chOff x="6653301" y="5076545"/>
              <a:chExt cx="968830" cy="184666"/>
            </a:xfrm>
          </p:grpSpPr>
          <p:sp>
            <p:nvSpPr>
              <p:cNvPr id="104" name="Rectangle 103"/>
              <p:cNvSpPr/>
              <p:nvPr/>
            </p:nvSpPr>
            <p:spPr>
              <a:xfrm>
                <a:off x="6931662" y="5078878"/>
                <a:ext cx="690469"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5" name="TextBox 104"/>
              <p:cNvSpPr txBox="1"/>
              <p:nvPr/>
            </p:nvSpPr>
            <p:spPr>
              <a:xfrm>
                <a:off x="6653301" y="5076545"/>
                <a:ext cx="213200" cy="184666"/>
              </a:xfrm>
              <a:prstGeom prst="rect">
                <a:avLst/>
              </a:prstGeom>
              <a:noFill/>
            </p:spPr>
            <p:txBody>
              <a:bodyPr wrap="none" lIns="0" tIns="0" rIns="0" bIns="0" rtlCol="0">
                <a:spAutoFit/>
              </a:bodyPr>
              <a:lstStyle/>
              <a:p>
                <a:pPr algn="r"/>
                <a:r>
                  <a:rPr lang="en-US" sz="1200" dirty="0">
                    <a:solidFill>
                      <a:srgbClr val="000000"/>
                    </a:solidFill>
                  </a:rPr>
                  <a:t>0.2</a:t>
                </a:r>
              </a:p>
            </p:txBody>
          </p:sp>
        </p:grpSp>
        <p:grpSp>
          <p:nvGrpSpPr>
            <p:cNvPr id="43" name="Group 42"/>
            <p:cNvGrpSpPr/>
            <p:nvPr/>
          </p:nvGrpSpPr>
          <p:grpSpPr>
            <a:xfrm>
              <a:off x="5958478" y="3433855"/>
              <a:ext cx="1663109" cy="184666"/>
              <a:chOff x="5958478" y="3433855"/>
              <a:chExt cx="1663109" cy="184666"/>
            </a:xfrm>
          </p:grpSpPr>
          <p:sp>
            <p:nvSpPr>
              <p:cNvPr id="102" name="Rectangle 101"/>
              <p:cNvSpPr/>
              <p:nvPr/>
            </p:nvSpPr>
            <p:spPr>
              <a:xfrm>
                <a:off x="6322219" y="3436188"/>
                <a:ext cx="1299368"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3" name="TextBox 102"/>
              <p:cNvSpPr txBox="1"/>
              <p:nvPr/>
            </p:nvSpPr>
            <p:spPr>
              <a:xfrm>
                <a:off x="5958478" y="3433855"/>
                <a:ext cx="298159" cy="184666"/>
              </a:xfrm>
              <a:prstGeom prst="rect">
                <a:avLst/>
              </a:prstGeom>
              <a:noFill/>
            </p:spPr>
            <p:txBody>
              <a:bodyPr wrap="none" lIns="0" tIns="0" rIns="0" bIns="0" rtlCol="0">
                <a:spAutoFit/>
              </a:bodyPr>
              <a:lstStyle/>
              <a:p>
                <a:pPr algn="r"/>
                <a:r>
                  <a:rPr lang="en-US" sz="1200" dirty="0">
                    <a:solidFill>
                      <a:srgbClr val="000000"/>
                    </a:solidFill>
                  </a:rPr>
                  <a:t>0.38</a:t>
                </a:r>
              </a:p>
            </p:txBody>
          </p:sp>
        </p:grpSp>
        <p:cxnSp>
          <p:nvCxnSpPr>
            <p:cNvPr id="44" name="Straight Connector 43"/>
            <p:cNvCxnSpPr/>
            <p:nvPr/>
          </p:nvCxnSpPr>
          <p:spPr>
            <a:xfrm>
              <a:off x="8841306" y="1976759"/>
              <a:ext cx="28872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rot="5400000">
              <a:off x="10523025"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a:off x="10181316"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a:off x="9839607"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a:off x="9497898"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rot="5400000">
              <a:off x="9156189" y="1940758"/>
              <a:ext cx="72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9087797" y="1694449"/>
              <a:ext cx="212400" cy="184666"/>
            </a:xfrm>
            <a:prstGeom prst="rect">
              <a:avLst/>
            </a:prstGeom>
            <a:noFill/>
          </p:spPr>
          <p:txBody>
            <a:bodyPr wrap="none" lIns="0" tIns="0" rIns="0" bIns="0" rtlCol="0" anchor="b">
              <a:noAutofit/>
            </a:bodyPr>
            <a:lstStyle/>
            <a:p>
              <a:pPr algn="ctr"/>
              <a:r>
                <a:rPr lang="en-US" sz="1200" dirty="0">
                  <a:solidFill>
                    <a:srgbClr val="000000"/>
                  </a:solidFill>
                </a:rPr>
                <a:t>1</a:t>
              </a:r>
            </a:p>
          </p:txBody>
        </p:sp>
        <p:sp>
          <p:nvSpPr>
            <p:cNvPr id="51" name="TextBox 50"/>
            <p:cNvSpPr txBox="1"/>
            <p:nvPr/>
          </p:nvSpPr>
          <p:spPr>
            <a:xfrm>
              <a:off x="9429506" y="1694449"/>
              <a:ext cx="212400" cy="184666"/>
            </a:xfrm>
            <a:prstGeom prst="rect">
              <a:avLst/>
            </a:prstGeom>
            <a:noFill/>
          </p:spPr>
          <p:txBody>
            <a:bodyPr wrap="none" lIns="0" tIns="0" rIns="0" bIns="0" rtlCol="0" anchor="b">
              <a:noAutofit/>
            </a:bodyPr>
            <a:lstStyle/>
            <a:p>
              <a:pPr algn="ctr"/>
              <a:r>
                <a:rPr lang="en-US" sz="1200" dirty="0">
                  <a:solidFill>
                    <a:srgbClr val="000000"/>
                  </a:solidFill>
                </a:rPr>
                <a:t>2</a:t>
              </a:r>
            </a:p>
          </p:txBody>
        </p:sp>
        <p:sp>
          <p:nvSpPr>
            <p:cNvPr id="52" name="TextBox 51"/>
            <p:cNvSpPr txBox="1"/>
            <p:nvPr/>
          </p:nvSpPr>
          <p:spPr>
            <a:xfrm>
              <a:off x="9771215" y="1694449"/>
              <a:ext cx="212400" cy="184666"/>
            </a:xfrm>
            <a:prstGeom prst="rect">
              <a:avLst/>
            </a:prstGeom>
            <a:noFill/>
          </p:spPr>
          <p:txBody>
            <a:bodyPr wrap="none" lIns="0" tIns="0" rIns="0" bIns="0" rtlCol="0" anchor="b">
              <a:noAutofit/>
            </a:bodyPr>
            <a:lstStyle/>
            <a:p>
              <a:pPr algn="ctr"/>
              <a:r>
                <a:rPr lang="en-US" sz="1200">
                  <a:solidFill>
                    <a:srgbClr val="000000"/>
                  </a:solidFill>
                </a:rPr>
                <a:t>3</a:t>
              </a:r>
              <a:endParaRPr lang="en-US" sz="1200" dirty="0">
                <a:solidFill>
                  <a:srgbClr val="000000"/>
                </a:solidFill>
              </a:endParaRPr>
            </a:p>
          </p:txBody>
        </p:sp>
        <p:sp>
          <p:nvSpPr>
            <p:cNvPr id="53" name="TextBox 52"/>
            <p:cNvSpPr txBox="1"/>
            <p:nvPr/>
          </p:nvSpPr>
          <p:spPr>
            <a:xfrm>
              <a:off x="10112924" y="1694449"/>
              <a:ext cx="212400" cy="184666"/>
            </a:xfrm>
            <a:prstGeom prst="rect">
              <a:avLst/>
            </a:prstGeom>
            <a:noFill/>
          </p:spPr>
          <p:txBody>
            <a:bodyPr wrap="none" lIns="0" tIns="0" rIns="0" bIns="0" rtlCol="0" anchor="b">
              <a:noAutofit/>
            </a:bodyPr>
            <a:lstStyle/>
            <a:p>
              <a:pPr algn="ctr"/>
              <a:r>
                <a:rPr lang="en-US" sz="1200" dirty="0">
                  <a:solidFill>
                    <a:srgbClr val="000000"/>
                  </a:solidFill>
                </a:rPr>
                <a:t>4</a:t>
              </a:r>
            </a:p>
          </p:txBody>
        </p:sp>
        <p:sp>
          <p:nvSpPr>
            <p:cNvPr id="54" name="TextBox 53"/>
            <p:cNvSpPr txBox="1"/>
            <p:nvPr/>
          </p:nvSpPr>
          <p:spPr>
            <a:xfrm>
              <a:off x="10454633" y="1694449"/>
              <a:ext cx="212400" cy="184666"/>
            </a:xfrm>
            <a:prstGeom prst="rect">
              <a:avLst/>
            </a:prstGeom>
            <a:noFill/>
          </p:spPr>
          <p:txBody>
            <a:bodyPr wrap="none" lIns="0" tIns="0" rIns="0" bIns="0" rtlCol="0" anchor="b">
              <a:noAutofit/>
            </a:bodyPr>
            <a:lstStyle/>
            <a:p>
              <a:pPr algn="ctr"/>
              <a:r>
                <a:rPr lang="en-US" sz="1200" dirty="0">
                  <a:solidFill>
                    <a:srgbClr val="000000"/>
                  </a:solidFill>
                </a:rPr>
                <a:t>5</a:t>
              </a:r>
            </a:p>
          </p:txBody>
        </p:sp>
        <p:sp>
          <p:nvSpPr>
            <p:cNvPr id="55" name="TextBox 54"/>
            <p:cNvSpPr txBox="1"/>
            <p:nvPr/>
          </p:nvSpPr>
          <p:spPr>
            <a:xfrm>
              <a:off x="10723047" y="1694449"/>
              <a:ext cx="1091646" cy="184666"/>
            </a:xfrm>
            <a:prstGeom prst="rect">
              <a:avLst/>
            </a:prstGeom>
            <a:noFill/>
          </p:spPr>
          <p:txBody>
            <a:bodyPr wrap="none" lIns="0" tIns="0" rIns="0" bIns="0" rtlCol="0" anchor="b">
              <a:spAutoFit/>
            </a:bodyPr>
            <a:lstStyle/>
            <a:p>
              <a:pPr algn="r"/>
              <a:r>
                <a:rPr lang="en-US" sz="1200" b="1" dirty="0">
                  <a:solidFill>
                    <a:srgbClr val="000000"/>
                  </a:solidFill>
                </a:rPr>
                <a:t>Prevalence (%)</a:t>
              </a:r>
            </a:p>
          </p:txBody>
        </p:sp>
        <p:sp>
          <p:nvSpPr>
            <p:cNvPr id="56" name="Rectangle 55"/>
            <p:cNvSpPr/>
            <p:nvPr/>
          </p:nvSpPr>
          <p:spPr>
            <a:xfrm>
              <a:off x="8846067" y="4143572"/>
              <a:ext cx="34850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grpSp>
          <p:nvGrpSpPr>
            <p:cNvPr id="57" name="Group 56"/>
            <p:cNvGrpSpPr/>
            <p:nvPr/>
          </p:nvGrpSpPr>
          <p:grpSpPr>
            <a:xfrm>
              <a:off x="8846068" y="2035271"/>
              <a:ext cx="1004855" cy="184666"/>
              <a:chOff x="8846068" y="2035271"/>
              <a:chExt cx="1004855" cy="184666"/>
            </a:xfrm>
          </p:grpSpPr>
          <p:sp>
            <p:nvSpPr>
              <p:cNvPr id="99" name="Rectangle 98"/>
              <p:cNvSpPr/>
              <p:nvPr/>
            </p:nvSpPr>
            <p:spPr>
              <a:xfrm>
                <a:off x="8846068" y="2037604"/>
                <a:ext cx="34850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0" name="Rectangle 99"/>
              <p:cNvSpPr/>
              <p:nvPr/>
            </p:nvSpPr>
            <p:spPr>
              <a:xfrm>
                <a:off x="9194570" y="2037604"/>
                <a:ext cx="348502"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101" name="TextBox 100"/>
              <p:cNvSpPr txBox="1"/>
              <p:nvPr/>
            </p:nvSpPr>
            <p:spPr>
              <a:xfrm>
                <a:off x="9596045" y="2035271"/>
                <a:ext cx="254878" cy="184666"/>
              </a:xfrm>
              <a:prstGeom prst="rect">
                <a:avLst/>
              </a:prstGeom>
              <a:noFill/>
            </p:spPr>
            <p:txBody>
              <a:bodyPr wrap="none" lIns="0" tIns="0" rIns="0" bIns="0" rtlCol="0" anchor="ctr">
                <a:spAutoFit/>
              </a:bodyPr>
              <a:lstStyle/>
              <a:p>
                <a:r>
                  <a:rPr lang="en-US" sz="1200" dirty="0">
                    <a:solidFill>
                      <a:srgbClr val="000000"/>
                    </a:solidFill>
                  </a:rPr>
                  <a:t>1–2</a:t>
                </a:r>
              </a:p>
            </p:txBody>
          </p:sp>
        </p:grpSp>
        <p:grpSp>
          <p:nvGrpSpPr>
            <p:cNvPr id="58" name="Group 57"/>
            <p:cNvGrpSpPr/>
            <p:nvPr/>
          </p:nvGrpSpPr>
          <p:grpSpPr>
            <a:xfrm>
              <a:off x="8845092" y="2271443"/>
              <a:ext cx="990346" cy="184666"/>
              <a:chOff x="8845092" y="2271443"/>
              <a:chExt cx="990346" cy="184666"/>
            </a:xfrm>
          </p:grpSpPr>
          <p:sp>
            <p:nvSpPr>
              <p:cNvPr id="97" name="Rectangle 96"/>
              <p:cNvSpPr/>
              <p:nvPr/>
            </p:nvSpPr>
            <p:spPr>
              <a:xfrm>
                <a:off x="8845092" y="2273776"/>
                <a:ext cx="72515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8" name="TextBox 97"/>
              <p:cNvSpPr txBox="1"/>
              <p:nvPr/>
            </p:nvSpPr>
            <p:spPr>
              <a:xfrm>
                <a:off x="9622238" y="2271443"/>
                <a:ext cx="213200" cy="184666"/>
              </a:xfrm>
              <a:prstGeom prst="rect">
                <a:avLst/>
              </a:prstGeom>
              <a:noFill/>
            </p:spPr>
            <p:txBody>
              <a:bodyPr wrap="none" lIns="0" tIns="0" rIns="0" bIns="0" rtlCol="0" anchor="ctr">
                <a:spAutoFit/>
              </a:bodyPr>
              <a:lstStyle/>
              <a:p>
                <a:r>
                  <a:rPr lang="en-US" sz="1200" dirty="0">
                    <a:solidFill>
                      <a:srgbClr val="000000"/>
                    </a:solidFill>
                  </a:rPr>
                  <a:t>2.1</a:t>
                </a:r>
              </a:p>
            </p:txBody>
          </p:sp>
        </p:grpSp>
        <p:grpSp>
          <p:nvGrpSpPr>
            <p:cNvPr id="59" name="Group 58"/>
            <p:cNvGrpSpPr/>
            <p:nvPr/>
          </p:nvGrpSpPr>
          <p:grpSpPr>
            <a:xfrm>
              <a:off x="8846066" y="2743790"/>
              <a:ext cx="1323249" cy="184666"/>
              <a:chOff x="8846066" y="2743790"/>
              <a:chExt cx="1323249" cy="184666"/>
            </a:xfrm>
          </p:grpSpPr>
          <p:sp>
            <p:nvSpPr>
              <p:cNvPr id="94" name="Rectangle 93"/>
              <p:cNvSpPr/>
              <p:nvPr/>
            </p:nvSpPr>
            <p:spPr>
              <a:xfrm>
                <a:off x="8846066" y="2746123"/>
                <a:ext cx="61702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5" name="Rectangle 94"/>
              <p:cNvSpPr/>
              <p:nvPr/>
            </p:nvSpPr>
            <p:spPr>
              <a:xfrm>
                <a:off x="9463088" y="2746123"/>
                <a:ext cx="145256"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6" name="TextBox 95"/>
              <p:cNvSpPr txBox="1"/>
              <p:nvPr/>
            </p:nvSpPr>
            <p:spPr>
              <a:xfrm>
                <a:off x="9657957" y="2743790"/>
                <a:ext cx="511358" cy="184666"/>
              </a:xfrm>
              <a:prstGeom prst="rect">
                <a:avLst/>
              </a:prstGeom>
              <a:noFill/>
            </p:spPr>
            <p:txBody>
              <a:bodyPr wrap="none" lIns="0" tIns="0" rIns="0" bIns="0" rtlCol="0" anchor="ctr">
                <a:spAutoFit/>
              </a:bodyPr>
              <a:lstStyle/>
              <a:p>
                <a:r>
                  <a:rPr lang="en-US" sz="1200" dirty="0">
                    <a:solidFill>
                      <a:srgbClr val="000000"/>
                    </a:solidFill>
                  </a:rPr>
                  <a:t>1.8–2.2</a:t>
                </a:r>
              </a:p>
            </p:txBody>
          </p:sp>
        </p:grpSp>
        <p:grpSp>
          <p:nvGrpSpPr>
            <p:cNvPr id="60" name="Group 59"/>
            <p:cNvGrpSpPr/>
            <p:nvPr/>
          </p:nvGrpSpPr>
          <p:grpSpPr>
            <a:xfrm>
              <a:off x="8846067" y="3910257"/>
              <a:ext cx="716993" cy="184666"/>
              <a:chOff x="8846067" y="3910257"/>
              <a:chExt cx="716993" cy="184666"/>
            </a:xfrm>
          </p:grpSpPr>
          <p:sp>
            <p:nvSpPr>
              <p:cNvPr id="92" name="Rectangle 91"/>
              <p:cNvSpPr/>
              <p:nvPr/>
            </p:nvSpPr>
            <p:spPr>
              <a:xfrm>
                <a:off x="8846067" y="3912590"/>
                <a:ext cx="450333"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3" name="TextBox 92"/>
              <p:cNvSpPr txBox="1"/>
              <p:nvPr/>
            </p:nvSpPr>
            <p:spPr>
              <a:xfrm>
                <a:off x="9349860" y="3910257"/>
                <a:ext cx="213200" cy="184666"/>
              </a:xfrm>
              <a:prstGeom prst="rect">
                <a:avLst/>
              </a:prstGeom>
              <a:noFill/>
            </p:spPr>
            <p:txBody>
              <a:bodyPr wrap="none" lIns="0" tIns="0" rIns="0" bIns="0" rtlCol="0" anchor="ctr">
                <a:spAutoFit/>
              </a:bodyPr>
              <a:lstStyle/>
              <a:p>
                <a:r>
                  <a:rPr lang="en-US" sz="1200" dirty="0">
                    <a:solidFill>
                      <a:srgbClr val="000000"/>
                    </a:solidFill>
                  </a:rPr>
                  <a:t>1.3</a:t>
                </a:r>
              </a:p>
            </p:txBody>
          </p:sp>
        </p:grpSp>
        <p:grpSp>
          <p:nvGrpSpPr>
            <p:cNvPr id="61" name="Group 60"/>
            <p:cNvGrpSpPr/>
            <p:nvPr/>
          </p:nvGrpSpPr>
          <p:grpSpPr>
            <a:xfrm>
              <a:off x="8846067" y="3667476"/>
              <a:ext cx="1222742" cy="184666"/>
              <a:chOff x="8846067" y="3667476"/>
              <a:chExt cx="1222742" cy="184666"/>
            </a:xfrm>
          </p:grpSpPr>
          <p:sp>
            <p:nvSpPr>
              <p:cNvPr id="89" name="Rectangle 88"/>
              <p:cNvSpPr/>
              <p:nvPr/>
            </p:nvSpPr>
            <p:spPr>
              <a:xfrm>
                <a:off x="8846067" y="3669809"/>
                <a:ext cx="509864"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0" name="Rectangle 89"/>
              <p:cNvSpPr/>
              <p:nvPr/>
            </p:nvSpPr>
            <p:spPr>
              <a:xfrm>
                <a:off x="9353550" y="3669809"/>
                <a:ext cx="149306"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91" name="TextBox 90"/>
              <p:cNvSpPr txBox="1"/>
              <p:nvPr/>
            </p:nvSpPr>
            <p:spPr>
              <a:xfrm>
                <a:off x="9557451" y="3667476"/>
                <a:ext cx="511358" cy="184666"/>
              </a:xfrm>
              <a:prstGeom prst="rect">
                <a:avLst/>
              </a:prstGeom>
              <a:noFill/>
            </p:spPr>
            <p:txBody>
              <a:bodyPr wrap="none" lIns="0" tIns="0" rIns="0" bIns="0" rtlCol="0" anchor="ctr">
                <a:spAutoFit/>
              </a:bodyPr>
              <a:lstStyle/>
              <a:p>
                <a:r>
                  <a:rPr lang="en-US" sz="1200" dirty="0">
                    <a:solidFill>
                      <a:srgbClr val="000000"/>
                    </a:solidFill>
                  </a:rPr>
                  <a:t>1.5–1.9</a:t>
                </a:r>
              </a:p>
            </p:txBody>
          </p:sp>
        </p:grpSp>
        <p:grpSp>
          <p:nvGrpSpPr>
            <p:cNvPr id="62" name="Group 61"/>
            <p:cNvGrpSpPr/>
            <p:nvPr/>
          </p:nvGrpSpPr>
          <p:grpSpPr>
            <a:xfrm>
              <a:off x="8846067" y="4371613"/>
              <a:ext cx="921589" cy="184666"/>
              <a:chOff x="8846067" y="4371613"/>
              <a:chExt cx="921589" cy="184666"/>
            </a:xfrm>
          </p:grpSpPr>
          <p:sp>
            <p:nvSpPr>
              <p:cNvPr id="86" name="Rectangle 85"/>
              <p:cNvSpPr/>
              <p:nvPr/>
            </p:nvSpPr>
            <p:spPr>
              <a:xfrm>
                <a:off x="8846067" y="4373946"/>
                <a:ext cx="50283"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7" name="Rectangle 86"/>
              <p:cNvSpPr/>
              <p:nvPr/>
            </p:nvSpPr>
            <p:spPr>
              <a:xfrm>
                <a:off x="8903889" y="4373946"/>
                <a:ext cx="128335"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8" name="TextBox 87"/>
              <p:cNvSpPr txBox="1"/>
              <p:nvPr/>
            </p:nvSpPr>
            <p:spPr>
              <a:xfrm>
                <a:off x="9086379" y="4371613"/>
                <a:ext cx="681277" cy="184666"/>
              </a:xfrm>
              <a:prstGeom prst="rect">
                <a:avLst/>
              </a:prstGeom>
              <a:noFill/>
            </p:spPr>
            <p:txBody>
              <a:bodyPr wrap="none" lIns="0" tIns="0" rIns="0" bIns="0" rtlCol="0" anchor="ctr">
                <a:spAutoFit/>
              </a:bodyPr>
              <a:lstStyle/>
              <a:p>
                <a:r>
                  <a:rPr lang="en-US" sz="1200" dirty="0">
                    <a:solidFill>
                      <a:srgbClr val="000000"/>
                    </a:solidFill>
                  </a:rPr>
                  <a:t>0.12–0.44</a:t>
                </a:r>
              </a:p>
            </p:txBody>
          </p:sp>
        </p:grpSp>
        <p:grpSp>
          <p:nvGrpSpPr>
            <p:cNvPr id="63" name="Group 62"/>
            <p:cNvGrpSpPr/>
            <p:nvPr/>
          </p:nvGrpSpPr>
          <p:grpSpPr>
            <a:xfrm>
              <a:off x="8846067" y="2512196"/>
              <a:ext cx="1188933" cy="184666"/>
              <a:chOff x="8846067" y="2512196"/>
              <a:chExt cx="1188933" cy="184666"/>
            </a:xfrm>
          </p:grpSpPr>
          <p:sp>
            <p:nvSpPr>
              <p:cNvPr id="83" name="Rectangle 82"/>
              <p:cNvSpPr/>
              <p:nvPr/>
            </p:nvSpPr>
            <p:spPr>
              <a:xfrm>
                <a:off x="8846067" y="2514529"/>
                <a:ext cx="550346"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4" name="Rectangle 83"/>
              <p:cNvSpPr/>
              <p:nvPr/>
            </p:nvSpPr>
            <p:spPr>
              <a:xfrm>
                <a:off x="9396413" y="2514529"/>
                <a:ext cx="73818"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5" name="TextBox 84"/>
              <p:cNvSpPr txBox="1"/>
              <p:nvPr/>
            </p:nvSpPr>
            <p:spPr>
              <a:xfrm>
                <a:off x="9523642" y="2512196"/>
                <a:ext cx="511358" cy="184666"/>
              </a:xfrm>
              <a:prstGeom prst="rect">
                <a:avLst/>
              </a:prstGeom>
              <a:noFill/>
            </p:spPr>
            <p:txBody>
              <a:bodyPr wrap="none" lIns="0" tIns="0" rIns="0" bIns="0" rtlCol="0" anchor="ctr">
                <a:spAutoFit/>
              </a:bodyPr>
              <a:lstStyle/>
              <a:p>
                <a:r>
                  <a:rPr lang="en-US" sz="1200" dirty="0">
                    <a:solidFill>
                      <a:srgbClr val="000000"/>
                    </a:solidFill>
                  </a:rPr>
                  <a:t>1.6–1.8</a:t>
                </a:r>
              </a:p>
            </p:txBody>
          </p:sp>
        </p:grpSp>
        <p:grpSp>
          <p:nvGrpSpPr>
            <p:cNvPr id="64" name="Group 63"/>
            <p:cNvGrpSpPr/>
            <p:nvPr/>
          </p:nvGrpSpPr>
          <p:grpSpPr>
            <a:xfrm>
              <a:off x="8846069" y="2970105"/>
              <a:ext cx="851604" cy="184666"/>
              <a:chOff x="8846069" y="2970105"/>
              <a:chExt cx="851604" cy="184666"/>
            </a:xfrm>
          </p:grpSpPr>
          <p:sp>
            <p:nvSpPr>
              <p:cNvPr id="81" name="Rectangle 80"/>
              <p:cNvSpPr/>
              <p:nvPr/>
            </p:nvSpPr>
            <p:spPr>
              <a:xfrm>
                <a:off x="8846069" y="2972438"/>
                <a:ext cx="500338"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82" name="TextBox 81"/>
              <p:cNvSpPr txBox="1"/>
              <p:nvPr/>
            </p:nvSpPr>
            <p:spPr>
              <a:xfrm>
                <a:off x="9399514" y="2970105"/>
                <a:ext cx="298159" cy="184666"/>
              </a:xfrm>
              <a:prstGeom prst="rect">
                <a:avLst/>
              </a:prstGeom>
              <a:noFill/>
            </p:spPr>
            <p:txBody>
              <a:bodyPr wrap="none" lIns="0" tIns="0" rIns="0" bIns="0" rtlCol="0" anchor="ctr">
                <a:spAutoFit/>
              </a:bodyPr>
              <a:lstStyle/>
              <a:p>
                <a:r>
                  <a:rPr lang="en-US" sz="1200" dirty="0">
                    <a:solidFill>
                      <a:srgbClr val="000000"/>
                    </a:solidFill>
                  </a:rPr>
                  <a:t>1.44</a:t>
                </a:r>
              </a:p>
            </p:txBody>
          </p:sp>
        </p:grpSp>
        <p:sp>
          <p:nvSpPr>
            <p:cNvPr id="65" name="TextBox 64"/>
            <p:cNvSpPr txBox="1"/>
            <p:nvPr/>
          </p:nvSpPr>
          <p:spPr>
            <a:xfrm>
              <a:off x="9247950" y="4141239"/>
              <a:ext cx="84960" cy="184666"/>
            </a:xfrm>
            <a:prstGeom prst="rect">
              <a:avLst/>
            </a:prstGeom>
            <a:noFill/>
          </p:spPr>
          <p:txBody>
            <a:bodyPr wrap="none" lIns="0" tIns="0" rIns="0" bIns="0" rtlCol="0" anchor="ctr">
              <a:spAutoFit/>
            </a:bodyPr>
            <a:lstStyle/>
            <a:p>
              <a:r>
                <a:rPr lang="en-US" sz="1200" dirty="0">
                  <a:solidFill>
                    <a:srgbClr val="000000"/>
                  </a:solidFill>
                </a:rPr>
                <a:t>1</a:t>
              </a:r>
            </a:p>
          </p:txBody>
        </p:sp>
        <p:grpSp>
          <p:nvGrpSpPr>
            <p:cNvPr id="66" name="Group 65"/>
            <p:cNvGrpSpPr/>
            <p:nvPr/>
          </p:nvGrpSpPr>
          <p:grpSpPr>
            <a:xfrm>
              <a:off x="8846069" y="4612913"/>
              <a:ext cx="2565776" cy="184666"/>
              <a:chOff x="8846069" y="4612913"/>
              <a:chExt cx="2565776" cy="184666"/>
            </a:xfrm>
          </p:grpSpPr>
          <p:sp>
            <p:nvSpPr>
              <p:cNvPr id="79" name="TextBox 78"/>
              <p:cNvSpPr txBox="1"/>
              <p:nvPr/>
            </p:nvSpPr>
            <p:spPr>
              <a:xfrm>
                <a:off x="11198645" y="4612913"/>
                <a:ext cx="213200" cy="184666"/>
              </a:xfrm>
              <a:prstGeom prst="rect">
                <a:avLst/>
              </a:prstGeom>
              <a:noFill/>
            </p:spPr>
            <p:txBody>
              <a:bodyPr wrap="none" lIns="0" tIns="0" rIns="0" bIns="0" rtlCol="0" anchor="ctr">
                <a:spAutoFit/>
              </a:bodyPr>
              <a:lstStyle/>
              <a:p>
                <a:r>
                  <a:rPr lang="en-US" sz="1200" dirty="0">
                    <a:solidFill>
                      <a:srgbClr val="000000"/>
                    </a:solidFill>
                  </a:rPr>
                  <a:t>6.7</a:t>
                </a:r>
              </a:p>
            </p:txBody>
          </p:sp>
          <p:sp>
            <p:nvSpPr>
              <p:cNvPr id="80" name="Rectangle 79"/>
              <p:cNvSpPr/>
              <p:nvPr/>
            </p:nvSpPr>
            <p:spPr>
              <a:xfrm>
                <a:off x="8846069" y="4615246"/>
                <a:ext cx="2300562"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grpSp>
        <p:grpSp>
          <p:nvGrpSpPr>
            <p:cNvPr id="67" name="Group 66"/>
            <p:cNvGrpSpPr/>
            <p:nvPr/>
          </p:nvGrpSpPr>
          <p:grpSpPr>
            <a:xfrm>
              <a:off x="8845092" y="4839351"/>
              <a:ext cx="1814274" cy="184666"/>
              <a:chOff x="8845092" y="4839351"/>
              <a:chExt cx="1814274" cy="184666"/>
            </a:xfrm>
          </p:grpSpPr>
          <p:sp>
            <p:nvSpPr>
              <p:cNvPr id="77" name="TextBox 76"/>
              <p:cNvSpPr txBox="1"/>
              <p:nvPr/>
            </p:nvSpPr>
            <p:spPr>
              <a:xfrm>
                <a:off x="10446166" y="4839351"/>
                <a:ext cx="213200" cy="184666"/>
              </a:xfrm>
              <a:prstGeom prst="rect">
                <a:avLst/>
              </a:prstGeom>
              <a:noFill/>
            </p:spPr>
            <p:txBody>
              <a:bodyPr wrap="none" lIns="0" tIns="0" rIns="0" bIns="0" rtlCol="0" anchor="ctr">
                <a:spAutoFit/>
              </a:bodyPr>
              <a:lstStyle/>
              <a:p>
                <a:r>
                  <a:rPr lang="en-US" sz="1200" dirty="0">
                    <a:solidFill>
                      <a:srgbClr val="000000"/>
                    </a:solidFill>
                  </a:rPr>
                  <a:t>4.5</a:t>
                </a:r>
              </a:p>
            </p:txBody>
          </p:sp>
          <p:sp>
            <p:nvSpPr>
              <p:cNvPr id="78" name="Rectangle 77"/>
              <p:cNvSpPr/>
              <p:nvPr/>
            </p:nvSpPr>
            <p:spPr>
              <a:xfrm>
                <a:off x="8845092" y="4841684"/>
                <a:ext cx="1549064"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grpSp>
        <p:grpSp>
          <p:nvGrpSpPr>
            <p:cNvPr id="68" name="Group 67"/>
            <p:cNvGrpSpPr/>
            <p:nvPr/>
          </p:nvGrpSpPr>
          <p:grpSpPr>
            <a:xfrm>
              <a:off x="8845092" y="5076545"/>
              <a:ext cx="485252" cy="184666"/>
              <a:chOff x="8845092" y="5076545"/>
              <a:chExt cx="485252" cy="184666"/>
            </a:xfrm>
          </p:grpSpPr>
          <p:sp>
            <p:nvSpPr>
              <p:cNvPr id="75" name="TextBox 74"/>
              <p:cNvSpPr txBox="1"/>
              <p:nvPr/>
            </p:nvSpPr>
            <p:spPr>
              <a:xfrm>
                <a:off x="9245384" y="5076545"/>
                <a:ext cx="84960" cy="184666"/>
              </a:xfrm>
              <a:prstGeom prst="rect">
                <a:avLst/>
              </a:prstGeom>
              <a:noFill/>
            </p:spPr>
            <p:txBody>
              <a:bodyPr wrap="none" lIns="0" tIns="0" rIns="0" bIns="0" rtlCol="0" anchor="ctr">
                <a:spAutoFit/>
              </a:bodyPr>
              <a:lstStyle/>
              <a:p>
                <a:r>
                  <a:rPr lang="en-US" sz="1200" dirty="0">
                    <a:solidFill>
                      <a:srgbClr val="000000"/>
                    </a:solidFill>
                  </a:rPr>
                  <a:t>1</a:t>
                </a:r>
              </a:p>
            </p:txBody>
          </p:sp>
          <p:sp>
            <p:nvSpPr>
              <p:cNvPr id="76" name="Rectangle 75"/>
              <p:cNvSpPr/>
              <p:nvPr/>
            </p:nvSpPr>
            <p:spPr>
              <a:xfrm>
                <a:off x="8845092" y="5078878"/>
                <a:ext cx="346533"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grpSp>
        <p:grpSp>
          <p:nvGrpSpPr>
            <p:cNvPr id="69" name="Group 68"/>
            <p:cNvGrpSpPr/>
            <p:nvPr/>
          </p:nvGrpSpPr>
          <p:grpSpPr>
            <a:xfrm>
              <a:off x="8846069" y="5310004"/>
              <a:ext cx="1002501" cy="184666"/>
              <a:chOff x="8846069" y="5310004"/>
              <a:chExt cx="1002501" cy="184666"/>
            </a:xfrm>
          </p:grpSpPr>
          <p:sp>
            <p:nvSpPr>
              <p:cNvPr id="72" name="Rectangle 71"/>
              <p:cNvSpPr/>
              <p:nvPr/>
            </p:nvSpPr>
            <p:spPr>
              <a:xfrm>
                <a:off x="8846069" y="5312337"/>
                <a:ext cx="358023" cy="180000"/>
              </a:xfrm>
              <a:prstGeom prst="rect">
                <a:avLst/>
              </a:prstGeom>
              <a:solidFill>
                <a:schemeClr val="tx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73" name="Rectangle 72"/>
              <p:cNvSpPr/>
              <p:nvPr/>
            </p:nvSpPr>
            <p:spPr>
              <a:xfrm>
                <a:off x="9204093" y="5312337"/>
                <a:ext cx="337575" cy="180000"/>
              </a:xfrm>
              <a:prstGeom prst="rect">
                <a:avLst/>
              </a:prstGeom>
              <a:solidFill>
                <a:schemeClr val="accent2"/>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74" name="TextBox 73"/>
              <p:cNvSpPr txBox="1"/>
              <p:nvPr/>
            </p:nvSpPr>
            <p:spPr>
              <a:xfrm>
                <a:off x="9593692" y="5310004"/>
                <a:ext cx="254878" cy="184666"/>
              </a:xfrm>
              <a:prstGeom prst="rect">
                <a:avLst/>
              </a:prstGeom>
              <a:noFill/>
            </p:spPr>
            <p:txBody>
              <a:bodyPr wrap="none" lIns="0" tIns="0" rIns="0" bIns="0" rtlCol="0" anchor="ctr">
                <a:spAutoFit/>
              </a:bodyPr>
              <a:lstStyle/>
              <a:p>
                <a:r>
                  <a:rPr lang="en-US" sz="1200" dirty="0">
                    <a:solidFill>
                      <a:srgbClr val="000000"/>
                    </a:solidFill>
                  </a:rPr>
                  <a:t>1–2</a:t>
                </a:r>
              </a:p>
            </p:txBody>
          </p:sp>
        </p:grpSp>
        <p:cxnSp>
          <p:nvCxnSpPr>
            <p:cNvPr id="70" name="Straight Connector 69"/>
            <p:cNvCxnSpPr/>
            <p:nvPr/>
          </p:nvCxnSpPr>
          <p:spPr>
            <a:xfrm rot="5400000">
              <a:off x="5834606" y="3763963"/>
              <a:ext cx="357505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rot="5400000">
              <a:off x="7058543" y="3763963"/>
              <a:ext cx="357505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27" name="TextBox 126">
            <a:extLst>
              <a:ext uri="{FF2B5EF4-FFF2-40B4-BE49-F238E27FC236}">
                <a16:creationId xmlns:a16="http://schemas.microsoft.com/office/drawing/2014/main" id="{A1E967DB-1418-4A32-A830-395A6254E855}"/>
              </a:ext>
            </a:extLst>
          </p:cNvPr>
          <p:cNvSpPr txBox="1"/>
          <p:nvPr/>
        </p:nvSpPr>
        <p:spPr>
          <a:xfrm>
            <a:off x="1032747" y="6114197"/>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a:t>An updated, universal </a:t>
            </a:r>
            <a:r>
              <a:rPr lang="en-US" dirty="0"/>
              <a:t>definition of </a:t>
            </a:r>
            <a:r>
              <a:rPr lang="en-GB" dirty="0"/>
              <a:t>HF </a:t>
            </a:r>
            <a:r>
              <a:rPr lang="en-GB" altLang="en-US" dirty="0"/>
              <a:t>has recently been published</a:t>
            </a:r>
            <a:endParaRPr lang="en-GB" dirty="0"/>
          </a:p>
        </p:txBody>
      </p:sp>
      <p:sp>
        <p:nvSpPr>
          <p:cNvPr id="3" name="Text Placeholder 2"/>
          <p:cNvSpPr>
            <a:spLocks noGrp="1"/>
          </p:cNvSpPr>
          <p:nvPr>
            <p:ph type="body" sz="quarter" idx="10"/>
          </p:nvPr>
        </p:nvSpPr>
        <p:spPr/>
        <p:txBody>
          <a:bodyPr/>
          <a:lstStyle/>
          <a:p>
            <a:r>
              <a:rPr lang="en-GB" altLang="en-US" dirty="0"/>
              <a:t>EF, ejection fraction; </a:t>
            </a:r>
            <a:r>
              <a:rPr lang="en-US" dirty="0"/>
              <a:t>HF, heart failure</a:t>
            </a:r>
          </a:p>
          <a:p>
            <a:r>
              <a:rPr lang="en-GB" altLang="en-US" dirty="0"/>
              <a:t>Bozkurt B, et al. [published online ahead of print, 2021 Feb 19]. </a:t>
            </a:r>
            <a:r>
              <a:rPr lang="en-GB" altLang="en-US" i="1" dirty="0" err="1"/>
              <a:t>Eur</a:t>
            </a:r>
            <a:r>
              <a:rPr lang="en-GB" altLang="en-US" i="1" dirty="0"/>
              <a:t> J Heart Fail</a:t>
            </a:r>
            <a:r>
              <a:rPr lang="en-GB" altLang="en-US" dirty="0"/>
              <a:t>. 2021;10.1002/ejhf.2115</a:t>
            </a:r>
          </a:p>
        </p:txBody>
      </p:sp>
      <p:grpSp>
        <p:nvGrpSpPr>
          <p:cNvPr id="4" name="Group 3"/>
          <p:cNvGrpSpPr/>
          <p:nvPr/>
        </p:nvGrpSpPr>
        <p:grpSpPr>
          <a:xfrm>
            <a:off x="528136" y="1511460"/>
            <a:ext cx="11135095" cy="4367530"/>
            <a:chOff x="517156" y="1213232"/>
            <a:chExt cx="11135095" cy="4367530"/>
          </a:xfrm>
        </p:grpSpPr>
        <p:sp>
          <p:nvSpPr>
            <p:cNvPr id="5" name="Rectangle 4"/>
            <p:cNvSpPr/>
            <p:nvPr/>
          </p:nvSpPr>
          <p:spPr bwMode="auto">
            <a:xfrm>
              <a:off x="1260887" y="1404137"/>
              <a:ext cx="10391364" cy="479133"/>
            </a:xfrm>
            <a:prstGeom prst="rect">
              <a:avLst/>
            </a:prstGeom>
            <a:solidFill>
              <a:schemeClr val="accent1">
                <a:alpha val="80000"/>
              </a:schemeClr>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lstStyle/>
            <a:p>
              <a:pPr marL="0" marR="0" lvl="0" indent="0" algn="l" defTabSz="1219200" rtl="0" eaLnBrk="1" fontAlgn="base" latinLnBrk="0" hangingPunct="1">
                <a:lnSpc>
                  <a:spcPct val="100000"/>
                </a:lnSpc>
                <a:spcBef>
                  <a:spcPct val="0"/>
                </a:spcBef>
                <a:spcAft>
                  <a:spcPct val="0"/>
                </a:spcAft>
                <a:buClrTx/>
                <a:buSzTx/>
                <a:buFontTx/>
                <a:buNone/>
                <a:defRPr/>
              </a:pPr>
              <a:r>
                <a:rPr kumimoji="0" lang="en-GB" altLang="en-US" b="1" i="0" u="none" strike="noStrike" kern="1200" cap="none" spc="0" normalizeH="0" baseline="0" dirty="0">
                  <a:ln>
                    <a:noFill/>
                  </a:ln>
                  <a:solidFill>
                    <a:srgbClr val="FFFFFF"/>
                  </a:solidFill>
                  <a:effectLst/>
                  <a:uLnTx/>
                  <a:uFillTx/>
                  <a:latin typeface="Arial" panose="020B0604020202020204" pitchFamily="34" charset="0"/>
                  <a:cs typeface="Arial" panose="020B0604020202020204" pitchFamily="34" charset="0"/>
                </a:rPr>
                <a:t>Universal </a:t>
              </a:r>
              <a:r>
                <a:rPr kumimoji="0" lang="en-US" b="1" i="0" u="none" strike="noStrike" kern="1200" cap="none" spc="0" normalizeH="0" baseline="0" dirty="0">
                  <a:ln>
                    <a:noFill/>
                  </a:ln>
                  <a:solidFill>
                    <a:srgbClr val="FFFFFF"/>
                  </a:solidFill>
                  <a:effectLst/>
                  <a:uLnTx/>
                  <a:uFillTx/>
                  <a:latin typeface="Arial" panose="020B0604020202020204" pitchFamily="34" charset="0"/>
                  <a:cs typeface="Arial" panose="020B0604020202020204" pitchFamily="34" charset="0"/>
                </a:rPr>
                <a:t>definition</a:t>
              </a:r>
              <a:r>
                <a:rPr kumimoji="0" lang="en-GB" altLang="en-US" b="1" i="0" u="none" strike="noStrike" kern="1200" cap="none" spc="0" normalizeH="0" baseline="0" dirty="0">
                  <a:ln>
                    <a:noFill/>
                  </a:ln>
                  <a:solidFill>
                    <a:srgbClr val="FFFFFF"/>
                  </a:solidFill>
                  <a:effectLst/>
                  <a:uLnTx/>
                  <a:uFillTx/>
                  <a:latin typeface="Arial" panose="020B0604020202020204" pitchFamily="34" charset="0"/>
                  <a:cs typeface="Arial" panose="020B0604020202020204" pitchFamily="34" charset="0"/>
                </a:rPr>
                <a:t> of heart failure</a:t>
              </a:r>
            </a:p>
          </p:txBody>
        </p:sp>
        <p:sp>
          <p:nvSpPr>
            <p:cNvPr id="6" name="Rectangle 5"/>
            <p:cNvSpPr/>
            <p:nvPr/>
          </p:nvSpPr>
          <p:spPr bwMode="auto">
            <a:xfrm>
              <a:off x="517156" y="1913637"/>
              <a:ext cx="11134725" cy="3667125"/>
            </a:xfrm>
            <a:prstGeom prst="rect">
              <a:avLst/>
            </a:prstGeom>
            <a:solidFill>
              <a:srgbClr val="E7E9EB"/>
            </a:solidFill>
            <a:ln w="9525" cap="flat" cmpd="sng" algn="ctr">
              <a:noFill/>
              <a:prstDash val="solid"/>
              <a:round/>
              <a:headEnd type="none" w="med" len="med"/>
              <a:tailEnd type="none" w="med" len="med"/>
            </a:ln>
            <a:effectLst/>
          </p:spPr>
          <p:txBody>
            <a:bodyPr vert="horz" wrap="square" lIns="121920" tIns="60960" rIns="121920" bIns="60960" numCol="1" rtlCol="0" anchor="ctr" anchorCtr="0" compatLnSpc="1"/>
            <a:lstStyle/>
            <a:p>
              <a:pPr marL="0" marR="0" lvl="0" indent="0" algn="l" defTabSz="914400" rtl="0" eaLnBrk="1" fontAlgn="auto" latinLnBrk="0" hangingPunct="1">
                <a:lnSpc>
                  <a:spcPct val="100000"/>
                </a:lnSpc>
                <a:spcBef>
                  <a:spcPts val="0"/>
                </a:spcBef>
                <a:spcAft>
                  <a:spcPts val="600"/>
                </a:spcAft>
                <a:buClrTx/>
                <a:buSzTx/>
                <a:buFontTx/>
                <a:buNone/>
                <a:defRPr/>
              </a:pP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HF is a clinical syndrome with current or prior</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defRPr/>
              </a:pP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s</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ymptoms and or signs caused by a structural and/or functional cardiac abnormality (as</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determined by an EF of</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&lt;50%, abnormal cardiac</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chamber enlargement, E/E’ of</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&gt;15, moderate/severe</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ventricular hypertrophy or moderate/severe valvular</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obstructive or regurgitant lesion)</a:t>
              </a:r>
            </a:p>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defRPr/>
              </a:pP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and corroborated by at least one of the following:</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defRPr/>
              </a:pP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Elevated natriuretic peptide levels </a:t>
              </a:r>
            </a:p>
            <a:p>
              <a:pPr marL="7429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defRPr/>
              </a:pP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Objective evidence of cardiogenic pulmonary or systemic congestion by diagnostic modalities, such as imaging (eg, by chest radiograph</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or elevated filling pressures</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by echocardiography) or hemodynamic measurement</a:t>
              </a:r>
              <a:r>
                <a:rPr kumimoji="0" lang="en-GB" alt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 </a:t>
              </a:r>
              <a:r>
                <a:rPr kumimoji="0" lang="en-US"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(eg, right heart catheterization, pulmonary artery catheter) at rest or with provocation (eg, exercise)</a:t>
              </a:r>
            </a:p>
          </p:txBody>
        </p:sp>
        <p:pic>
          <p:nvPicPr>
            <p:cNvPr id="7" name="Picture 6"/>
            <p:cNvPicPr>
              <a:picLocks noChangeAspect="1"/>
            </p:cNvPicPr>
            <p:nvPr/>
          </p:nvPicPr>
          <p:blipFill rotWithShape="1">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a:xfrm>
              <a:off x="517791" y="1213232"/>
              <a:ext cx="743095" cy="777657"/>
            </a:xfrm>
            <a:prstGeom prst="roundRect">
              <a:avLst/>
            </a:prstGeom>
          </p:spPr>
        </p:pic>
      </p:grpSp>
      <p:sp>
        <p:nvSpPr>
          <p:cNvPr id="8" name="TextBox 7">
            <a:extLst>
              <a:ext uri="{FF2B5EF4-FFF2-40B4-BE49-F238E27FC236}">
                <a16:creationId xmlns:a16="http://schemas.microsoft.com/office/drawing/2014/main" id="{69C8F7C6-9E44-45AB-B605-671D92F56583}"/>
              </a:ext>
            </a:extLst>
          </p:cNvPr>
          <p:cNvSpPr txBox="1"/>
          <p:nvPr/>
        </p:nvSpPr>
        <p:spPr>
          <a:xfrm>
            <a:off x="0" y="630239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Clinical symptoms and signs of overt HF</a:t>
            </a:r>
            <a:r>
              <a:rPr lang="en-US" baseline="30000" dirty="0"/>
              <a:t>1,2</a:t>
            </a:r>
            <a:endParaRPr lang="en-US" dirty="0"/>
          </a:p>
        </p:txBody>
      </p:sp>
      <p:sp>
        <p:nvSpPr>
          <p:cNvPr id="4" name="Text Placeholder 3"/>
          <p:cNvSpPr>
            <a:spLocks noGrp="1"/>
          </p:cNvSpPr>
          <p:nvPr>
            <p:ph type="body" sz="quarter" idx="10"/>
          </p:nvPr>
        </p:nvSpPr>
        <p:spPr>
          <a:xfrm>
            <a:off x="-2" y="6333713"/>
            <a:ext cx="10547499" cy="523548"/>
          </a:xfrm>
        </p:spPr>
        <p:txBody>
          <a:bodyPr/>
          <a:lstStyle/>
          <a:p>
            <a:r>
              <a:rPr lang="en-US" baseline="30000" dirty="0"/>
              <a:t>a </a:t>
            </a:r>
            <a:r>
              <a:rPr lang="en-GB" dirty="0"/>
              <a:t>Wake up suddenly in night gasping for breath</a:t>
            </a:r>
            <a:r>
              <a:rPr lang="en-US" dirty="0"/>
              <a:t>, </a:t>
            </a:r>
            <a:r>
              <a:rPr lang="en-US" baseline="30000" dirty="0"/>
              <a:t>b</a:t>
            </a:r>
            <a:r>
              <a:rPr lang="en-GB" dirty="0"/>
              <a:t>breathless lying flat,</a:t>
            </a:r>
            <a:r>
              <a:rPr lang="en-US" baseline="30000" dirty="0"/>
              <a:t> c </a:t>
            </a:r>
            <a:r>
              <a:rPr lang="en-US" dirty="0"/>
              <a:t>For many patients, crackles/rales may not be present on </a:t>
            </a:r>
          </a:p>
          <a:p>
            <a:r>
              <a:rPr lang="en-US" dirty="0"/>
              <a:t>examination of lung sounds</a:t>
            </a:r>
            <a:endParaRPr lang="en-US" baseline="30000" dirty="0"/>
          </a:p>
          <a:p>
            <a:r>
              <a:rPr lang="en-US" dirty="0"/>
              <a:t>HF, heart failure</a:t>
            </a:r>
          </a:p>
          <a:p>
            <a:r>
              <a:rPr lang="en-US" dirty="0"/>
              <a:t>1. National Heart, Lung, and Blood Institute. Heart Failure. Available at: https://www.nhlbi.nih.gov/health-topics/heart-failure (Accessed February 2021); 2. American Heart Association. Self-check plan for HF management. Available at: </a:t>
            </a:r>
            <a:r>
              <a:rPr lang="en-US" dirty="0">
                <a:hlinkClick r:id="rId3"/>
              </a:rPr>
              <a:t>https://www.heart.org/-/media/files/health-topics/heart-failure/hf-symptom-tracker.pdf</a:t>
            </a:r>
            <a:r>
              <a:rPr lang="en-US" dirty="0"/>
              <a:t> (Accessed February 2021); </a:t>
            </a:r>
          </a:p>
          <a:p>
            <a:r>
              <a:rPr lang="en-US" dirty="0"/>
              <a:t>3. </a:t>
            </a:r>
            <a:r>
              <a:rPr lang="en-US" dirty="0" err="1"/>
              <a:t>Platz</a:t>
            </a:r>
            <a:r>
              <a:rPr lang="en-US" dirty="0"/>
              <a:t> E, et al. </a:t>
            </a:r>
            <a:r>
              <a:rPr lang="en-US" i="1" dirty="0"/>
              <a:t>Eur J Heart Fail</a:t>
            </a:r>
            <a:r>
              <a:rPr lang="en-US" dirty="0"/>
              <a:t> 2015;17:906–916</a:t>
            </a:r>
          </a:p>
        </p:txBody>
      </p:sp>
      <p:grpSp>
        <p:nvGrpSpPr>
          <p:cNvPr id="49" name="Group 48"/>
          <p:cNvGrpSpPr/>
          <p:nvPr/>
        </p:nvGrpSpPr>
        <p:grpSpPr>
          <a:xfrm>
            <a:off x="4480932" y="1576643"/>
            <a:ext cx="3230136" cy="3704780"/>
            <a:chOff x="4122235" y="1464527"/>
            <a:chExt cx="3230136" cy="3704780"/>
          </a:xfrm>
        </p:grpSpPr>
        <p:sp>
          <p:nvSpPr>
            <p:cNvPr id="67" name="Oval 66"/>
            <p:cNvSpPr/>
            <p:nvPr/>
          </p:nvSpPr>
          <p:spPr>
            <a:xfrm>
              <a:off x="4122235" y="1810215"/>
              <a:ext cx="3230136" cy="3230136"/>
            </a:xfrm>
            <a:prstGeom prst="ellipse">
              <a:avLst/>
            </a:prstGeom>
            <a:gradFill flip="none" rotWithShape="1">
              <a:gsLst>
                <a:gs pos="0">
                  <a:schemeClr val="bg1">
                    <a:alpha val="0"/>
                  </a:schemeClr>
                </a:gs>
                <a:gs pos="99000">
                  <a:schemeClr val="accent1">
                    <a:lumMod val="30000"/>
                    <a:lumOff val="70000"/>
                    <a:alpha val="3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Oval 47"/>
            <p:cNvSpPr/>
            <p:nvPr/>
          </p:nvSpPr>
          <p:spPr>
            <a:xfrm>
              <a:off x="4618464" y="2306444"/>
              <a:ext cx="2237678" cy="2237678"/>
            </a:xfrm>
            <a:prstGeom prst="ellipse">
              <a:avLst/>
            </a:prstGeom>
            <a:gradFill flip="none" rotWithShape="1">
              <a:gsLst>
                <a:gs pos="0">
                  <a:schemeClr val="bg1">
                    <a:alpha val="0"/>
                  </a:schemeClr>
                </a:gs>
                <a:gs pos="99000">
                  <a:schemeClr val="accent1">
                    <a:lumMod val="30000"/>
                    <a:lumOff val="70000"/>
                    <a:alpha val="36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p:nvPicPr>
          <p:blipFill>
            <a:blip r:embed="rId4">
              <a:duotone>
                <a:schemeClr val="accent3">
                  <a:shade val="45000"/>
                  <a:satMod val="135000"/>
                </a:schemeClr>
                <a:prstClr val="white"/>
              </a:duotone>
            </a:blip>
            <a:stretch>
              <a:fillRect/>
            </a:stretch>
          </p:blipFill>
          <p:spPr>
            <a:xfrm>
              <a:off x="5151839" y="1464527"/>
              <a:ext cx="1171597" cy="3704780"/>
            </a:xfrm>
            <a:prstGeom prst="rect">
              <a:avLst/>
            </a:prstGeom>
          </p:spPr>
        </p:pic>
      </p:grpSp>
      <p:sp>
        <p:nvSpPr>
          <p:cNvPr id="50" name="Oval 49"/>
          <p:cNvSpPr/>
          <p:nvPr/>
        </p:nvSpPr>
        <p:spPr>
          <a:xfrm>
            <a:off x="7454590" y="893256"/>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Content Placeholder 6"/>
          <p:cNvSpPr txBox="1"/>
          <p:nvPr/>
        </p:nvSpPr>
        <p:spPr>
          <a:xfrm>
            <a:off x="8070887" y="1014045"/>
            <a:ext cx="1072800" cy="290849"/>
          </a:xfrm>
          <a:prstGeom prst="rect">
            <a:avLst/>
          </a:prstGeom>
        </p:spPr>
        <p:txBody>
          <a:bodyPr vert="horz" wrap="none" lIns="68580" tIns="34290" rIns="68580" bIns="3429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Dyspnea</a:t>
            </a:r>
          </a:p>
        </p:txBody>
      </p:sp>
      <p:sp>
        <p:nvSpPr>
          <p:cNvPr id="51" name="Triangle 50"/>
          <p:cNvSpPr/>
          <p:nvPr/>
        </p:nvSpPr>
        <p:spPr>
          <a:xfrm rot="5400000">
            <a:off x="8072546" y="1095119"/>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8" name="Group 27">
            <a:extLst>
              <a:ext uri="{FF2B5EF4-FFF2-40B4-BE49-F238E27FC236}">
                <a16:creationId xmlns:a16="http://schemas.microsoft.com/office/drawing/2014/main" id="{8D017873-7746-4D9E-84E8-8EA2CB8FE04F}"/>
              </a:ext>
            </a:extLst>
          </p:cNvPr>
          <p:cNvGrpSpPr/>
          <p:nvPr/>
        </p:nvGrpSpPr>
        <p:grpSpPr>
          <a:xfrm>
            <a:off x="2858155" y="3100703"/>
            <a:ext cx="1861084" cy="512956"/>
            <a:chOff x="2834358" y="3526131"/>
            <a:chExt cx="1861084" cy="512956"/>
          </a:xfrm>
        </p:grpSpPr>
        <p:sp>
          <p:nvSpPr>
            <p:cNvPr id="71" name="Content Placeholder 6"/>
            <p:cNvSpPr txBox="1"/>
            <p:nvPr/>
          </p:nvSpPr>
          <p:spPr>
            <a:xfrm>
              <a:off x="2834358" y="3637185"/>
              <a:ext cx="1073051" cy="290849"/>
            </a:xfrm>
            <a:prstGeom prst="rect">
              <a:avLst/>
            </a:prstGeom>
          </p:spPr>
          <p:txBody>
            <a:bodyPr vert="horz" wrap="none" lIns="68580" tIns="34290" rIns="68580" bIns="34290" rtlCol="0" anchor="ctr" anchorCtr="0">
              <a:sp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Dry cough</a:t>
              </a:r>
            </a:p>
          </p:txBody>
        </p:sp>
        <p:sp>
          <p:nvSpPr>
            <p:cNvPr id="83" name="Triangle 82"/>
            <p:cNvSpPr/>
            <p:nvPr/>
          </p:nvSpPr>
          <p:spPr>
            <a:xfrm rot="16200000">
              <a:off x="3970891" y="3725797"/>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2" name="Oval 81"/>
            <p:cNvSpPr/>
            <p:nvPr/>
          </p:nvSpPr>
          <p:spPr>
            <a:xfrm>
              <a:off x="4182486" y="3526131"/>
              <a:ext cx="512956" cy="512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3" name="Graphic 2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49393" y="3593038"/>
              <a:ext cx="379142" cy="379142"/>
            </a:xfrm>
            <a:prstGeom prst="rect">
              <a:avLst/>
            </a:prstGeom>
          </p:spPr>
        </p:pic>
      </p:grpSp>
      <p:grpSp>
        <p:nvGrpSpPr>
          <p:cNvPr id="30" name="Group 29">
            <a:extLst>
              <a:ext uri="{FF2B5EF4-FFF2-40B4-BE49-F238E27FC236}">
                <a16:creationId xmlns:a16="http://schemas.microsoft.com/office/drawing/2014/main" id="{EAA7984B-4486-4682-995F-D05BC53ACC42}"/>
              </a:ext>
            </a:extLst>
          </p:cNvPr>
          <p:cNvGrpSpPr/>
          <p:nvPr/>
        </p:nvGrpSpPr>
        <p:grpSpPr>
          <a:xfrm>
            <a:off x="777875" y="3731505"/>
            <a:ext cx="3941364" cy="737125"/>
            <a:chOff x="764942" y="4167656"/>
            <a:chExt cx="3941364" cy="737125"/>
          </a:xfrm>
        </p:grpSpPr>
        <p:sp>
          <p:nvSpPr>
            <p:cNvPr id="90" name="Oval 89"/>
            <p:cNvSpPr/>
            <p:nvPr/>
          </p:nvSpPr>
          <p:spPr>
            <a:xfrm>
              <a:off x="4193350" y="4279740"/>
              <a:ext cx="512956" cy="51295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72" name="Content Placeholder 6"/>
            <p:cNvSpPr txBox="1"/>
            <p:nvPr/>
          </p:nvSpPr>
          <p:spPr>
            <a:xfrm>
              <a:off x="764942" y="4167656"/>
              <a:ext cx="3156206" cy="737125"/>
            </a:xfrm>
            <a:prstGeom prst="rect">
              <a:avLst/>
            </a:prstGeom>
          </p:spPr>
          <p:txBody>
            <a:bodyPr vert="horz" wrap="none" lIns="68580" tIns="34290" rIns="68580" bIns="3429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800" rtl="0" eaLnBrk="1" fontAlgn="base" latinLnBrk="0" hangingPunct="1">
                <a:lnSpc>
                  <a:spcPct val="90000"/>
                </a:lnSpc>
                <a:spcBef>
                  <a:spcPts val="0"/>
                </a:spcBef>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Trouble sleeping</a:t>
              </a:r>
            </a:p>
            <a:p>
              <a:pPr marL="0" indent="0" algn="r">
                <a:lnSpc>
                  <a:spcPct val="100000"/>
                </a:lnSpc>
                <a:spcBef>
                  <a:spcPts val="300"/>
                </a:spcBef>
                <a:buNone/>
              </a:pPr>
              <a:r>
                <a:rPr lang="en-US" sz="1200" dirty="0">
                  <a:solidFill>
                    <a:srgbClr val="000000"/>
                  </a:solidFill>
                  <a:latin typeface="Arial" panose="020B0604020202020204" pitchFamily="34" charset="0"/>
                  <a:cs typeface="Arial" panose="020B0604020202020204" pitchFamily="34" charset="0"/>
                </a:rPr>
                <a:t>Paroxysmal nocturnal </a:t>
              </a:r>
              <a:r>
                <a:rPr lang="en-US" sz="1200" dirty="0" err="1">
                  <a:solidFill>
                    <a:srgbClr val="000000"/>
                  </a:solidFill>
                  <a:latin typeface="Arial" panose="020B0604020202020204" pitchFamily="34" charset="0"/>
                  <a:cs typeface="Arial" panose="020B0604020202020204" pitchFamily="34" charset="0"/>
                </a:rPr>
                <a:t>dyspnea</a:t>
              </a:r>
              <a:r>
                <a:rPr lang="en-US" sz="1200" baseline="30000" dirty="0" err="1">
                  <a:solidFill>
                    <a:srgbClr val="000000"/>
                  </a:solidFill>
                  <a:latin typeface="Arial" panose="020B0604020202020204" pitchFamily="34" charset="0"/>
                  <a:cs typeface="Arial" panose="020B0604020202020204" pitchFamily="34" charset="0"/>
                </a:rPr>
                <a:t>a</a:t>
              </a:r>
              <a:endParaRPr lang="en-US" sz="1200" dirty="0">
                <a:solidFill>
                  <a:srgbClr val="000000"/>
                </a:solidFill>
                <a:latin typeface="Arial" panose="020B0604020202020204" pitchFamily="34" charset="0"/>
                <a:cs typeface="Arial" panose="020B0604020202020204" pitchFamily="34" charset="0"/>
              </a:endParaRPr>
            </a:p>
            <a:p>
              <a:pPr marL="0" indent="0" algn="r">
                <a:lnSpc>
                  <a:spcPct val="100000"/>
                </a:lnSpc>
                <a:spcBef>
                  <a:spcPts val="300"/>
                </a:spcBef>
                <a:buNone/>
              </a:pPr>
              <a:r>
                <a:rPr lang="en-US" sz="1200" dirty="0" err="1">
                  <a:solidFill>
                    <a:srgbClr val="000000"/>
                  </a:solidFill>
                  <a:latin typeface="Arial" panose="020B0604020202020204" pitchFamily="34" charset="0"/>
                  <a:cs typeface="Arial" panose="020B0604020202020204" pitchFamily="34" charset="0"/>
                </a:rPr>
                <a:t>Orthopnea</a:t>
              </a:r>
              <a:r>
                <a:rPr lang="en-US" sz="1200" baseline="30000" dirty="0" err="1">
                  <a:solidFill>
                    <a:srgbClr val="000000"/>
                  </a:solidFill>
                  <a:latin typeface="Arial" panose="020B0604020202020204" pitchFamily="34" charset="0"/>
                  <a:cs typeface="Arial" panose="020B0604020202020204" pitchFamily="34" charset="0"/>
                </a:rPr>
                <a:t>b</a:t>
              </a:r>
              <a:endParaRPr lang="en-US" sz="1200" baseline="30000" dirty="0">
                <a:solidFill>
                  <a:srgbClr val="000000"/>
                </a:solidFill>
                <a:latin typeface="Arial" panose="020B0604020202020204" pitchFamily="34" charset="0"/>
                <a:cs typeface="Arial" panose="020B0604020202020204" pitchFamily="34" charset="0"/>
              </a:endParaRPr>
            </a:p>
          </p:txBody>
        </p:sp>
        <p:pic>
          <p:nvPicPr>
            <p:cNvPr id="25" name="Graphic 24"/>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273864" y="4368021"/>
              <a:ext cx="336395" cy="336395"/>
            </a:xfrm>
            <a:prstGeom prst="rect">
              <a:avLst/>
            </a:prstGeom>
          </p:spPr>
        </p:pic>
        <p:sp>
          <p:nvSpPr>
            <p:cNvPr id="93" name="Triangle 92"/>
            <p:cNvSpPr/>
            <p:nvPr/>
          </p:nvSpPr>
          <p:spPr>
            <a:xfrm rot="16200000">
              <a:off x="3981755" y="4479406"/>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0" name="Group 19">
            <a:extLst>
              <a:ext uri="{FF2B5EF4-FFF2-40B4-BE49-F238E27FC236}">
                <a16:creationId xmlns:a16="http://schemas.microsoft.com/office/drawing/2014/main" id="{348A9E16-D076-4E70-9CAC-B97F4C8A2D40}"/>
              </a:ext>
            </a:extLst>
          </p:cNvPr>
          <p:cNvGrpSpPr/>
          <p:nvPr/>
        </p:nvGrpSpPr>
        <p:grpSpPr>
          <a:xfrm>
            <a:off x="7472762" y="5862164"/>
            <a:ext cx="3930010" cy="512956"/>
            <a:chOff x="7505411" y="6119606"/>
            <a:chExt cx="3930010" cy="512956"/>
          </a:xfrm>
        </p:grpSpPr>
        <p:sp>
          <p:nvSpPr>
            <p:cNvPr id="77" name="Triangle 76"/>
            <p:cNvSpPr/>
            <p:nvPr/>
          </p:nvSpPr>
          <p:spPr>
            <a:xfrm rot="5226146">
              <a:off x="8097705" y="6319272"/>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Oval 75"/>
            <p:cNvSpPr/>
            <p:nvPr/>
          </p:nvSpPr>
          <p:spPr>
            <a:xfrm>
              <a:off x="7505411" y="6119606"/>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p:nvSpPr>
          <p:spPr>
            <a:xfrm>
              <a:off x="8333264" y="6206807"/>
              <a:ext cx="3102157" cy="338554"/>
            </a:xfrm>
            <a:prstGeom prst="rect">
              <a:avLst/>
            </a:prstGeom>
          </p:spPr>
          <p:txBody>
            <a:bodyPr wrap="none" anchor="ctr">
              <a:noAutofit/>
            </a:bodyPr>
            <a:lstStyle/>
            <a:p>
              <a:pPr algn="r">
                <a:defRPr/>
              </a:pPr>
              <a:r>
                <a:rPr lang="en-US" sz="1600" dirty="0">
                  <a:solidFill>
                    <a:srgbClr val="000000"/>
                  </a:solidFill>
                  <a:latin typeface="Arial" panose="020B0604020202020204" pitchFamily="34" charset="0"/>
                  <a:cs typeface="Arial" panose="020B0604020202020204" pitchFamily="34" charset="0"/>
                </a:rPr>
                <a:t>Third heart sound (gallop rhythm)</a:t>
              </a:r>
            </a:p>
          </p:txBody>
        </p:sp>
        <p:pic>
          <p:nvPicPr>
            <p:cNvPr id="27" name="Graphic 26"/>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576035" y="6190230"/>
              <a:ext cx="371708" cy="371708"/>
            </a:xfrm>
            <a:prstGeom prst="rect">
              <a:avLst/>
            </a:prstGeom>
            <a:solidFill>
              <a:schemeClr val="accent2"/>
            </a:solidFill>
          </p:spPr>
        </p:pic>
      </p:grpSp>
      <p:grpSp>
        <p:nvGrpSpPr>
          <p:cNvPr id="19" name="Group 18">
            <a:extLst>
              <a:ext uri="{FF2B5EF4-FFF2-40B4-BE49-F238E27FC236}">
                <a16:creationId xmlns:a16="http://schemas.microsoft.com/office/drawing/2014/main" id="{14BD213B-0230-4E40-AC32-D0CA8A2A084A}"/>
              </a:ext>
            </a:extLst>
          </p:cNvPr>
          <p:cNvGrpSpPr/>
          <p:nvPr/>
        </p:nvGrpSpPr>
        <p:grpSpPr>
          <a:xfrm>
            <a:off x="7472762" y="5245616"/>
            <a:ext cx="2429580" cy="512956"/>
            <a:chOff x="7497256" y="5888658"/>
            <a:chExt cx="2429580" cy="512956"/>
          </a:xfrm>
        </p:grpSpPr>
        <p:sp>
          <p:nvSpPr>
            <p:cNvPr id="12" name="Rectangle 11"/>
            <p:cNvSpPr/>
            <p:nvPr/>
          </p:nvSpPr>
          <p:spPr>
            <a:xfrm>
              <a:off x="8854036" y="5950588"/>
              <a:ext cx="1072800" cy="338554"/>
            </a:xfrm>
            <a:prstGeom prst="rect">
              <a:avLst/>
            </a:prstGeom>
          </p:spPr>
          <p:txBody>
            <a:bodyPr wrap="none" anchor="ctr">
              <a:noAutofit/>
            </a:bodyPr>
            <a:lstStyle/>
            <a:p>
              <a:pPr algn="r">
                <a:defRPr/>
              </a:pPr>
              <a:r>
                <a:rPr lang="en-US" sz="1600" dirty="0">
                  <a:solidFill>
                    <a:srgbClr val="000000"/>
                  </a:solidFill>
                  <a:latin typeface="Arial" panose="020B0604020202020204" pitchFamily="34" charset="0"/>
                  <a:cs typeface="Arial" panose="020B0604020202020204" pitchFamily="34" charset="0"/>
                </a:rPr>
                <a:t>Cardiac murmur</a:t>
              </a:r>
            </a:p>
          </p:txBody>
        </p:sp>
        <p:sp>
          <p:nvSpPr>
            <p:cNvPr id="105" name="Triangle 104"/>
            <p:cNvSpPr/>
            <p:nvPr/>
          </p:nvSpPr>
          <p:spPr>
            <a:xfrm rot="5400000">
              <a:off x="8087914" y="6079030"/>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 name="Oval 103"/>
            <p:cNvSpPr/>
            <p:nvPr/>
          </p:nvSpPr>
          <p:spPr>
            <a:xfrm>
              <a:off x="7497256" y="5888658"/>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Graphic 28"/>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556730" y="5948132"/>
              <a:ext cx="394009" cy="394009"/>
            </a:xfrm>
            <a:prstGeom prst="rect">
              <a:avLst/>
            </a:prstGeom>
          </p:spPr>
        </p:pic>
      </p:grpSp>
      <p:grpSp>
        <p:nvGrpSpPr>
          <p:cNvPr id="6" name="Group 5">
            <a:extLst>
              <a:ext uri="{FF2B5EF4-FFF2-40B4-BE49-F238E27FC236}">
                <a16:creationId xmlns:a16="http://schemas.microsoft.com/office/drawing/2014/main" id="{1FD8CA90-E48E-4963-A8F8-29CC0F5B7C9E}"/>
              </a:ext>
            </a:extLst>
          </p:cNvPr>
          <p:cNvGrpSpPr/>
          <p:nvPr/>
        </p:nvGrpSpPr>
        <p:grpSpPr>
          <a:xfrm>
            <a:off x="7472762" y="1515611"/>
            <a:ext cx="1849629" cy="515901"/>
            <a:chOff x="7472436" y="1044000"/>
            <a:chExt cx="1849629" cy="515901"/>
          </a:xfrm>
        </p:grpSpPr>
        <p:sp>
          <p:nvSpPr>
            <p:cNvPr id="79" name="Content Placeholder 6"/>
            <p:cNvSpPr txBox="1"/>
            <p:nvPr/>
          </p:nvSpPr>
          <p:spPr>
            <a:xfrm>
              <a:off x="8249265" y="1044000"/>
              <a:ext cx="1072800" cy="515901"/>
            </a:xfrm>
            <a:prstGeom prst="rect">
              <a:avLst/>
            </a:prstGeom>
          </p:spPr>
          <p:txBody>
            <a:bodyPr vert="horz" wrap="none" lIns="68400" tIns="36000" rIns="68400" bIns="3600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Swelling in feet, ankles, legs, and</a:t>
              </a:r>
              <a:b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b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abdomen</a:t>
              </a:r>
            </a:p>
          </p:txBody>
        </p:sp>
        <p:sp>
          <p:nvSpPr>
            <p:cNvPr id="116" name="Triangle 115"/>
            <p:cNvSpPr/>
            <p:nvPr/>
          </p:nvSpPr>
          <p:spPr>
            <a:xfrm rot="5400000">
              <a:off x="8065184" y="1245138"/>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Oval 114"/>
            <p:cNvSpPr/>
            <p:nvPr/>
          </p:nvSpPr>
          <p:spPr>
            <a:xfrm rot="10800000" flipV="1">
              <a:off x="7472436" y="1045472"/>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1" name="Graphic 30"/>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583018" y="1156054"/>
              <a:ext cx="291792" cy="291792"/>
            </a:xfrm>
            <a:prstGeom prst="rect">
              <a:avLst/>
            </a:prstGeom>
          </p:spPr>
        </p:pic>
      </p:grpSp>
      <p:grpSp>
        <p:nvGrpSpPr>
          <p:cNvPr id="36" name="Group 35">
            <a:extLst>
              <a:ext uri="{FF2B5EF4-FFF2-40B4-BE49-F238E27FC236}">
                <a16:creationId xmlns:a16="http://schemas.microsoft.com/office/drawing/2014/main" id="{D86D5BC3-B00D-4206-9618-50F4FDEDC4A5}"/>
              </a:ext>
            </a:extLst>
          </p:cNvPr>
          <p:cNvGrpSpPr/>
          <p:nvPr/>
        </p:nvGrpSpPr>
        <p:grpSpPr>
          <a:xfrm>
            <a:off x="1387470" y="5217277"/>
            <a:ext cx="3331769" cy="512956"/>
            <a:chOff x="1366497" y="5456674"/>
            <a:chExt cx="3331769" cy="512956"/>
          </a:xfrm>
        </p:grpSpPr>
        <p:sp>
          <p:nvSpPr>
            <p:cNvPr id="94" name="Rectangle 93"/>
            <p:cNvSpPr/>
            <p:nvPr/>
          </p:nvSpPr>
          <p:spPr>
            <a:xfrm>
              <a:off x="1366497" y="5496751"/>
              <a:ext cx="2620879" cy="432802"/>
            </a:xfrm>
            <a:prstGeom prst="rect">
              <a:avLst/>
            </a:prstGeom>
          </p:spPr>
          <p:txBody>
            <a:bodyPr wrap="none" lIns="68400" tIns="36000" rIns="68400" bIns="36000" anchor="ctr">
              <a:noAutofit/>
            </a:bodyPr>
            <a:lstStyle/>
            <a:p>
              <a:pPr lvl="0" defTabSz="685800" fontAlgn="base">
                <a:lnSpc>
                  <a:spcPct val="90000"/>
                </a:lnSpc>
                <a:spcBef>
                  <a:spcPts val="300"/>
                </a:spcBef>
                <a:spcAft>
                  <a:spcPct val="0"/>
                </a:spcAft>
                <a:buClr>
                  <a:srgbClr val="850052"/>
                </a:buClr>
                <a:defRPr/>
              </a:pPr>
              <a:r>
                <a:rPr lang="en-US" sz="1600" dirty="0">
                  <a:solidFill>
                    <a:srgbClr val="000000"/>
                  </a:solidFill>
                  <a:latin typeface="Arial" panose="020B0604020202020204" pitchFamily="34" charset="0"/>
                  <a:cs typeface="Arial" panose="020B0604020202020204" pitchFamily="34" charset="0"/>
                </a:rPr>
                <a:t>Edema and fluid retention </a:t>
              </a:r>
              <a:br>
                <a:rPr lang="en-US" sz="1600" dirty="0">
                  <a:solidFill>
                    <a:srgbClr val="000000"/>
                  </a:solidFill>
                  <a:latin typeface="Arial" panose="020B0604020202020204" pitchFamily="34" charset="0"/>
                  <a:cs typeface="Arial" panose="020B0604020202020204" pitchFamily="34" charset="0"/>
                </a:rPr>
              </a:br>
              <a:r>
                <a:rPr lang="en-US" sz="1000" dirty="0">
                  <a:solidFill>
                    <a:srgbClr val="000000"/>
                  </a:solidFill>
                  <a:latin typeface="Arial" panose="020B0604020202020204" pitchFamily="34" charset="0"/>
                  <a:cs typeface="Arial" panose="020B0604020202020204" pitchFamily="34" charset="0"/>
                </a:rPr>
                <a:t>(Sudden weight gain of 2–3 </a:t>
              </a:r>
              <a:r>
                <a:rPr lang="en-US" sz="1000" dirty="0" err="1">
                  <a:solidFill>
                    <a:srgbClr val="000000"/>
                  </a:solidFill>
                  <a:latin typeface="Arial" panose="020B0604020202020204" pitchFamily="34" charset="0"/>
                  <a:cs typeface="Arial" panose="020B0604020202020204" pitchFamily="34" charset="0"/>
                </a:rPr>
                <a:t>lbs</a:t>
              </a:r>
              <a:r>
                <a:rPr lang="en-US" sz="1000" dirty="0">
                  <a:solidFill>
                    <a:srgbClr val="000000"/>
                  </a:solidFill>
                  <a:latin typeface="Arial" panose="020B0604020202020204" pitchFamily="34" charset="0"/>
                  <a:cs typeface="Arial" panose="020B0604020202020204" pitchFamily="34" charset="0"/>
                </a:rPr>
                <a:t> in 24 hours)</a:t>
              </a:r>
            </a:p>
          </p:txBody>
        </p:sp>
        <p:sp>
          <p:nvSpPr>
            <p:cNvPr id="109" name="Triangle 108"/>
            <p:cNvSpPr/>
            <p:nvPr/>
          </p:nvSpPr>
          <p:spPr>
            <a:xfrm rot="16200000">
              <a:off x="3974751" y="5656340"/>
              <a:ext cx="131805" cy="113625"/>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p:cNvSpPr/>
            <p:nvPr/>
          </p:nvSpPr>
          <p:spPr>
            <a:xfrm rot="10800000" flipV="1">
              <a:off x="4185310" y="5456674"/>
              <a:ext cx="512956" cy="51295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pic>
          <p:nvPicPr>
            <p:cNvPr id="33" name="Graphic 32"/>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291866" y="5563230"/>
              <a:ext cx="299845" cy="299845"/>
            </a:xfrm>
            <a:prstGeom prst="rect">
              <a:avLst/>
            </a:prstGeom>
          </p:spPr>
        </p:pic>
      </p:grpSp>
      <p:grpSp>
        <p:nvGrpSpPr>
          <p:cNvPr id="35" name="Group 34">
            <a:extLst>
              <a:ext uri="{FF2B5EF4-FFF2-40B4-BE49-F238E27FC236}">
                <a16:creationId xmlns:a16="http://schemas.microsoft.com/office/drawing/2014/main" id="{E82313ED-6DF9-4C6A-A5EF-EC6216E0BC26}"/>
              </a:ext>
            </a:extLst>
          </p:cNvPr>
          <p:cNvGrpSpPr/>
          <p:nvPr/>
        </p:nvGrpSpPr>
        <p:grpSpPr>
          <a:xfrm>
            <a:off x="2416961" y="4586476"/>
            <a:ext cx="2302278" cy="512956"/>
            <a:chOff x="2401110" y="4966019"/>
            <a:chExt cx="2302278" cy="512956"/>
          </a:xfrm>
        </p:grpSpPr>
        <p:sp>
          <p:nvSpPr>
            <p:cNvPr id="118" name="Oval 117"/>
            <p:cNvSpPr/>
            <p:nvPr/>
          </p:nvSpPr>
          <p:spPr>
            <a:xfrm rot="10800000" flipV="1">
              <a:off x="4190432" y="4966019"/>
              <a:ext cx="512956" cy="512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2" name="Group 31">
              <a:extLst>
                <a:ext uri="{FF2B5EF4-FFF2-40B4-BE49-F238E27FC236}">
                  <a16:creationId xmlns:a16="http://schemas.microsoft.com/office/drawing/2014/main" id="{64BECBCE-FE47-485F-A2EB-7371704520D6}"/>
                </a:ext>
              </a:extLst>
            </p:cNvPr>
            <p:cNvGrpSpPr/>
            <p:nvPr/>
          </p:nvGrpSpPr>
          <p:grpSpPr>
            <a:xfrm>
              <a:off x="2401110" y="5055228"/>
              <a:ext cx="2195211" cy="334538"/>
              <a:chOff x="2407244" y="5178432"/>
              <a:chExt cx="2195211" cy="334538"/>
            </a:xfrm>
          </p:grpSpPr>
          <p:sp>
            <p:nvSpPr>
              <p:cNvPr id="119" name="Triangle 118"/>
              <p:cNvSpPr/>
              <p:nvPr/>
            </p:nvSpPr>
            <p:spPr>
              <a:xfrm rot="8920660">
                <a:off x="4040430" y="5288889"/>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ontent Placeholder 6"/>
              <p:cNvSpPr txBox="1"/>
              <p:nvPr/>
            </p:nvSpPr>
            <p:spPr>
              <a:xfrm>
                <a:off x="2407244" y="5208998"/>
                <a:ext cx="1658585" cy="273407"/>
              </a:xfrm>
              <a:prstGeom prst="rect">
                <a:avLst/>
              </a:prstGeom>
            </p:spPr>
            <p:txBody>
              <a:bodyPr vert="horz" wrap="none" lIns="68400" tIns="36000" rIns="68400" bIns="3600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Loss of appetite</a:t>
                </a:r>
              </a:p>
            </p:txBody>
          </p:sp>
          <p:pic>
            <p:nvPicPr>
              <p:cNvPr id="43" name="Graphic 42"/>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267917" y="5178432"/>
                <a:ext cx="334538" cy="334538"/>
              </a:xfrm>
              <a:prstGeom prst="rect">
                <a:avLst/>
              </a:prstGeom>
            </p:spPr>
          </p:pic>
        </p:grpSp>
      </p:grpSp>
      <p:grpSp>
        <p:nvGrpSpPr>
          <p:cNvPr id="24" name="Group 23">
            <a:extLst>
              <a:ext uri="{FF2B5EF4-FFF2-40B4-BE49-F238E27FC236}">
                <a16:creationId xmlns:a16="http://schemas.microsoft.com/office/drawing/2014/main" id="{AF706CBA-82E9-4AD9-A2C5-5E4F4B283491}"/>
              </a:ext>
            </a:extLst>
          </p:cNvPr>
          <p:cNvGrpSpPr/>
          <p:nvPr/>
        </p:nvGrpSpPr>
        <p:grpSpPr>
          <a:xfrm>
            <a:off x="3156705" y="1839099"/>
            <a:ext cx="1562534" cy="512956"/>
            <a:chOff x="3134301" y="2113750"/>
            <a:chExt cx="1562534" cy="512956"/>
          </a:xfrm>
        </p:grpSpPr>
        <p:sp>
          <p:nvSpPr>
            <p:cNvPr id="124" name="Oval 123"/>
            <p:cNvSpPr/>
            <p:nvPr/>
          </p:nvSpPr>
          <p:spPr>
            <a:xfrm rot="10800000" flipV="1">
              <a:off x="4183879" y="2113750"/>
              <a:ext cx="512956" cy="512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Graphic 20"/>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4262761" y="2191809"/>
              <a:ext cx="356838" cy="356838"/>
            </a:xfrm>
            <a:prstGeom prst="rect">
              <a:avLst/>
            </a:prstGeom>
          </p:spPr>
        </p:pic>
        <p:sp>
          <p:nvSpPr>
            <p:cNvPr id="70" name="Content Placeholder 6"/>
            <p:cNvSpPr txBox="1"/>
            <p:nvPr/>
          </p:nvSpPr>
          <p:spPr>
            <a:xfrm>
              <a:off x="3134301" y="2114004"/>
              <a:ext cx="881258" cy="512448"/>
            </a:xfrm>
            <a:prstGeom prst="rect">
              <a:avLst/>
            </a:prstGeom>
          </p:spPr>
          <p:txBody>
            <a:bodyPr vert="horz" wrap="none" lIns="68580" tIns="34290" rIns="68580" bIns="3429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Fatigue</a:t>
              </a:r>
            </a:p>
          </p:txBody>
        </p:sp>
        <p:sp>
          <p:nvSpPr>
            <p:cNvPr id="125" name="Triangle 124"/>
            <p:cNvSpPr/>
            <p:nvPr/>
          </p:nvSpPr>
          <p:spPr>
            <a:xfrm rot="16200000">
              <a:off x="4024750" y="2313416"/>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9" name="Group 8">
            <a:extLst>
              <a:ext uri="{FF2B5EF4-FFF2-40B4-BE49-F238E27FC236}">
                <a16:creationId xmlns:a16="http://schemas.microsoft.com/office/drawing/2014/main" id="{29D0356B-E756-44B1-8840-8F130D706CEA}"/>
              </a:ext>
            </a:extLst>
          </p:cNvPr>
          <p:cNvGrpSpPr/>
          <p:nvPr/>
        </p:nvGrpSpPr>
        <p:grpSpPr>
          <a:xfrm>
            <a:off x="7472762" y="2135105"/>
            <a:ext cx="3957765" cy="512956"/>
            <a:chOff x="7477656" y="1774429"/>
            <a:chExt cx="3957765" cy="512956"/>
          </a:xfrm>
        </p:grpSpPr>
        <p:sp>
          <p:nvSpPr>
            <p:cNvPr id="87" name="Triangle 86"/>
            <p:cNvSpPr/>
            <p:nvPr/>
          </p:nvSpPr>
          <p:spPr>
            <a:xfrm rot="5400000">
              <a:off x="8069011" y="1975731"/>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6" name="Oval 85"/>
            <p:cNvSpPr/>
            <p:nvPr/>
          </p:nvSpPr>
          <p:spPr>
            <a:xfrm>
              <a:off x="7477656" y="1774429"/>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8279215" y="1861630"/>
              <a:ext cx="3156206" cy="338554"/>
            </a:xfrm>
            <a:prstGeom prst="rect">
              <a:avLst/>
            </a:prstGeom>
          </p:spPr>
          <p:txBody>
            <a:bodyPr wrap="none" anchor="ctr">
              <a:noAutofit/>
            </a:bodyPr>
            <a:lstStyle/>
            <a:p>
              <a:r>
                <a:rPr lang="en-US" sz="1600" dirty="0">
                  <a:solidFill>
                    <a:srgbClr val="000000"/>
                  </a:solidFill>
                  <a:latin typeface="Arial" panose="020B0604020202020204" pitchFamily="34" charset="0"/>
                  <a:cs typeface="Arial" panose="020B0604020202020204" pitchFamily="34" charset="0"/>
                </a:rPr>
                <a:t>Elevated jugular venous pressure</a:t>
              </a:r>
            </a:p>
          </p:txBody>
        </p:sp>
        <p:pic>
          <p:nvPicPr>
            <p:cNvPr id="45" name="Graphic 44"/>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7570582" y="1878624"/>
              <a:ext cx="327104" cy="327104"/>
            </a:xfrm>
            <a:prstGeom prst="rect">
              <a:avLst/>
            </a:prstGeom>
          </p:spPr>
        </p:pic>
      </p:grpSp>
      <p:grpSp>
        <p:nvGrpSpPr>
          <p:cNvPr id="16" name="Group 15">
            <a:extLst>
              <a:ext uri="{FF2B5EF4-FFF2-40B4-BE49-F238E27FC236}">
                <a16:creationId xmlns:a16="http://schemas.microsoft.com/office/drawing/2014/main" id="{0935E8E4-5AC8-4231-A999-5BE901EDEA4E}"/>
              </a:ext>
            </a:extLst>
          </p:cNvPr>
          <p:cNvGrpSpPr/>
          <p:nvPr/>
        </p:nvGrpSpPr>
        <p:grpSpPr>
          <a:xfrm>
            <a:off x="7472762" y="4026169"/>
            <a:ext cx="1849628" cy="512956"/>
            <a:chOff x="7504960" y="3985908"/>
            <a:chExt cx="1849628" cy="512956"/>
          </a:xfrm>
        </p:grpSpPr>
        <p:sp>
          <p:nvSpPr>
            <p:cNvPr id="10" name="Rectangle 9"/>
            <p:cNvSpPr/>
            <p:nvPr/>
          </p:nvSpPr>
          <p:spPr>
            <a:xfrm>
              <a:off x="8281788" y="4059807"/>
              <a:ext cx="1072800" cy="338554"/>
            </a:xfrm>
            <a:prstGeom prst="rect">
              <a:avLst/>
            </a:prstGeom>
          </p:spPr>
          <p:txBody>
            <a:bodyPr wrap="none" anchor="ctr">
              <a:noAutofit/>
            </a:bodyPr>
            <a:lstStyle/>
            <a:p>
              <a:pPr>
                <a:defRPr/>
              </a:pPr>
              <a:r>
                <a:rPr lang="en-US" sz="1600" dirty="0">
                  <a:solidFill>
                    <a:srgbClr val="000000"/>
                  </a:solidFill>
                  <a:latin typeface="Arial" panose="020B0604020202020204" pitchFamily="34" charset="0"/>
                  <a:cs typeface="Arial" panose="020B0604020202020204" pitchFamily="34" charset="0"/>
                </a:rPr>
                <a:t>Rales, crackles on lung </a:t>
              </a:r>
              <a:r>
                <a:rPr lang="en-GB" sz="1600" dirty="0"/>
                <a:t>auscultation</a:t>
              </a:r>
              <a:r>
                <a:rPr lang="en-GB" altLang="en-US" sz="1600" baseline="30000" dirty="0">
                  <a:solidFill>
                    <a:srgbClr val="000000"/>
                  </a:solidFill>
                  <a:latin typeface="Arial" panose="020B0604020202020204" pitchFamily="34" charset="0"/>
                  <a:cs typeface="Arial" panose="020B0604020202020204" pitchFamily="34" charset="0"/>
                </a:rPr>
                <a:t>3,</a:t>
              </a:r>
              <a:r>
                <a:rPr lang="en-US" altLang="en-US" sz="1600" baseline="30000" dirty="0">
                  <a:solidFill>
                    <a:srgbClr val="000000"/>
                  </a:solidFill>
                  <a:latin typeface="Arial" panose="020B0604020202020204" pitchFamily="34" charset="0"/>
                  <a:cs typeface="Arial" panose="020B0604020202020204" pitchFamily="34" charset="0"/>
                </a:rPr>
                <a:t>c</a:t>
              </a:r>
              <a:endParaRPr lang="en-US" sz="1600" dirty="0">
                <a:solidFill>
                  <a:srgbClr val="000000"/>
                </a:solidFill>
                <a:latin typeface="Arial" panose="020B0604020202020204" pitchFamily="34" charset="0"/>
                <a:cs typeface="Arial" panose="020B0604020202020204" pitchFamily="34" charset="0"/>
              </a:endParaRPr>
            </a:p>
          </p:txBody>
        </p:sp>
        <p:sp>
          <p:nvSpPr>
            <p:cNvPr id="128" name="Triangle 127"/>
            <p:cNvSpPr/>
            <p:nvPr/>
          </p:nvSpPr>
          <p:spPr>
            <a:xfrm rot="5400000">
              <a:off x="8097706" y="4185574"/>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7" name="Oval 126"/>
            <p:cNvSpPr/>
            <p:nvPr/>
          </p:nvSpPr>
          <p:spPr>
            <a:xfrm rot="10800000" flipV="1">
              <a:off x="7504960" y="3985908"/>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7" name="Graphic 46"/>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7583018" y="4050665"/>
              <a:ext cx="356839" cy="356839"/>
            </a:xfrm>
            <a:prstGeom prst="rect">
              <a:avLst/>
            </a:prstGeom>
          </p:spPr>
        </p:pic>
      </p:grpSp>
      <p:grpSp>
        <p:nvGrpSpPr>
          <p:cNvPr id="15" name="Group 14">
            <a:extLst>
              <a:ext uri="{FF2B5EF4-FFF2-40B4-BE49-F238E27FC236}">
                <a16:creationId xmlns:a16="http://schemas.microsoft.com/office/drawing/2014/main" id="{86F64368-6BA8-4934-9707-AC3805D0A2FE}"/>
              </a:ext>
            </a:extLst>
          </p:cNvPr>
          <p:cNvGrpSpPr/>
          <p:nvPr/>
        </p:nvGrpSpPr>
        <p:grpSpPr>
          <a:xfrm>
            <a:off x="7472762" y="3409620"/>
            <a:ext cx="1892435" cy="512956"/>
            <a:chOff x="7498001" y="3254145"/>
            <a:chExt cx="1892435" cy="512956"/>
          </a:xfrm>
        </p:grpSpPr>
        <p:sp>
          <p:nvSpPr>
            <p:cNvPr id="91" name="Content Placeholder 6"/>
            <p:cNvSpPr txBox="1"/>
            <p:nvPr/>
          </p:nvSpPr>
          <p:spPr>
            <a:xfrm>
              <a:off x="8317636" y="3361458"/>
              <a:ext cx="1072800" cy="294302"/>
            </a:xfrm>
            <a:prstGeom prst="rect">
              <a:avLst/>
            </a:prstGeom>
          </p:spPr>
          <p:txBody>
            <a:bodyPr vert="horz" wrap="none" lIns="68400" tIns="36000" rIns="68400" bIns="3600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Ascites</a:t>
              </a:r>
            </a:p>
          </p:txBody>
        </p:sp>
        <p:sp>
          <p:nvSpPr>
            <p:cNvPr id="122" name="Triangle 121"/>
            <p:cNvSpPr/>
            <p:nvPr/>
          </p:nvSpPr>
          <p:spPr>
            <a:xfrm rot="5400000">
              <a:off x="8090747" y="3453811"/>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1" name="Oval 120"/>
            <p:cNvSpPr/>
            <p:nvPr/>
          </p:nvSpPr>
          <p:spPr>
            <a:xfrm rot="10800000" flipV="1">
              <a:off x="7498001" y="3254145"/>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1" name="Graphic 40"/>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7567696" y="3321827"/>
              <a:ext cx="373564" cy="373564"/>
            </a:xfrm>
            <a:prstGeom prst="rect">
              <a:avLst/>
            </a:prstGeom>
          </p:spPr>
        </p:pic>
      </p:grpSp>
      <p:grpSp>
        <p:nvGrpSpPr>
          <p:cNvPr id="26" name="Group 25">
            <a:extLst>
              <a:ext uri="{FF2B5EF4-FFF2-40B4-BE49-F238E27FC236}">
                <a16:creationId xmlns:a16="http://schemas.microsoft.com/office/drawing/2014/main" id="{9C05182D-CFE6-4A4F-B3C5-310262CD0B72}"/>
              </a:ext>
            </a:extLst>
          </p:cNvPr>
          <p:cNvGrpSpPr/>
          <p:nvPr/>
        </p:nvGrpSpPr>
        <p:grpSpPr>
          <a:xfrm>
            <a:off x="1182515" y="2469901"/>
            <a:ext cx="3536724" cy="512956"/>
            <a:chOff x="1158018" y="2796787"/>
            <a:chExt cx="3536724" cy="512956"/>
          </a:xfrm>
        </p:grpSpPr>
        <p:sp>
          <p:nvSpPr>
            <p:cNvPr id="60" name="Oval 59">
              <a:extLst>
                <a:ext uri="{FF2B5EF4-FFF2-40B4-BE49-F238E27FC236}">
                  <a16:creationId xmlns:a16="http://schemas.microsoft.com/office/drawing/2014/main" id="{C6313CCC-A94D-4AA1-8EEF-CEE96735F4FF}"/>
                </a:ext>
              </a:extLst>
            </p:cNvPr>
            <p:cNvSpPr/>
            <p:nvPr/>
          </p:nvSpPr>
          <p:spPr>
            <a:xfrm rot="10800000" flipV="1">
              <a:off x="4181786" y="2796787"/>
              <a:ext cx="512956" cy="512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1" name="Graphic 60">
              <a:extLst>
                <a:ext uri="{FF2B5EF4-FFF2-40B4-BE49-F238E27FC236}">
                  <a16:creationId xmlns:a16="http://schemas.microsoft.com/office/drawing/2014/main" id="{E6200615-24F2-493C-A4B1-44B6E978B5F2}"/>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a:off x="4260668" y="2874846"/>
              <a:ext cx="356838" cy="356838"/>
            </a:xfrm>
            <a:prstGeom prst="rect">
              <a:avLst/>
            </a:prstGeom>
          </p:spPr>
        </p:pic>
        <p:sp>
          <p:nvSpPr>
            <p:cNvPr id="62" name="Triangle 124">
              <a:extLst>
                <a:ext uri="{FF2B5EF4-FFF2-40B4-BE49-F238E27FC236}">
                  <a16:creationId xmlns:a16="http://schemas.microsoft.com/office/drawing/2014/main" id="{F8AC5778-D58E-4BE8-92BA-CB2E7FC18105}"/>
                </a:ext>
              </a:extLst>
            </p:cNvPr>
            <p:cNvSpPr/>
            <p:nvPr/>
          </p:nvSpPr>
          <p:spPr>
            <a:xfrm rot="16200000">
              <a:off x="4022657" y="2996453"/>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TextBox 63">
              <a:extLst>
                <a:ext uri="{FF2B5EF4-FFF2-40B4-BE49-F238E27FC236}">
                  <a16:creationId xmlns:a16="http://schemas.microsoft.com/office/drawing/2014/main" id="{AD411DCE-3D48-417F-BFA4-EB55F10BD0C0}"/>
                </a:ext>
              </a:extLst>
            </p:cNvPr>
            <p:cNvSpPr txBox="1"/>
            <p:nvPr/>
          </p:nvSpPr>
          <p:spPr>
            <a:xfrm>
              <a:off x="1158018" y="2883988"/>
              <a:ext cx="2864988" cy="338554"/>
            </a:xfrm>
            <a:prstGeom prst="rect">
              <a:avLst/>
            </a:prstGeom>
            <a:noFill/>
          </p:spPr>
          <p:txBody>
            <a:bodyPr wrap="square">
              <a:spAutoFit/>
            </a:bodyPr>
            <a:lstStyle/>
            <a:p>
              <a:r>
                <a:rPr lang="en-US" sz="1600" dirty="0">
                  <a:solidFill>
                    <a:srgbClr val="000000"/>
                  </a:solidFill>
                  <a:latin typeface="Arial" panose="020B0604020202020204" pitchFamily="34" charset="0"/>
                  <a:cs typeface="Arial" panose="020B0604020202020204" pitchFamily="34" charset="0"/>
                </a:rPr>
                <a:t>Impaired e</a:t>
              </a: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xercise intolerance</a:t>
              </a:r>
              <a:endParaRPr lang="en-GB" sz="1600" dirty="0"/>
            </a:p>
          </p:txBody>
        </p:sp>
      </p:grpSp>
      <p:grpSp>
        <p:nvGrpSpPr>
          <p:cNvPr id="18" name="Group 17">
            <a:extLst>
              <a:ext uri="{FF2B5EF4-FFF2-40B4-BE49-F238E27FC236}">
                <a16:creationId xmlns:a16="http://schemas.microsoft.com/office/drawing/2014/main" id="{68C5D38F-A484-4EE5-9D2E-D9A180753C06}"/>
              </a:ext>
            </a:extLst>
          </p:cNvPr>
          <p:cNvGrpSpPr/>
          <p:nvPr/>
        </p:nvGrpSpPr>
        <p:grpSpPr>
          <a:xfrm>
            <a:off x="7472762" y="4629067"/>
            <a:ext cx="2682090" cy="512956"/>
            <a:chOff x="7483469" y="5324896"/>
            <a:chExt cx="2682090" cy="512956"/>
          </a:xfrm>
        </p:grpSpPr>
        <p:sp>
          <p:nvSpPr>
            <p:cNvPr id="113" name="Triangle 112"/>
            <p:cNvSpPr/>
            <p:nvPr/>
          </p:nvSpPr>
          <p:spPr>
            <a:xfrm rot="5400000">
              <a:off x="8076217" y="5524562"/>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Oval 111"/>
            <p:cNvSpPr/>
            <p:nvPr/>
          </p:nvSpPr>
          <p:spPr>
            <a:xfrm rot="10800000" flipV="1">
              <a:off x="7483469" y="5324896"/>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7" name="Graphic 36"/>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a:off x="7572679" y="5414106"/>
              <a:ext cx="334537" cy="334537"/>
            </a:xfrm>
            <a:prstGeom prst="rect">
              <a:avLst/>
            </a:prstGeom>
          </p:spPr>
        </p:pic>
        <p:sp>
          <p:nvSpPr>
            <p:cNvPr id="66" name="TextBox 65">
              <a:extLst>
                <a:ext uri="{FF2B5EF4-FFF2-40B4-BE49-F238E27FC236}">
                  <a16:creationId xmlns:a16="http://schemas.microsoft.com/office/drawing/2014/main" id="{396665E0-C5F0-4A40-AFD7-CA666232179D}"/>
                </a:ext>
              </a:extLst>
            </p:cNvPr>
            <p:cNvSpPr txBox="1"/>
            <p:nvPr/>
          </p:nvSpPr>
          <p:spPr>
            <a:xfrm>
              <a:off x="8303742" y="5406076"/>
              <a:ext cx="1861817" cy="338554"/>
            </a:xfrm>
            <a:prstGeom prst="rect">
              <a:avLst/>
            </a:prstGeom>
            <a:noFill/>
          </p:spPr>
          <p:txBody>
            <a:bodyPr wrap="square">
              <a:spAutoFit/>
            </a:bodyPr>
            <a:lstStyle/>
            <a:p>
              <a:pPr marL="0" indent="0" defTabSz="685800" fontAlgn="base">
                <a:spcBef>
                  <a:spcPts val="300"/>
                </a:spcBef>
                <a:spcAft>
                  <a:spcPct val="0"/>
                </a:spcAft>
                <a:buNone/>
                <a:defRPr/>
              </a:pPr>
              <a:r>
                <a:rPr lang="en-US" sz="1600" dirty="0">
                  <a:solidFill>
                    <a:srgbClr val="000000"/>
                  </a:solidFill>
                  <a:latin typeface="Arial" panose="020B0604020202020204" pitchFamily="34" charset="0"/>
                  <a:cs typeface="Arial" panose="020B0604020202020204" pitchFamily="34" charset="0"/>
                </a:rPr>
                <a:t>Pleural effusion </a:t>
              </a:r>
            </a:p>
          </p:txBody>
        </p:sp>
      </p:grpSp>
      <p:grpSp>
        <p:nvGrpSpPr>
          <p:cNvPr id="14" name="Group 13">
            <a:extLst>
              <a:ext uri="{FF2B5EF4-FFF2-40B4-BE49-F238E27FC236}">
                <a16:creationId xmlns:a16="http://schemas.microsoft.com/office/drawing/2014/main" id="{CF228BC2-39B2-430B-991A-607E3AE8E025}"/>
              </a:ext>
            </a:extLst>
          </p:cNvPr>
          <p:cNvGrpSpPr/>
          <p:nvPr/>
        </p:nvGrpSpPr>
        <p:grpSpPr>
          <a:xfrm>
            <a:off x="7472762" y="2751654"/>
            <a:ext cx="1822137" cy="554373"/>
            <a:chOff x="7499928" y="2500496"/>
            <a:chExt cx="1822137" cy="554373"/>
          </a:xfrm>
        </p:grpSpPr>
        <p:sp>
          <p:nvSpPr>
            <p:cNvPr id="80" name="Content Placeholder 6"/>
            <p:cNvSpPr txBox="1"/>
            <p:nvPr/>
          </p:nvSpPr>
          <p:spPr>
            <a:xfrm>
              <a:off x="8249265" y="2500496"/>
              <a:ext cx="1072800" cy="554373"/>
            </a:xfrm>
            <a:prstGeom prst="rect">
              <a:avLst/>
            </a:prstGeom>
          </p:spPr>
          <p:txBody>
            <a:bodyPr vert="horz" wrap="none" lIns="68400" tIns="36000" rIns="68400" bIns="36000" rtlCol="0" anchor="ctr" anchorCtr="0">
              <a:no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685800" rtl="0" eaLnBrk="1" fontAlgn="base" latinLnBrk="0" hangingPunct="1">
                <a:lnSpc>
                  <a:spcPct val="90000"/>
                </a:lnSpc>
                <a:spcBef>
                  <a:spcPts val="30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Pulmonary edema</a:t>
              </a:r>
            </a:p>
          </p:txBody>
        </p:sp>
        <p:sp>
          <p:nvSpPr>
            <p:cNvPr id="68" name="Triangle 112">
              <a:extLst>
                <a:ext uri="{FF2B5EF4-FFF2-40B4-BE49-F238E27FC236}">
                  <a16:creationId xmlns:a16="http://schemas.microsoft.com/office/drawing/2014/main" id="{685C0781-8920-4612-9B13-BCFA21B3B22F}"/>
                </a:ext>
              </a:extLst>
            </p:cNvPr>
            <p:cNvSpPr/>
            <p:nvPr/>
          </p:nvSpPr>
          <p:spPr>
            <a:xfrm rot="5400000">
              <a:off x="8092676" y="2710768"/>
              <a:ext cx="131805" cy="113625"/>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Oval 68">
              <a:extLst>
                <a:ext uri="{FF2B5EF4-FFF2-40B4-BE49-F238E27FC236}">
                  <a16:creationId xmlns:a16="http://schemas.microsoft.com/office/drawing/2014/main" id="{D07D7711-88EA-4D47-8CE7-9A1BF4AF9E32}"/>
                </a:ext>
              </a:extLst>
            </p:cNvPr>
            <p:cNvSpPr/>
            <p:nvPr/>
          </p:nvSpPr>
          <p:spPr>
            <a:xfrm rot="10800000" flipV="1">
              <a:off x="7499928" y="2511102"/>
              <a:ext cx="512956" cy="5129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4" name="Graphic 73">
              <a:extLst>
                <a:ext uri="{FF2B5EF4-FFF2-40B4-BE49-F238E27FC236}">
                  <a16:creationId xmlns:a16="http://schemas.microsoft.com/office/drawing/2014/main" id="{3AF06140-B5B8-4ADF-988F-A537D58E7C2C}"/>
                </a:ext>
              </a:extLst>
            </p:cNvPr>
            <p:cNvPicPr>
              <a:picLocks noChangeAspect="1"/>
            </p:cNvPicPr>
            <p:nvPr/>
          </p:nvPicPr>
          <p:blipFill>
            <a:blip r:embed="rId31">
              <a:extLst>
                <a:ext uri="{96DAC541-7B7A-43D3-8B79-37D633B846F1}">
                  <asvg:svgBlip xmlns:asvg="http://schemas.microsoft.com/office/drawing/2016/SVG/main" r:embed="rId32"/>
                </a:ext>
              </a:extLst>
            </a:blip>
            <a:stretch>
              <a:fillRect/>
            </a:stretch>
          </p:blipFill>
          <p:spPr>
            <a:xfrm>
              <a:off x="7589138" y="2600312"/>
              <a:ext cx="334537" cy="334537"/>
            </a:xfrm>
            <a:prstGeom prst="rect">
              <a:avLst/>
            </a:prstGeom>
          </p:spPr>
        </p:pic>
      </p:grpSp>
      <p:sp>
        <p:nvSpPr>
          <p:cNvPr id="92" name="TextBox 91">
            <a:extLst>
              <a:ext uri="{FF2B5EF4-FFF2-40B4-BE49-F238E27FC236}">
                <a16:creationId xmlns:a16="http://schemas.microsoft.com/office/drawing/2014/main" id="{8C04D12B-FB80-46E4-B9F6-CF7994408295}"/>
              </a:ext>
            </a:extLst>
          </p:cNvPr>
          <p:cNvSpPr txBox="1"/>
          <p:nvPr/>
        </p:nvSpPr>
        <p:spPr>
          <a:xfrm>
            <a:off x="4705525" y="891474"/>
            <a:ext cx="1341275" cy="369332"/>
          </a:xfrm>
          <a:prstGeom prst="rect">
            <a:avLst/>
          </a:prstGeom>
          <a:noFill/>
        </p:spPr>
        <p:txBody>
          <a:bodyPr wrap="square">
            <a:spAutoFit/>
          </a:bodyPr>
          <a:lstStyle/>
          <a:p>
            <a:r>
              <a:rPr lang="en-US" dirty="0">
                <a:solidFill>
                  <a:schemeClr val="tx2"/>
                </a:solidFill>
              </a:rPr>
              <a:t>Symptoms</a:t>
            </a:r>
            <a:endParaRPr lang="en-GB" dirty="0">
              <a:solidFill>
                <a:schemeClr val="tx2"/>
              </a:solidFill>
            </a:endParaRPr>
          </a:p>
        </p:txBody>
      </p:sp>
      <p:sp>
        <p:nvSpPr>
          <p:cNvPr id="95" name="TextBox 94">
            <a:extLst>
              <a:ext uri="{FF2B5EF4-FFF2-40B4-BE49-F238E27FC236}">
                <a16:creationId xmlns:a16="http://schemas.microsoft.com/office/drawing/2014/main" id="{474FC1A1-E81E-4DA7-A532-814D329C8BD1}"/>
              </a:ext>
            </a:extLst>
          </p:cNvPr>
          <p:cNvSpPr txBox="1"/>
          <p:nvPr/>
        </p:nvSpPr>
        <p:spPr>
          <a:xfrm>
            <a:off x="6545908" y="891474"/>
            <a:ext cx="794592" cy="369332"/>
          </a:xfrm>
          <a:prstGeom prst="rect">
            <a:avLst/>
          </a:prstGeom>
          <a:noFill/>
        </p:spPr>
        <p:txBody>
          <a:bodyPr wrap="square">
            <a:spAutoFit/>
          </a:bodyPr>
          <a:lstStyle/>
          <a:p>
            <a:r>
              <a:rPr lang="en-US" dirty="0">
                <a:solidFill>
                  <a:schemeClr val="accent2"/>
                </a:solidFill>
              </a:rPr>
              <a:t>Signs</a:t>
            </a:r>
            <a:endParaRPr lang="en-GB" dirty="0">
              <a:solidFill>
                <a:schemeClr val="accent2"/>
              </a:solidFill>
            </a:endParaRPr>
          </a:p>
        </p:txBody>
      </p:sp>
      <p:grpSp>
        <p:nvGrpSpPr>
          <p:cNvPr id="85" name="Group 84">
            <a:extLst>
              <a:ext uri="{FF2B5EF4-FFF2-40B4-BE49-F238E27FC236}">
                <a16:creationId xmlns:a16="http://schemas.microsoft.com/office/drawing/2014/main" id="{7791B234-C607-4DB2-B71E-8A661C286F3F}"/>
              </a:ext>
            </a:extLst>
          </p:cNvPr>
          <p:cNvGrpSpPr/>
          <p:nvPr/>
        </p:nvGrpSpPr>
        <p:grpSpPr>
          <a:xfrm>
            <a:off x="2391682" y="1208297"/>
            <a:ext cx="2327557" cy="512956"/>
            <a:chOff x="2367885" y="3526131"/>
            <a:chExt cx="2327557" cy="512956"/>
          </a:xfrm>
        </p:grpSpPr>
        <p:sp>
          <p:nvSpPr>
            <p:cNvPr id="88" name="Content Placeholder 6">
              <a:extLst>
                <a:ext uri="{FF2B5EF4-FFF2-40B4-BE49-F238E27FC236}">
                  <a16:creationId xmlns:a16="http://schemas.microsoft.com/office/drawing/2014/main" id="{00FC32EB-81AB-46C6-AEEA-AD535802BFC2}"/>
                </a:ext>
              </a:extLst>
            </p:cNvPr>
            <p:cNvSpPr txBox="1"/>
            <p:nvPr/>
          </p:nvSpPr>
          <p:spPr>
            <a:xfrm>
              <a:off x="2367885" y="3637185"/>
              <a:ext cx="1539524" cy="290849"/>
            </a:xfrm>
            <a:prstGeom prst="rect">
              <a:avLst/>
            </a:prstGeom>
          </p:spPr>
          <p:txBody>
            <a:bodyPr vert="horz" wrap="none" lIns="68580" tIns="34290" rIns="68580" bIns="34290" rtlCol="0" anchor="ctr" anchorCtr="0">
              <a:spAutoFit/>
            </a:bodyPr>
            <a:lstStyle>
              <a:lvl1pPr marL="228600" indent="-228600" algn="l" defTabSz="914400" rtl="0" eaLnBrk="1" latinLnBrk="0" hangingPunct="1">
                <a:lnSpc>
                  <a:spcPct val="90000"/>
                </a:lnSpc>
                <a:spcBef>
                  <a:spcPts val="1000"/>
                </a:spcBef>
                <a:buClr>
                  <a:srgbClr val="850052"/>
                </a:buClr>
                <a:buFont typeface="Arial" panose="020B0604020202020204" pitchFamily="34" charset="0"/>
                <a:buChar char="•"/>
                <a:defRPr lang="en-US" sz="2400" kern="1200" dirty="0">
                  <a:solidFill>
                    <a:schemeClr val="accent3"/>
                  </a:solidFill>
                  <a:latin typeface="+mn-lt"/>
                  <a:ea typeface="+mn-ea"/>
                  <a:cs typeface="+mn-cs"/>
                </a:defRPr>
              </a:lvl1pPr>
              <a:lvl2pPr marL="685800" indent="-228600" algn="l" defTabSz="914400" rtl="0" eaLnBrk="1" latinLnBrk="0" hangingPunct="1">
                <a:lnSpc>
                  <a:spcPct val="90000"/>
                </a:lnSpc>
                <a:spcBef>
                  <a:spcPts val="500"/>
                </a:spcBef>
                <a:buClr>
                  <a:srgbClr val="850052"/>
                </a:buClr>
                <a:buFont typeface="Arial" panose="020B0604020202020204" pitchFamily="34" charset="0"/>
                <a:buChar char="–"/>
                <a:defRPr lang="en-US" sz="2000" kern="1200" dirty="0">
                  <a:solidFill>
                    <a:schemeClr val="accent3"/>
                  </a:solidFill>
                  <a:latin typeface="+mn-lt"/>
                  <a:ea typeface="+mn-ea"/>
                  <a:cs typeface="+mn-cs"/>
                </a:defRPr>
              </a:lvl2pPr>
              <a:lvl3pPr marL="1143000" indent="-228600" algn="l" defTabSz="914400" rtl="0" eaLnBrk="1" latinLnBrk="0" hangingPunct="1">
                <a:lnSpc>
                  <a:spcPct val="90000"/>
                </a:lnSpc>
                <a:spcBef>
                  <a:spcPts val="500"/>
                </a:spcBef>
                <a:buClr>
                  <a:srgbClr val="850052"/>
                </a:buClr>
                <a:buFont typeface="Arial" panose="020B0604020202020204" pitchFamily="34" charset="0"/>
                <a:buChar char="•"/>
                <a:defRPr lang="en-US" sz="1800" kern="1200" dirty="0">
                  <a:solidFill>
                    <a:schemeClr val="accent3"/>
                  </a:solidFill>
                  <a:latin typeface="+mn-lt"/>
                  <a:ea typeface="+mn-ea"/>
                  <a:cs typeface="+mn-cs"/>
                </a:defRPr>
              </a:lvl3pPr>
              <a:lvl4pPr marL="1600200" indent="-228600" algn="l" defTabSz="914400" rtl="0" eaLnBrk="1" latinLnBrk="0" hangingPunct="1">
                <a:lnSpc>
                  <a:spcPct val="90000"/>
                </a:lnSpc>
                <a:spcBef>
                  <a:spcPts val="500"/>
                </a:spcBef>
                <a:buClr>
                  <a:srgbClr val="850052"/>
                </a:buClr>
                <a:buFont typeface="Arial" panose="020B0604020202020204" pitchFamily="34" charset="0"/>
                <a:buChar char="–"/>
                <a:defRPr lang="en-US" sz="1600" kern="1200" dirty="0">
                  <a:solidFill>
                    <a:schemeClr val="accent3"/>
                  </a:solidFill>
                  <a:latin typeface="+mn-lt"/>
                  <a:ea typeface="+mn-ea"/>
                  <a:cs typeface="+mn-cs"/>
                </a:defRPr>
              </a:lvl4pPr>
              <a:lvl5pPr marL="2057400" indent="-228600" algn="l" defTabSz="914400" rtl="0" eaLnBrk="1" latinLnBrk="0" hangingPunct="1">
                <a:lnSpc>
                  <a:spcPct val="90000"/>
                </a:lnSpc>
                <a:spcBef>
                  <a:spcPts val="500"/>
                </a:spcBef>
                <a:buClr>
                  <a:srgbClr val="850052"/>
                </a:buClr>
                <a:buFont typeface="Arial" panose="020B0604020202020204" pitchFamily="34" charset="0"/>
                <a:buChar char="•"/>
                <a:defRPr lang="en-US" sz="1400" kern="1200" dirty="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685800" rtl="0" eaLnBrk="1" fontAlgn="base" latinLnBrk="0" hangingPunct="1">
                <a:lnSpc>
                  <a:spcPct val="90000"/>
                </a:lnSpc>
                <a:spcBef>
                  <a:spcPts val="0"/>
                </a:spcBef>
                <a:spcAft>
                  <a:spcPct val="0"/>
                </a:spcAft>
                <a:buClr>
                  <a:srgbClr val="850052"/>
                </a:buClr>
                <a:buSzTx/>
                <a:buFont typeface="Arial" panose="020B0604020202020204" pitchFamily="34" charset="0"/>
                <a:buNone/>
                <a:defRPr/>
              </a:pPr>
              <a:r>
                <a:rPr kumimoji="0" lang="en-US" sz="1600" b="0" i="0" u="none" strike="noStrike" kern="1200" cap="none" spc="0" normalizeH="0" baseline="0" dirty="0">
                  <a:ln>
                    <a:noFill/>
                  </a:ln>
                  <a:solidFill>
                    <a:srgbClr val="000000"/>
                  </a:solidFill>
                  <a:effectLst/>
                  <a:uLnTx/>
                  <a:uFillTx/>
                  <a:latin typeface="Arial" panose="020B0604020202020204" pitchFamily="34" charset="0"/>
                  <a:cs typeface="Arial" panose="020B0604020202020204" pitchFamily="34" charset="0"/>
                </a:rPr>
                <a:t>Breathlessness</a:t>
              </a:r>
            </a:p>
          </p:txBody>
        </p:sp>
        <p:sp>
          <p:nvSpPr>
            <p:cNvPr id="89" name="Triangle 82">
              <a:extLst>
                <a:ext uri="{FF2B5EF4-FFF2-40B4-BE49-F238E27FC236}">
                  <a16:creationId xmlns:a16="http://schemas.microsoft.com/office/drawing/2014/main" id="{13746C9B-6571-4D2A-A4AD-3A2C51442271}"/>
                </a:ext>
              </a:extLst>
            </p:cNvPr>
            <p:cNvSpPr/>
            <p:nvPr/>
          </p:nvSpPr>
          <p:spPr>
            <a:xfrm rot="16200000">
              <a:off x="3970891" y="3725797"/>
              <a:ext cx="131805" cy="11362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6" name="Oval 95">
              <a:extLst>
                <a:ext uri="{FF2B5EF4-FFF2-40B4-BE49-F238E27FC236}">
                  <a16:creationId xmlns:a16="http://schemas.microsoft.com/office/drawing/2014/main" id="{4554CCB9-46E5-49E6-8C12-A493B938E870}"/>
                </a:ext>
              </a:extLst>
            </p:cNvPr>
            <p:cNvSpPr/>
            <p:nvPr/>
          </p:nvSpPr>
          <p:spPr>
            <a:xfrm>
              <a:off x="4182486" y="3526131"/>
              <a:ext cx="512956" cy="5129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3" name="Graphic 12"/>
          <p:cNvPicPr>
            <a:picLocks noChangeAspect="1"/>
          </p:cNvPicPr>
          <p:nvPr/>
        </p:nvPicPr>
        <p:blipFill>
          <a:blip r:embed="rId33">
            <a:extLst>
              <a:ext uri="{96DAC541-7B7A-43D3-8B79-37D633B846F1}">
                <asvg:svgBlip xmlns:asvg="http://schemas.microsoft.com/office/drawing/2016/SVG/main" r:embed="rId34"/>
              </a:ext>
            </a:extLst>
          </a:blip>
          <a:stretch>
            <a:fillRect/>
          </a:stretch>
        </p:blipFill>
        <p:spPr>
          <a:xfrm>
            <a:off x="4255182" y="1249223"/>
            <a:ext cx="401444" cy="401444"/>
          </a:xfrm>
          <a:prstGeom prst="rect">
            <a:avLst/>
          </a:prstGeom>
        </p:spPr>
      </p:pic>
      <p:pic>
        <p:nvPicPr>
          <p:cNvPr id="98" name="Graphic 97">
            <a:extLst>
              <a:ext uri="{FF2B5EF4-FFF2-40B4-BE49-F238E27FC236}">
                <a16:creationId xmlns:a16="http://schemas.microsoft.com/office/drawing/2014/main" id="{3BA4439B-DA01-4148-81E7-B7E26A209198}"/>
              </a:ext>
            </a:extLst>
          </p:cNvPr>
          <p:cNvPicPr>
            <a:picLocks noChangeAspect="1"/>
          </p:cNvPicPr>
          <p:nvPr/>
        </p:nvPicPr>
        <p:blipFill>
          <a:blip r:embed="rId35">
            <a:extLst>
              <a:ext uri="{96DAC541-7B7A-43D3-8B79-37D633B846F1}">
                <asvg:svgBlip xmlns:asvg="http://schemas.microsoft.com/office/drawing/2016/SVG/main" r:embed="rId36"/>
              </a:ext>
            </a:extLst>
          </a:blip>
          <a:stretch>
            <a:fillRect/>
          </a:stretch>
        </p:blipFill>
        <p:spPr>
          <a:xfrm>
            <a:off x="7501983" y="946002"/>
            <a:ext cx="401444" cy="40144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HF etiology is diverse and overlapping</a:t>
            </a:r>
          </a:p>
        </p:txBody>
      </p:sp>
      <p:sp>
        <p:nvSpPr>
          <p:cNvPr id="8" name="Text Placeholder 2"/>
          <p:cNvSpPr>
            <a:spLocks noGrp="1"/>
          </p:cNvSpPr>
          <p:nvPr>
            <p:ph type="body" sz="quarter" idx="10"/>
          </p:nvPr>
        </p:nvSpPr>
        <p:spPr>
          <a:xfrm>
            <a:off x="1325463" y="1260000"/>
            <a:ext cx="9541074" cy="249299"/>
          </a:xfrm>
          <a:ln w="28575">
            <a:noFill/>
          </a:ln>
        </p:spPr>
        <p:txBody>
          <a:bodyPr wrap="none" lIns="0" tIns="0" rIns="0" bIns="0" anchor="t">
            <a:spAutoFit/>
          </a:bodyPr>
          <a:lstStyle/>
          <a:p>
            <a:pPr marL="0" indent="0" algn="ctr">
              <a:buNone/>
            </a:pPr>
            <a:r>
              <a:rPr lang="en-US" sz="1800" b="1" dirty="0"/>
              <a:t>Demonstration of an underlying cardiac cause is central to HF diagnosis and treatment</a:t>
            </a:r>
          </a:p>
        </p:txBody>
      </p:sp>
      <p:graphicFrame>
        <p:nvGraphicFramePr>
          <p:cNvPr id="6" name="Table 5"/>
          <p:cNvGraphicFramePr>
            <a:graphicFrameLocks noGrp="1"/>
          </p:cNvGraphicFramePr>
          <p:nvPr>
            <p:extLst>
              <p:ext uri="{D42A27DB-BD31-4B8C-83A1-F6EECF244321}">
                <p14:modId xmlns:p14="http://schemas.microsoft.com/office/powerpoint/2010/main" val="2950207707"/>
              </p:ext>
            </p:extLst>
          </p:nvPr>
        </p:nvGraphicFramePr>
        <p:xfrm>
          <a:off x="318000" y="1620571"/>
          <a:ext cx="11556000" cy="4257240"/>
        </p:xfrm>
        <a:graphic>
          <a:graphicData uri="http://schemas.openxmlformats.org/drawingml/2006/table">
            <a:tbl>
              <a:tblPr firstRow="1" firstCol="1" bandRow="1">
                <a:tableStyleId>{5C22544A-7EE6-4342-B048-85BDC9FD1C3A}</a:tableStyleId>
              </a:tblPr>
              <a:tblGrid>
                <a:gridCol w="1296000">
                  <a:extLst>
                    <a:ext uri="{9D8B030D-6E8A-4147-A177-3AD203B41FA5}">
                      <a16:colId xmlns:a16="http://schemas.microsoft.com/office/drawing/2014/main" val="20000"/>
                    </a:ext>
                  </a:extLst>
                </a:gridCol>
                <a:gridCol w="3420000">
                  <a:extLst>
                    <a:ext uri="{9D8B030D-6E8A-4147-A177-3AD203B41FA5}">
                      <a16:colId xmlns:a16="http://schemas.microsoft.com/office/drawing/2014/main" val="20001"/>
                    </a:ext>
                  </a:extLst>
                </a:gridCol>
                <a:gridCol w="3420000">
                  <a:extLst>
                    <a:ext uri="{9D8B030D-6E8A-4147-A177-3AD203B41FA5}">
                      <a16:colId xmlns:a16="http://schemas.microsoft.com/office/drawing/2014/main" val="20002"/>
                    </a:ext>
                  </a:extLst>
                </a:gridCol>
                <a:gridCol w="3420000">
                  <a:extLst>
                    <a:ext uri="{9D8B030D-6E8A-4147-A177-3AD203B41FA5}">
                      <a16:colId xmlns:a16="http://schemas.microsoft.com/office/drawing/2014/main" val="20003"/>
                    </a:ext>
                  </a:extLst>
                </a:gridCol>
              </a:tblGrid>
              <a:tr h="0">
                <a:tc rowSpan="2">
                  <a:txBody>
                    <a:bodyPr/>
                    <a:lstStyle/>
                    <a:p>
                      <a:pPr>
                        <a:lnSpc>
                          <a:spcPct val="100000"/>
                        </a:lnSpc>
                      </a:pPr>
                      <a:endParaRPr lang="en-US" sz="1600" noProof="0" dirty="0">
                        <a:latin typeface="Arial" panose="020B0604020202020204" pitchFamily="34" charset="0"/>
                        <a:cs typeface="Arial" panose="020B0604020202020204" pitchFamily="34" charset="0"/>
                      </a:endParaRPr>
                    </a:p>
                  </a:txBody>
                  <a:tcPr marL="72000" marR="72000" marT="72000" marB="72000" anchor="ctr">
                    <a:no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sz="1600" noProof="0" dirty="0">
                          <a:latin typeface="Arial" panose="020B0604020202020204" pitchFamily="34" charset="0"/>
                          <a:cs typeface="Arial" panose="020B0604020202020204" pitchFamily="34" charset="0"/>
                        </a:rPr>
                        <a:t>Causes of HF</a:t>
                      </a:r>
                    </a:p>
                  </a:txBody>
                  <a:tcPr marL="72000" marR="72000" marT="72000" marB="72000" anchor="b">
                    <a:lnB w="12700" cap="flat" cmpd="sng" algn="ctr">
                      <a:solidFill>
                        <a:schemeClr val="bg1"/>
                      </a:solidFill>
                      <a:prstDash val="solid"/>
                      <a:round/>
                      <a:headEnd type="none" w="med" len="med"/>
                      <a:tailEnd type="none" w="med" len="med"/>
                    </a:lnB>
                  </a:tcPr>
                </a:tc>
                <a:tc hMerge="1">
                  <a:txBody>
                    <a:bodyPr/>
                    <a:lstStyle/>
                    <a:p>
                      <a:endParaRPr lang="en-US"/>
                    </a:p>
                  </a:txBody>
                  <a:tcPr anchor="ctr">
                    <a:lnB w="12700" cap="flat" cmpd="sng" algn="ctr">
                      <a:solidFill>
                        <a:schemeClr val="bg1"/>
                      </a:solidFill>
                      <a:prstDash val="solid"/>
                      <a:round/>
                      <a:headEnd type="none" w="med" len="med"/>
                      <a:tailEnd type="none" w="med" len="med"/>
                    </a:lnB>
                  </a:tcPr>
                </a:tc>
                <a:tc hMerge="1">
                  <a:txBody>
                    <a:bodyPr/>
                    <a:lstStyle/>
                    <a:p>
                      <a:endParaRPr lang="en-US"/>
                    </a:p>
                  </a:txBody>
                  <a:tcPr anchor="ctr">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0000"/>
                  </a:ext>
                </a:extLst>
              </a:tr>
              <a:tr h="0">
                <a:tc vMerge="1">
                  <a:txBody>
                    <a:bodyPr/>
                    <a:lstStyle/>
                    <a:p>
                      <a:endParaRPr lang="en-US"/>
                    </a:p>
                  </a:txBody>
                  <a:tcPr anchor="ctr">
                    <a:lnR w="12700" cap="flat" cmpd="sng" algn="ctr">
                      <a:solidFill>
                        <a:schemeClr val="bg1"/>
                      </a:solidFill>
                      <a:prstDash val="solid"/>
                      <a:round/>
                      <a:headEnd type="none" w="med" len="med"/>
                      <a:tailEnd type="none" w="med" len="med"/>
                    </a:lnR>
                    <a:solidFill>
                      <a:srgbClr val="175573"/>
                    </a:solidFill>
                  </a:tcPr>
                </a:tc>
                <a:tc>
                  <a:txBody>
                    <a:bodyPr/>
                    <a:lstStyle/>
                    <a:p>
                      <a:pPr algn="ctr">
                        <a:lnSpc>
                          <a:spcPct val="100000"/>
                        </a:lnSpc>
                      </a:pPr>
                      <a:r>
                        <a:rPr lang="en-US" sz="1400" i="0" noProof="0" dirty="0">
                          <a:solidFill>
                            <a:schemeClr val="bg1"/>
                          </a:solidFill>
                          <a:latin typeface="Arial" panose="020B0604020202020204" pitchFamily="34" charset="0"/>
                          <a:cs typeface="Arial" panose="020B0604020202020204" pitchFamily="34" charset="0"/>
                        </a:rPr>
                        <a:t>D</a:t>
                      </a:r>
                      <a:r>
                        <a:rPr lang="en-US" sz="1400" noProof="0" dirty="0">
                          <a:solidFill>
                            <a:schemeClr val="bg1"/>
                          </a:solidFill>
                          <a:latin typeface="Arial" panose="020B0604020202020204" pitchFamily="34" charset="0"/>
                          <a:cs typeface="Arial" panose="020B0604020202020204" pitchFamily="34" charset="0"/>
                        </a:rPr>
                        <a:t>iseased myocardium</a:t>
                      </a:r>
                    </a:p>
                  </a:txBody>
                  <a:tcPr marL="72000" marR="72000" marT="72000" marB="7200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E1C6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400" i="0" noProof="0" dirty="0">
                          <a:solidFill>
                            <a:schemeClr val="bg1"/>
                          </a:solidFill>
                          <a:latin typeface="Arial" panose="020B0604020202020204" pitchFamily="34" charset="0"/>
                          <a:cs typeface="Arial" panose="020B0604020202020204" pitchFamily="34" charset="0"/>
                        </a:rPr>
                        <a:t>A</a:t>
                      </a:r>
                      <a:r>
                        <a:rPr lang="en-US" sz="1400" baseline="0" noProof="0" dirty="0">
                          <a:solidFill>
                            <a:schemeClr val="bg1"/>
                          </a:solidFill>
                          <a:latin typeface="Arial" panose="020B0604020202020204" pitchFamily="34" charset="0"/>
                          <a:cs typeface="Arial" panose="020B0604020202020204" pitchFamily="34" charset="0"/>
                        </a:rPr>
                        <a:t>bnormal loading conditions</a:t>
                      </a:r>
                      <a:endParaRPr lang="en-US" sz="1400" noProof="0" dirty="0">
                        <a:solidFill>
                          <a:schemeClr val="bg1"/>
                        </a:solidFill>
                        <a:latin typeface="Arial" panose="020B0604020202020204" pitchFamily="34" charset="0"/>
                        <a:cs typeface="Arial" panose="020B0604020202020204" pitchFamily="34" charset="0"/>
                      </a:endParaRPr>
                    </a:p>
                  </a:txBody>
                  <a:tcPr marL="72000" marR="72000" marT="72000" marB="7200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E1C6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sz="1400" noProof="0" dirty="0">
                          <a:solidFill>
                            <a:schemeClr val="bg1"/>
                          </a:solidFill>
                          <a:latin typeface="Arial" panose="020B0604020202020204" pitchFamily="34" charset="0"/>
                          <a:cs typeface="Arial" panose="020B0604020202020204" pitchFamily="34" charset="0"/>
                        </a:rPr>
                        <a:t>Arrhythmias</a:t>
                      </a:r>
                    </a:p>
                  </a:txBody>
                  <a:tcPr marL="72000" marR="72000" marT="72000" marB="72000" anchor="b">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4E1C65"/>
                    </a:solidFill>
                  </a:tcPr>
                </a:tc>
                <a:extLst>
                  <a:ext uri="{0D108BD9-81ED-4DB2-BD59-A6C34878D82A}">
                    <a16:rowId xmlns:a16="http://schemas.microsoft.com/office/drawing/2014/main" val="10001"/>
                  </a:ext>
                </a:extLst>
              </a:tr>
              <a:tr h="0">
                <a:tc>
                  <a:txBody>
                    <a:bodyPr/>
                    <a:lstStyle/>
                    <a:p>
                      <a:pPr algn="ctr">
                        <a:lnSpc>
                          <a:spcPct val="100000"/>
                        </a:lnSpc>
                      </a:pPr>
                      <a:r>
                        <a:rPr lang="en-US" sz="1600" noProof="0" dirty="0">
                          <a:latin typeface="Arial" panose="020B0604020202020204" pitchFamily="34" charset="0"/>
                          <a:cs typeface="Arial" panose="020B0604020202020204" pitchFamily="34" charset="0"/>
                        </a:rPr>
                        <a:t>Medical history may include…</a:t>
                      </a:r>
                    </a:p>
                  </a:txBody>
                  <a:tcPr marL="72000" marR="72000" marT="72000" marB="72000" anchor="ctr"/>
                </a:tc>
                <a:tc>
                  <a:txBody>
                    <a:bodyPr/>
                    <a:lstStyle/>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Ischemic Heart Disease </a:t>
                      </a:r>
                      <a:br>
                        <a:rPr lang="en-US" sz="1400" b="1" noProof="0" dirty="0">
                          <a:latin typeface="Arial" panose="020B0604020202020204" pitchFamily="34" charset="0"/>
                          <a:cs typeface="Arial" panose="020B0604020202020204" pitchFamily="34" charset="0"/>
                        </a:rPr>
                      </a:br>
                      <a:r>
                        <a:rPr lang="en-US" sz="1400" noProof="0" dirty="0">
                          <a:latin typeface="Arial" panose="020B0604020202020204" pitchFamily="34" charset="0"/>
                          <a:cs typeface="Arial" panose="020B0604020202020204" pitchFamily="34" charset="0"/>
                        </a:rPr>
                        <a:t>(e.g. myocardial scar, myocardial stunning/hibernation, epicardial coronary artery disease, abnormal coronary microcirculation, endothelial dysfunction)</a:t>
                      </a:r>
                    </a:p>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Toxic damage </a:t>
                      </a:r>
                      <a:r>
                        <a:rPr lang="en-US" sz="1400" noProof="0" dirty="0">
                          <a:latin typeface="Arial" panose="020B0604020202020204" pitchFamily="34" charset="0"/>
                          <a:cs typeface="Arial" panose="020B0604020202020204" pitchFamily="34" charset="0"/>
                        </a:rPr>
                        <a:t>(e.g.</a:t>
                      </a:r>
                      <a:r>
                        <a:rPr lang="en-US" sz="1400" baseline="0" noProof="0" dirty="0">
                          <a:latin typeface="Arial" panose="020B0604020202020204" pitchFamily="34" charset="0"/>
                          <a:cs typeface="Arial" panose="020B0604020202020204" pitchFamily="34" charset="0"/>
                        </a:rPr>
                        <a:t> substance abuse, heavy metals, medications, radiation)</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Immune-mediated and inflammatory damage </a:t>
                      </a:r>
                      <a:r>
                        <a:rPr lang="en-US" sz="1400" b="0" baseline="0" noProof="0" dirty="0">
                          <a:latin typeface="Arial" panose="020B0604020202020204" pitchFamily="34" charset="0"/>
                          <a:cs typeface="Arial" panose="020B0604020202020204" pitchFamily="34" charset="0"/>
                        </a:rPr>
                        <a:t>(infectious/noninfectious)</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Infiltration </a:t>
                      </a:r>
                      <a:r>
                        <a:rPr lang="en-US" sz="1400" b="0" baseline="0" noProof="0" dirty="0">
                          <a:latin typeface="Arial" panose="020B0604020202020204" pitchFamily="34" charset="0"/>
                          <a:cs typeface="Arial" panose="020B0604020202020204" pitchFamily="34" charset="0"/>
                        </a:rPr>
                        <a:t>(malignant/nonmalignant)</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Metabolic derangements </a:t>
                      </a:r>
                      <a:r>
                        <a:rPr lang="en-US" sz="1400" b="0" baseline="0" noProof="0" dirty="0">
                          <a:latin typeface="Arial" panose="020B0604020202020204" pitchFamily="34" charset="0"/>
                          <a:cs typeface="Arial" panose="020B0604020202020204" pitchFamily="34" charset="0"/>
                        </a:rPr>
                        <a:t>(hormonal [e.g. diabetes]/nutritional)</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Genetic abnormalities</a:t>
                      </a:r>
                      <a:endParaRPr lang="en-US" sz="1400" b="1" noProof="0" dirty="0">
                        <a:latin typeface="Arial" panose="020B0604020202020204" pitchFamily="34" charset="0"/>
                        <a:cs typeface="Arial" panose="020B0604020202020204" pitchFamily="34" charset="0"/>
                      </a:endParaRPr>
                    </a:p>
                  </a:txBody>
                  <a:tcPr marL="72000" marR="72000" marT="72000" marB="72000">
                    <a:lnT w="38100" cap="flat" cmpd="sng" algn="ctr">
                      <a:solidFill>
                        <a:schemeClr val="bg1"/>
                      </a:solidFill>
                      <a:prstDash val="solid"/>
                      <a:round/>
                      <a:headEnd type="none" w="med" len="med"/>
                      <a:tailEnd type="none" w="med" len="med"/>
                    </a:lnT>
                    <a:solidFill>
                      <a:srgbClr val="D0CCD3"/>
                    </a:solidFill>
                  </a:tcPr>
                </a:tc>
                <a:tc>
                  <a:txBody>
                    <a:bodyPr/>
                    <a:lstStyle/>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Hypertension</a:t>
                      </a:r>
                    </a:p>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Valvular and myocardial structural defects </a:t>
                      </a:r>
                      <a:r>
                        <a:rPr lang="en-US" sz="1400" noProof="0" dirty="0">
                          <a:latin typeface="Arial" panose="020B0604020202020204" pitchFamily="34" charset="0"/>
                          <a:cs typeface="Arial" panose="020B0604020202020204" pitchFamily="34" charset="0"/>
                        </a:rPr>
                        <a:t>(acquired/congenital)</a:t>
                      </a:r>
                    </a:p>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Pericardial</a:t>
                      </a:r>
                      <a:r>
                        <a:rPr lang="en-US" sz="1400" b="1" baseline="0" noProof="0" dirty="0">
                          <a:latin typeface="Arial" panose="020B0604020202020204" pitchFamily="34" charset="0"/>
                          <a:cs typeface="Arial" panose="020B0604020202020204" pitchFamily="34" charset="0"/>
                        </a:rPr>
                        <a:t> pathology</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Endomyocardial pathology</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High output states </a:t>
                      </a:r>
                      <a:br>
                        <a:rPr lang="en-US" sz="1400" b="1" baseline="0" noProof="0" dirty="0">
                          <a:latin typeface="Arial" panose="020B0604020202020204" pitchFamily="34" charset="0"/>
                          <a:cs typeface="Arial" panose="020B0604020202020204" pitchFamily="34" charset="0"/>
                        </a:rPr>
                      </a:br>
                      <a:r>
                        <a:rPr lang="en-US" sz="1400" baseline="0" noProof="0" dirty="0">
                          <a:latin typeface="Arial" panose="020B0604020202020204" pitchFamily="34" charset="0"/>
                          <a:cs typeface="Arial" panose="020B0604020202020204" pitchFamily="34" charset="0"/>
                        </a:rPr>
                        <a:t>(e.g. severe anemia, sepsis, thyrotoxicosis)</a:t>
                      </a:r>
                    </a:p>
                    <a:p>
                      <a:pPr marL="144145" indent="-144145">
                        <a:lnSpc>
                          <a:spcPct val="100000"/>
                        </a:lnSpc>
                        <a:spcBef>
                          <a:spcPts val="600"/>
                        </a:spcBef>
                        <a:buFont typeface="Arial" panose="020B0604020202020204" pitchFamily="34" charset="0"/>
                        <a:buChar char="•"/>
                      </a:pPr>
                      <a:r>
                        <a:rPr lang="en-US" sz="1400" b="1" baseline="0" noProof="0" dirty="0">
                          <a:latin typeface="Arial" panose="020B0604020202020204" pitchFamily="34" charset="0"/>
                          <a:cs typeface="Arial" panose="020B0604020202020204" pitchFamily="34" charset="0"/>
                        </a:rPr>
                        <a:t>Volume overload </a:t>
                      </a:r>
                      <a:br>
                        <a:rPr lang="en-US" sz="1400" b="1" baseline="0" noProof="0" dirty="0">
                          <a:latin typeface="Arial" panose="020B0604020202020204" pitchFamily="34" charset="0"/>
                          <a:cs typeface="Arial" panose="020B0604020202020204" pitchFamily="34" charset="0"/>
                        </a:rPr>
                      </a:br>
                      <a:r>
                        <a:rPr lang="en-US" sz="1400" baseline="0" noProof="0" dirty="0">
                          <a:latin typeface="Arial" panose="020B0604020202020204" pitchFamily="34" charset="0"/>
                          <a:cs typeface="Arial" panose="020B0604020202020204" pitchFamily="34" charset="0"/>
                        </a:rPr>
                        <a:t>(e.g. in renal failure)</a:t>
                      </a:r>
                      <a:endParaRPr lang="en-US" sz="1400" noProof="0" dirty="0">
                        <a:latin typeface="Arial" panose="020B0604020202020204" pitchFamily="34" charset="0"/>
                        <a:cs typeface="Arial" panose="020B0604020202020204" pitchFamily="34" charset="0"/>
                      </a:endParaRPr>
                    </a:p>
                  </a:txBody>
                  <a:tcPr marL="72000" marR="72000" marT="72000" marB="72000">
                    <a:lnT w="38100" cap="flat" cmpd="sng" algn="ctr">
                      <a:solidFill>
                        <a:schemeClr val="bg1"/>
                      </a:solidFill>
                      <a:prstDash val="solid"/>
                      <a:round/>
                      <a:headEnd type="none" w="med" len="med"/>
                      <a:tailEnd type="none" w="med" len="med"/>
                    </a:lnT>
                    <a:solidFill>
                      <a:srgbClr val="D0CCD3"/>
                    </a:solidFill>
                  </a:tcPr>
                </a:tc>
                <a:tc>
                  <a:txBody>
                    <a:bodyPr/>
                    <a:lstStyle/>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Tachyarrhythmia</a:t>
                      </a:r>
                    </a:p>
                    <a:p>
                      <a:pPr marL="144145" indent="-144145">
                        <a:lnSpc>
                          <a:spcPct val="100000"/>
                        </a:lnSpc>
                        <a:spcBef>
                          <a:spcPts val="600"/>
                        </a:spcBef>
                        <a:buFont typeface="Arial" panose="020B0604020202020204" pitchFamily="34" charset="0"/>
                        <a:buChar char="•"/>
                      </a:pPr>
                      <a:r>
                        <a:rPr lang="en-US" sz="1400" b="1" noProof="0" dirty="0">
                          <a:latin typeface="Arial" panose="020B0604020202020204" pitchFamily="34" charset="0"/>
                          <a:cs typeface="Arial" panose="020B0604020202020204" pitchFamily="34" charset="0"/>
                        </a:rPr>
                        <a:t>Bradyarrhythmia</a:t>
                      </a:r>
                    </a:p>
                  </a:txBody>
                  <a:tcPr marL="72000" marR="72000" marT="72000" marB="72000">
                    <a:lnT w="38100" cap="flat" cmpd="sng" algn="ctr">
                      <a:solidFill>
                        <a:schemeClr val="bg1"/>
                      </a:solidFill>
                      <a:prstDash val="solid"/>
                      <a:round/>
                      <a:headEnd type="none" w="med" len="med"/>
                      <a:tailEnd type="none" w="med" len="med"/>
                    </a:lnT>
                    <a:solidFill>
                      <a:srgbClr val="D0CCD3"/>
                    </a:solidFill>
                  </a:tcPr>
                </a:tc>
                <a:extLst>
                  <a:ext uri="{0D108BD9-81ED-4DB2-BD59-A6C34878D82A}">
                    <a16:rowId xmlns:a16="http://schemas.microsoft.com/office/drawing/2014/main" val="10002"/>
                  </a:ext>
                </a:extLst>
              </a:tr>
            </a:tbl>
          </a:graphicData>
        </a:graphic>
      </p:graphicFrame>
      <p:sp>
        <p:nvSpPr>
          <p:cNvPr id="7" name="Text Placeholder 4"/>
          <p:cNvSpPr txBox="1"/>
          <p:nvPr/>
        </p:nvSpPr>
        <p:spPr>
          <a:xfrm>
            <a:off x="0" y="6659261"/>
            <a:ext cx="11232000" cy="198000"/>
          </a:xfrm>
          <a:prstGeom prst="rect">
            <a:avLst/>
          </a:prstGeom>
        </p:spPr>
        <p:txBody>
          <a:bodyPr anchor="b"/>
          <a:lstStyle>
            <a:lvl1pPr marL="0" indent="0" algn="l" rtl="0" eaLnBrk="0" fontAlgn="base" hangingPunct="0">
              <a:spcBef>
                <a:spcPts val="0"/>
              </a:spcBef>
              <a:spcAft>
                <a:spcPts val="0"/>
              </a:spcAft>
              <a:buClr>
                <a:schemeClr val="tx2"/>
              </a:buClr>
              <a:buFont typeface="Arial" panose="020B0604020202020204" pitchFamily="34" charset="0"/>
              <a:buNone/>
              <a:defRPr sz="1000"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marL="358775" indent="-179070" algn="l" rtl="0" eaLnBrk="0" fontAlgn="base" hangingPunct="0">
              <a:spcBef>
                <a:spcPct val="0"/>
              </a:spcBef>
              <a:spcAft>
                <a:spcPct val="0"/>
              </a:spcAft>
              <a:buFont typeface="Arial" panose="020B0604020202020204" pitchFamily="34" charset="0"/>
              <a:buChar char="-"/>
              <a:defRPr>
                <a:solidFill>
                  <a:schemeClr val="tx1"/>
                </a:solidFill>
                <a:latin typeface="Arial" panose="020B0604020202020204" pitchFamily="34" charset="0"/>
                <a:ea typeface="Arial" panose="020B0604020202020204" pitchFamily="34" charset="0"/>
                <a:cs typeface="Arial" panose="020B0604020202020204" pitchFamily="34" charset="0"/>
              </a:defRPr>
            </a:lvl2pPr>
            <a:lvl3pPr marL="622300" indent="-180975" algn="l" rtl="0" eaLnBrk="0" fontAlgn="base" hangingPunct="0">
              <a:spcBef>
                <a:spcPct val="0"/>
              </a:spcBef>
              <a:spcAft>
                <a:spcPct val="0"/>
              </a:spcAft>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622300" indent="-179070" algn="l" rtl="0" eaLnBrk="0" fontAlgn="base" hangingPunct="0">
              <a:spcBef>
                <a:spcPct val="0"/>
              </a:spcBef>
              <a:spcAft>
                <a:spcPct val="0"/>
              </a:spcAft>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1620520" indent="-175895" algn="l" rtl="0" eaLnBrk="1" fontAlgn="base" hangingPunct="1">
              <a:spcBef>
                <a:spcPct val="0"/>
              </a:spcBef>
              <a:spcAft>
                <a:spcPct val="0"/>
              </a:spcAft>
              <a:buChar char="•"/>
              <a:defRPr sz="1500">
                <a:solidFill>
                  <a:schemeClr val="tx1"/>
                </a:solidFill>
                <a:latin typeface="+mn-lt"/>
              </a:defRPr>
            </a:lvl6pPr>
            <a:lvl7pPr marL="2077720" indent="-175895" algn="l" rtl="0" eaLnBrk="1" fontAlgn="base" hangingPunct="1">
              <a:spcBef>
                <a:spcPct val="0"/>
              </a:spcBef>
              <a:spcAft>
                <a:spcPct val="0"/>
              </a:spcAft>
              <a:buChar char="•"/>
              <a:defRPr sz="1500">
                <a:solidFill>
                  <a:schemeClr val="tx1"/>
                </a:solidFill>
                <a:latin typeface="+mn-lt"/>
              </a:defRPr>
            </a:lvl7pPr>
            <a:lvl8pPr marL="2534920" indent="-175895" algn="l" rtl="0" eaLnBrk="1" fontAlgn="base" hangingPunct="1">
              <a:spcBef>
                <a:spcPct val="0"/>
              </a:spcBef>
              <a:spcAft>
                <a:spcPct val="0"/>
              </a:spcAft>
              <a:buChar char="•"/>
              <a:defRPr sz="1500">
                <a:solidFill>
                  <a:schemeClr val="tx1"/>
                </a:solidFill>
                <a:latin typeface="+mn-lt"/>
              </a:defRPr>
            </a:lvl8pPr>
            <a:lvl9pPr marL="2992120" indent="-175895" algn="l" rtl="0" eaLnBrk="1" fontAlgn="base" hangingPunct="1">
              <a:spcBef>
                <a:spcPct val="0"/>
              </a:spcBef>
              <a:spcAft>
                <a:spcPct val="0"/>
              </a:spcAft>
              <a:buChar char="•"/>
              <a:defRPr sz="1500">
                <a:solidFill>
                  <a:schemeClr val="tx1"/>
                </a:solidFill>
                <a:latin typeface="+mn-lt"/>
              </a:defRPr>
            </a:lvl9pPr>
          </a:lstStyle>
          <a:p>
            <a:r>
              <a:rPr lang="en-US" kern="0" dirty="0"/>
              <a:t>HF, heart failure</a:t>
            </a:r>
          </a:p>
          <a:p>
            <a:r>
              <a:rPr lang="en-US" kern="0" dirty="0" err="1"/>
              <a:t>Ponikowski</a:t>
            </a:r>
            <a:r>
              <a:rPr lang="en-US" kern="0" dirty="0"/>
              <a:t> P, et al. </a:t>
            </a:r>
            <a:r>
              <a:rPr lang="en-US" i="1" kern="0" dirty="0" err="1"/>
              <a:t>Eur</a:t>
            </a:r>
            <a:r>
              <a:rPr lang="en-US" i="1" kern="0" dirty="0"/>
              <a:t> Heart J </a:t>
            </a:r>
            <a:r>
              <a:rPr lang="en-US" kern="0" dirty="0"/>
              <a:t>2016;37:2129–2200</a:t>
            </a:r>
          </a:p>
        </p:txBody>
      </p:sp>
      <p:sp>
        <p:nvSpPr>
          <p:cNvPr id="9" name="TextBox 8">
            <a:extLst>
              <a:ext uri="{FF2B5EF4-FFF2-40B4-BE49-F238E27FC236}">
                <a16:creationId xmlns:a16="http://schemas.microsoft.com/office/drawing/2014/main" id="{44A00CBB-94B6-45A5-B4E9-11A6009FE138}"/>
              </a:ext>
            </a:extLst>
          </p:cNvPr>
          <p:cNvSpPr txBox="1"/>
          <p:nvPr/>
        </p:nvSpPr>
        <p:spPr>
          <a:xfrm>
            <a:off x="0" y="6214043"/>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Text Placeholder 2"/>
          <p:cNvSpPr txBox="1"/>
          <p:nvPr/>
        </p:nvSpPr>
        <p:spPr bwMode="auto">
          <a:xfrm>
            <a:off x="3473187" y="4512819"/>
            <a:ext cx="1672872" cy="747897"/>
          </a:xfrm>
          <a:prstGeom prst="rect">
            <a:avLst/>
          </a:prstGeom>
        </p:spPr>
        <p:txBody>
          <a:bodyPr wrap="square" lIns="0" tIns="0" rIns="0" bIns="0" anchor="t">
            <a:spAutoFit/>
          </a:bodyPr>
          <a:lstStyle/>
          <a:p>
            <a:pPr fontAlgn="auto">
              <a:lnSpc>
                <a:spcPct val="90000"/>
              </a:lnSpc>
              <a:spcBef>
                <a:spcPts val="0"/>
              </a:spcBef>
              <a:spcAft>
                <a:spcPts val="0"/>
              </a:spcAft>
              <a:buClr>
                <a:schemeClr val="accent3"/>
              </a:buClr>
              <a:defRPr/>
            </a:pPr>
            <a:r>
              <a:rPr lang="en-US" sz="900" b="1" dirty="0"/>
              <a:t>Key:</a:t>
            </a:r>
            <a:br>
              <a:rPr lang="en-US" sz="900" dirty="0"/>
            </a:br>
            <a:r>
              <a:rPr lang="en-US" sz="900" dirty="0"/>
              <a:t>SBP to nearest 5 mmHg</a:t>
            </a:r>
          </a:p>
          <a:p>
            <a:pPr fontAlgn="auto">
              <a:lnSpc>
                <a:spcPct val="90000"/>
              </a:lnSpc>
              <a:spcBef>
                <a:spcPts val="0"/>
              </a:spcBef>
              <a:spcAft>
                <a:spcPts val="0"/>
              </a:spcAft>
              <a:buClr>
                <a:schemeClr val="accent3"/>
              </a:buClr>
              <a:defRPr/>
            </a:pPr>
            <a:r>
              <a:rPr lang="en-US" sz="900" dirty="0"/>
              <a:t>Heart rate to nearest 5 bpm</a:t>
            </a:r>
          </a:p>
          <a:p>
            <a:pPr fontAlgn="auto">
              <a:lnSpc>
                <a:spcPct val="90000"/>
              </a:lnSpc>
              <a:spcBef>
                <a:spcPts val="0"/>
              </a:spcBef>
              <a:spcAft>
                <a:spcPts val="0"/>
              </a:spcAft>
              <a:buClr>
                <a:schemeClr val="accent3"/>
              </a:buClr>
              <a:defRPr/>
            </a:pPr>
            <a:r>
              <a:rPr lang="en-US" sz="900" dirty="0"/>
              <a:t>Albumin to nearest 0.1 g/</a:t>
            </a:r>
            <a:r>
              <a:rPr lang="en-US" sz="900" dirty="0" err="1"/>
              <a:t>dL</a:t>
            </a:r>
            <a:endParaRPr lang="en-US" sz="900" dirty="0"/>
          </a:p>
          <a:p>
            <a:pPr fontAlgn="auto">
              <a:lnSpc>
                <a:spcPct val="90000"/>
              </a:lnSpc>
              <a:spcBef>
                <a:spcPts val="0"/>
              </a:spcBef>
              <a:spcAft>
                <a:spcPts val="0"/>
              </a:spcAft>
              <a:buClr>
                <a:schemeClr val="accent3"/>
              </a:buClr>
              <a:defRPr/>
            </a:pPr>
            <a:r>
              <a:rPr lang="en-US" sz="900" dirty="0"/>
              <a:t>Glucose to nearest 5 mg/</a:t>
            </a:r>
            <a:r>
              <a:rPr lang="en-US" sz="900" dirty="0" err="1"/>
              <a:t>dL</a:t>
            </a:r>
            <a:endParaRPr lang="en-US" sz="900" dirty="0"/>
          </a:p>
          <a:p>
            <a:pPr fontAlgn="auto">
              <a:lnSpc>
                <a:spcPct val="90000"/>
              </a:lnSpc>
              <a:spcBef>
                <a:spcPts val="0"/>
              </a:spcBef>
              <a:spcAft>
                <a:spcPts val="0"/>
              </a:spcAft>
              <a:buClr>
                <a:schemeClr val="accent3"/>
              </a:buClr>
              <a:defRPr/>
            </a:pPr>
            <a:r>
              <a:rPr lang="en-US" sz="900" dirty="0"/>
              <a:t>Creatinine to nearest 0.1 mg/</a:t>
            </a:r>
            <a:r>
              <a:rPr lang="en-US" sz="900" dirty="0" err="1"/>
              <a:t>dL</a:t>
            </a:r>
            <a:endParaRPr lang="en-US" sz="900" dirty="0"/>
          </a:p>
        </p:txBody>
      </p:sp>
      <p:graphicFrame>
        <p:nvGraphicFramePr>
          <p:cNvPr id="23" name="Table 22"/>
          <p:cNvGraphicFramePr>
            <a:graphicFrameLocks noGrp="1"/>
          </p:cNvGraphicFramePr>
          <p:nvPr>
            <p:extLst>
              <p:ext uri="{D42A27DB-BD31-4B8C-83A1-F6EECF244321}">
                <p14:modId xmlns:p14="http://schemas.microsoft.com/office/powerpoint/2010/main" val="817006263"/>
              </p:ext>
            </p:extLst>
          </p:nvPr>
        </p:nvGraphicFramePr>
        <p:xfrm>
          <a:off x="1363024" y="2120900"/>
          <a:ext cx="1008000" cy="827064"/>
        </p:xfrm>
        <a:graphic>
          <a:graphicData uri="http://schemas.openxmlformats.org/drawingml/2006/table">
            <a:tbl>
              <a:tblPr firstRow="1" bandRow="1">
                <a:solidFill>
                  <a:schemeClr val="tx2">
                    <a:lumMod val="40000"/>
                    <a:lumOff val="60000"/>
                  </a:schemeClr>
                </a:solidFill>
                <a:effectLst/>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Age</a:t>
                      </a:r>
                    </a:p>
                  </a:txBody>
                  <a:tcPr marL="7200" marR="7200" marT="7200" marB="7200" anchor="b">
                    <a:lnL w="12700" cap="flat" cmpd="sng" algn="ctr">
                      <a:solidFill>
                        <a:schemeClr val="accent1">
                          <a:lumMod val="20000"/>
                          <a:lumOff val="80000"/>
                        </a:schemeClr>
                      </a:solidFill>
                      <a:prstDash val="solid"/>
                      <a:round/>
                      <a:headEnd type="none" w="med" len="med"/>
                      <a:tailEnd type="none" w="med" len="med"/>
                    </a:lnL>
                    <a:lnR w="12700" cap="flat" cmpd="sng" algn="ctr">
                      <a:solidFill>
                        <a:schemeClr val="accent1">
                          <a:lumMod val="20000"/>
                          <a:lumOff val="80000"/>
                        </a:schemeClr>
                      </a:solidFill>
                      <a:prstDash val="solid"/>
                      <a:round/>
                      <a:headEnd type="none" w="med" len="med"/>
                      <a:tailEnd type="none" w="med" len="med"/>
                    </a:lnR>
                    <a:lnT w="12700" cap="flat" cmpd="sng" algn="ctr">
                      <a:solidFill>
                        <a:schemeClr val="accent1">
                          <a:lumMod val="20000"/>
                          <a:lumOff val="8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1">
                        <a:lumMod val="40000"/>
                        <a:lumOff val="60000"/>
                      </a:schemeClr>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Years</a:t>
                      </a:r>
                    </a:p>
                  </a:txBody>
                  <a:tcPr marL="7200" marR="7200" marT="7200" marB="7200">
                    <a:lnL w="12700" cap="flat" cmpd="sng" algn="ctr">
                      <a:solidFill>
                        <a:schemeClr val="accent1">
                          <a:lumMod val="20000"/>
                          <a:lumOff val="8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2700" cap="flat" cmpd="sng" algn="ctr">
                      <a:solidFill>
                        <a:schemeClr val="accent1">
                          <a:lumMod val="20000"/>
                          <a:lumOff val="8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≤71</a:t>
                      </a:r>
                    </a:p>
                  </a:txBody>
                  <a:tcPr marL="7200" marR="7200" marT="7200" marB="7200">
                    <a:lnL w="12700" cap="flat" cmpd="sng" algn="ctr">
                      <a:solidFill>
                        <a:schemeClr val="accent1">
                          <a:lumMod val="20000"/>
                          <a:lumOff val="8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t>–</a:t>
                      </a:r>
                      <a:r>
                        <a:rPr lang="en-US" sz="900" noProof="0" dirty="0">
                          <a:latin typeface="+mn-lt"/>
                        </a:rPr>
                        <a:t>1</a:t>
                      </a:r>
                    </a:p>
                  </a:txBody>
                  <a:tcPr marL="7200" marR="7200" marT="7200" marB="7200">
                    <a:lnL>
                      <a:noFill/>
                    </a:lnL>
                    <a:lnR w="12700" cap="flat" cmpd="sng" algn="ctr">
                      <a:solidFill>
                        <a:schemeClr val="accent1">
                          <a:lumMod val="20000"/>
                          <a:lumOff val="8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72–75</a:t>
                      </a:r>
                      <a:endParaRPr lang="en-US" sz="900" noProof="0" dirty="0">
                        <a:solidFill>
                          <a:schemeClr val="tx1"/>
                        </a:solidFill>
                      </a:endParaRPr>
                    </a:p>
                  </a:txBody>
                  <a:tcPr marL="7200" marR="7200" marT="7200" marB="7200">
                    <a:lnL w="12700" cap="flat" cmpd="sng" algn="ctr">
                      <a:solidFill>
                        <a:schemeClr val="accent1">
                          <a:lumMod val="20000"/>
                          <a:lumOff val="8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a:noFill/>
                    </a:lnL>
                    <a:lnR w="12700" cap="flat" cmpd="sng" algn="ctr">
                      <a:solidFill>
                        <a:schemeClr val="accent1">
                          <a:lumMod val="20000"/>
                          <a:lumOff val="8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76–78</a:t>
                      </a:r>
                      <a:endParaRPr lang="en-US" sz="900" noProof="0" dirty="0">
                        <a:latin typeface="+mn-lt"/>
                      </a:endParaRPr>
                    </a:p>
                  </a:txBody>
                  <a:tcPr marL="7200" marR="7200" marT="7200" marB="7200">
                    <a:lnL w="12700" cap="flat" cmpd="sng" algn="ctr">
                      <a:solidFill>
                        <a:schemeClr val="accent1">
                          <a:lumMod val="20000"/>
                          <a:lumOff val="80000"/>
                        </a:schemeClr>
                      </a:solidFill>
                      <a:prstDash val="solid"/>
                      <a:round/>
                      <a:headEnd type="none" w="med" len="med"/>
                      <a:tailEnd type="none" w="med" len="med"/>
                    </a:lnL>
                    <a:lnR>
                      <a:noFill/>
                    </a:lnR>
                    <a:lnT w="9525" cap="flat" cmpd="sng" algn="ctr">
                      <a:noFill/>
                      <a:prstDash val="soli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2700" cap="flat" cmpd="sng" algn="ctr">
                      <a:solidFill>
                        <a:schemeClr val="accent1">
                          <a:lumMod val="20000"/>
                          <a:lumOff val="80000"/>
                        </a:schemeClr>
                      </a:solidFill>
                      <a:prstDash val="solid"/>
                      <a:round/>
                      <a:headEnd type="none" w="med" len="med"/>
                      <a:tailEnd type="none" w="med" len="med"/>
                    </a:lnR>
                    <a:lnT w="9525" cap="flat" cmpd="sng" algn="ctr">
                      <a:noFill/>
                      <a:prstDash val="soli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≥79</a:t>
                      </a:r>
                    </a:p>
                  </a:txBody>
                  <a:tcPr marL="7200" marR="7200" marT="7200" marB="7200">
                    <a:lnL w="12700" cap="flat" cmpd="sng" algn="ctr">
                      <a:solidFill>
                        <a:schemeClr val="accent1">
                          <a:lumMod val="20000"/>
                          <a:lumOff val="80000"/>
                        </a:schemeClr>
                      </a:solidFill>
                      <a:prstDash val="solid"/>
                      <a:round/>
                      <a:headEnd type="none" w="med" len="med"/>
                      <a:tailEnd type="none" w="med" len="med"/>
                    </a:lnL>
                    <a:lnR>
                      <a:noFill/>
                    </a:lnR>
                    <a:lnT w="9525" cap="flat" cmpd="sng" algn="ctr">
                      <a:noFill/>
                      <a:prstDash val="soli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2</a:t>
                      </a:r>
                    </a:p>
                  </a:txBody>
                  <a:tcPr marL="7200" marR="7200" marT="7200" marB="7200">
                    <a:lnL>
                      <a:noFill/>
                    </a:lnL>
                    <a:lnR w="12700" cap="flat" cmpd="sng" algn="ctr">
                      <a:solidFill>
                        <a:schemeClr val="accent1">
                          <a:lumMod val="20000"/>
                          <a:lumOff val="80000"/>
                        </a:schemeClr>
                      </a:solidFill>
                      <a:prstDash val="solid"/>
                      <a:round/>
                      <a:headEnd type="none" w="med" len="med"/>
                      <a:tailEnd type="none" w="med" len="med"/>
                    </a:lnR>
                    <a:lnT w="9525" cap="flat" cmpd="sng" algn="ctr">
                      <a:noFill/>
                      <a:prstDash val="solid"/>
                    </a:lnT>
                    <a:lnB w="12700" cap="flat" cmpd="sng" algn="ctr">
                      <a:solidFill>
                        <a:schemeClr val="accent1">
                          <a:lumMod val="20000"/>
                          <a:lumOff val="8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bl>
          </a:graphicData>
        </a:graphic>
      </p:graphicFrame>
      <p:graphicFrame>
        <p:nvGraphicFramePr>
          <p:cNvPr id="150" name="Table 149"/>
          <p:cNvGraphicFramePr>
            <a:graphicFrameLocks noGrp="1"/>
          </p:cNvGraphicFramePr>
          <p:nvPr>
            <p:extLst>
              <p:ext uri="{D42A27DB-BD31-4B8C-83A1-F6EECF244321}">
                <p14:modId xmlns:p14="http://schemas.microsoft.com/office/powerpoint/2010/main" val="3955760555"/>
              </p:ext>
            </p:extLst>
          </p:nvPr>
        </p:nvGraphicFramePr>
        <p:xfrm>
          <a:off x="2410170" y="2120900"/>
          <a:ext cx="1008000" cy="1102752"/>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Heart rate</a:t>
                      </a:r>
                    </a:p>
                  </a:txBody>
                  <a:tcPr marL="7200" marR="7200" marT="7200" marB="7200" anchor="b">
                    <a:lnL w="19050" cap="flat" cmpd="sng" algn="ctr">
                      <a:solidFill>
                        <a:schemeClr val="accent2"/>
                      </a:solidFill>
                      <a:prstDash val="solid"/>
                      <a:round/>
                      <a:headEnd type="none" w="med" len="med"/>
                      <a:tailEnd type="none" w="med" len="med"/>
                    </a:lnL>
                    <a:lnR w="19050" cap="flat" cmpd="sng" algn="ctr">
                      <a:solidFill>
                        <a:schemeClr val="accent2"/>
                      </a:solidFill>
                      <a:prstDash val="solid"/>
                      <a:round/>
                      <a:headEnd type="none" w="med" len="med"/>
                      <a:tailEnd type="none" w="med" len="med"/>
                    </a:lnR>
                    <a:lnT w="19050" cap="flat" cmpd="sng" algn="ctr">
                      <a:solidFill>
                        <a:schemeClr val="accent2"/>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2"/>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bpm</a:t>
                      </a: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≤50</a:t>
                      </a: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55–60</a:t>
                      </a:r>
                      <a:endParaRPr lang="en-US" sz="900" noProof="0" dirty="0">
                        <a:latin typeface="+mn-lt"/>
                      </a:endParaRP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65–70</a:t>
                      </a:r>
                      <a:endParaRPr lang="en-US" sz="900" noProof="0" dirty="0">
                        <a:latin typeface="+mn-lt"/>
                      </a:endParaRP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75–80</a:t>
                      </a:r>
                      <a:endParaRPr lang="en-US" sz="900" noProof="0" dirty="0">
                        <a:latin typeface="+mn-lt"/>
                      </a:endParaRP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1</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85–90</a:t>
                      </a:r>
                      <a:endParaRPr lang="en-US" sz="900" noProof="0" dirty="0">
                        <a:latin typeface="+mn-lt"/>
                      </a:endParaRP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2</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0">
                <a:tc>
                  <a:txBody>
                    <a:bodyPr/>
                    <a:lstStyle/>
                    <a:p>
                      <a:pPr marL="179705" marR="0" lvl="0" indent="-179705" algn="ctr" defTabSz="914400" rtl="0" eaLnBrk="1" fontAlgn="auto" latinLnBrk="0" hangingPunct="1">
                        <a:lnSpc>
                          <a:spcPct val="90000"/>
                        </a:lnSpc>
                        <a:spcBef>
                          <a:spcPts val="0"/>
                        </a:spcBef>
                        <a:spcAft>
                          <a:spcPts val="0"/>
                        </a:spcAft>
                        <a:buClr>
                          <a:schemeClr val="accent3"/>
                        </a:buClr>
                        <a:buSzTx/>
                        <a:buFontTx/>
                        <a:buNone/>
                        <a:defRPr/>
                      </a:pPr>
                      <a:r>
                        <a:rPr lang="en-US" sz="900" noProof="0" dirty="0">
                          <a:latin typeface="+mn-lt"/>
                        </a:rPr>
                        <a:t>≥95</a:t>
                      </a:r>
                    </a:p>
                  </a:txBody>
                  <a:tcPr marL="7200" marR="7200" marT="7200" marB="7200">
                    <a:lnL w="19050" cap="flat" cmpd="sng" algn="ctr">
                      <a:solidFill>
                        <a:schemeClr val="accent2"/>
                      </a:solidFill>
                      <a:prstDash val="solid"/>
                      <a:round/>
                      <a:headEnd type="none" w="med" len="med"/>
                      <a:tailEnd type="none" w="med" len="med"/>
                    </a:lnL>
                    <a:lnR>
                      <a:noFill/>
                    </a:lnR>
                    <a:lnT w="9525" cap="flat" cmpd="sng" algn="ctr">
                      <a:noFill/>
                      <a:prstDash val="soli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3</a:t>
                      </a:r>
                    </a:p>
                  </a:txBody>
                  <a:tcPr marL="7200" marR="7200" marT="7200" marB="7200">
                    <a:lnL>
                      <a:noFill/>
                    </a:lnL>
                    <a:lnR w="19050" cap="flat" cmpd="sng" algn="ctr">
                      <a:solidFill>
                        <a:schemeClr val="accent2"/>
                      </a:solidFill>
                      <a:prstDash val="solid"/>
                      <a:round/>
                      <a:headEnd type="none" w="med" len="med"/>
                      <a:tailEnd type="none" w="med" len="med"/>
                    </a:lnR>
                    <a:lnT w="9525" cap="flat" cmpd="sng" algn="ctr">
                      <a:noFill/>
                      <a:prstDash val="solid"/>
                    </a:lnT>
                    <a:lnB w="19050" cap="flat" cmpd="sng" algn="ctr">
                      <a:solidFill>
                        <a:schemeClr val="accent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graphicFrame>
        <p:nvGraphicFramePr>
          <p:cNvPr id="155" name="Table 154"/>
          <p:cNvGraphicFramePr>
            <a:graphicFrameLocks noGrp="1"/>
          </p:cNvGraphicFramePr>
          <p:nvPr>
            <p:extLst>
              <p:ext uri="{D42A27DB-BD31-4B8C-83A1-F6EECF244321}">
                <p14:modId xmlns:p14="http://schemas.microsoft.com/office/powerpoint/2010/main" val="1535591172"/>
              </p:ext>
            </p:extLst>
          </p:nvPr>
        </p:nvGraphicFramePr>
        <p:xfrm>
          <a:off x="3457317" y="2123444"/>
          <a:ext cx="1008000" cy="1102752"/>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Fasting glucose</a:t>
                      </a:r>
                    </a:p>
                  </a:txBody>
                  <a:tcPr marL="7200" marR="7200" marT="7200" marB="7200" anchor="b">
                    <a:lnL w="19050" cap="flat" cmpd="sng" algn="ctr">
                      <a:solidFill>
                        <a:schemeClr val="accent3"/>
                      </a:solid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solidFill>
                        <a:schemeClr val="accent3"/>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mg/</a:t>
                      </a:r>
                      <a:r>
                        <a:rPr lang="en-US" sz="900" b="1" noProof="0" dirty="0" err="1">
                          <a:solidFill>
                            <a:schemeClr val="tx1"/>
                          </a:solidFill>
                        </a:rPr>
                        <a:t>dL</a:t>
                      </a:r>
                      <a:endParaRPr lang="en-US" sz="900" b="1" noProof="0" dirty="0">
                        <a:solidFill>
                          <a:schemeClr val="tx1"/>
                        </a:solidFill>
                      </a:endParaRP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≤80</a:t>
                      </a: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85–125</a:t>
                      </a:r>
                      <a:endParaRPr lang="en-US" sz="900" noProof="0" dirty="0">
                        <a:latin typeface="+mn-lt"/>
                      </a:endParaRP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algn="ctr" fontAlgn="auto">
                        <a:lnSpc>
                          <a:spcPct val="90000"/>
                        </a:lnSpc>
                        <a:spcBef>
                          <a:spcPts val="0"/>
                        </a:spcBef>
                        <a:spcAft>
                          <a:spcPts val="0"/>
                        </a:spcAft>
                        <a:buClr>
                          <a:schemeClr val="accent3"/>
                        </a:buClr>
                        <a:defRPr/>
                      </a:pPr>
                      <a:r>
                        <a:rPr lang="en-US" sz="900" noProof="0" dirty="0"/>
                        <a:t>130–170</a:t>
                      </a:r>
                      <a:endParaRPr lang="en-US" sz="900" noProof="0" dirty="0">
                        <a:latin typeface="+mn-lt"/>
                      </a:endParaRP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algn="ctr" fontAlgn="auto">
                        <a:lnSpc>
                          <a:spcPct val="90000"/>
                        </a:lnSpc>
                        <a:spcBef>
                          <a:spcPts val="0"/>
                        </a:spcBef>
                        <a:spcAft>
                          <a:spcPts val="0"/>
                        </a:spcAft>
                        <a:buClr>
                          <a:schemeClr val="accent3"/>
                        </a:buClr>
                        <a:defRPr/>
                      </a:pPr>
                      <a:r>
                        <a:rPr lang="en-US" sz="900" noProof="0" dirty="0"/>
                        <a:t>175–220</a:t>
                      </a:r>
                      <a:endParaRPr lang="en-US" sz="900" noProof="0" dirty="0">
                        <a:latin typeface="+mn-lt"/>
                      </a:endParaRP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2</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0">
                <a:tc>
                  <a:txBody>
                    <a:bodyPr/>
                    <a:lstStyle/>
                    <a:p>
                      <a:pPr algn="ctr" fontAlgn="auto">
                        <a:lnSpc>
                          <a:spcPct val="90000"/>
                        </a:lnSpc>
                        <a:spcBef>
                          <a:spcPts val="0"/>
                        </a:spcBef>
                        <a:spcAft>
                          <a:spcPts val="0"/>
                        </a:spcAft>
                        <a:buClr>
                          <a:schemeClr val="accent3"/>
                        </a:buClr>
                        <a:defRPr/>
                      </a:pPr>
                      <a:r>
                        <a:rPr lang="en-US" sz="900" noProof="0" dirty="0"/>
                        <a:t>225–265</a:t>
                      </a:r>
                      <a:endParaRPr lang="en-US" sz="900" noProof="0" dirty="0">
                        <a:latin typeface="+mn-lt"/>
                      </a:endParaRP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3</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0">
                <a:tc>
                  <a:txBody>
                    <a:bodyPr/>
                    <a:lstStyle/>
                    <a:p>
                      <a:pPr marL="179705" marR="0" lvl="0" indent="-179705" algn="ctr" defTabSz="914400" rtl="0" eaLnBrk="1" fontAlgn="auto" latinLnBrk="0" hangingPunct="1">
                        <a:lnSpc>
                          <a:spcPct val="90000"/>
                        </a:lnSpc>
                        <a:spcBef>
                          <a:spcPts val="0"/>
                        </a:spcBef>
                        <a:spcAft>
                          <a:spcPts val="0"/>
                        </a:spcAft>
                        <a:buClr>
                          <a:schemeClr val="accent3"/>
                        </a:buClr>
                        <a:buSzTx/>
                        <a:buFontTx/>
                        <a:buNone/>
                        <a:defRPr/>
                      </a:pPr>
                      <a:r>
                        <a:rPr lang="en-US" sz="900" noProof="0" dirty="0">
                          <a:latin typeface="+mn-lt"/>
                        </a:rPr>
                        <a:t>≥270</a:t>
                      </a:r>
                    </a:p>
                  </a:txBody>
                  <a:tcPr marL="7200" marR="7200" marT="7200" marB="7200">
                    <a:lnL w="19050" cap="flat" cmpd="sng" algn="ctr">
                      <a:solidFill>
                        <a:schemeClr val="accent3"/>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noProof="0" dirty="0">
                          <a:solidFill>
                            <a:schemeClr val="tx1"/>
                          </a:solidFill>
                        </a:rPr>
                        <a:t>4</a:t>
                      </a:r>
                    </a:p>
                  </a:txBody>
                  <a:tcPr marL="7200" marR="7200" marT="7200" marB="7200">
                    <a:lnL w="19050" cap="flat" cmpd="sng" algn="ctr">
                      <a:noFill/>
                      <a:prstDash val="solid"/>
                      <a:round/>
                      <a:headEnd type="none" w="med" len="med"/>
                      <a:tailEnd type="none" w="med" len="med"/>
                    </a:lnL>
                    <a:lnR w="19050" cap="flat" cmpd="sng" algn="ctr">
                      <a:solidFill>
                        <a:schemeClr val="accent3"/>
                      </a:solidFill>
                      <a:prstDash val="solid"/>
                      <a:round/>
                      <a:headEnd type="none" w="med" len="med"/>
                      <a:tailEnd type="none" w="med" len="med"/>
                    </a:lnR>
                    <a:lnT w="19050" cap="flat" cmpd="sng" algn="ctr">
                      <a:noFill/>
                      <a:prstDash val="solid"/>
                      <a:round/>
                      <a:headEnd type="none" w="med" len="med"/>
                      <a:tailEnd type="none" w="med" len="med"/>
                    </a:lnT>
                    <a:lnB w="19050" cap="flat" cmpd="sng" algn="ctr">
                      <a:solidFill>
                        <a:schemeClr val="accent3"/>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bl>
          </a:graphicData>
        </a:graphic>
      </p:graphicFrame>
      <p:graphicFrame>
        <p:nvGraphicFramePr>
          <p:cNvPr id="156" name="Table 155"/>
          <p:cNvGraphicFramePr>
            <a:graphicFrameLocks noGrp="1"/>
          </p:cNvGraphicFramePr>
          <p:nvPr>
            <p:extLst>
              <p:ext uri="{D42A27DB-BD31-4B8C-83A1-F6EECF244321}">
                <p14:modId xmlns:p14="http://schemas.microsoft.com/office/powerpoint/2010/main" val="1421654734"/>
              </p:ext>
            </p:extLst>
          </p:nvPr>
        </p:nvGraphicFramePr>
        <p:xfrm>
          <a:off x="1363024" y="2987529"/>
          <a:ext cx="1008000" cy="689220"/>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CAD</a:t>
                      </a:r>
                    </a:p>
                  </a:txBody>
                  <a:tcPr marL="7200" marR="7200" marT="7200" marB="7200" anchor="b">
                    <a:lnL w="19050" cap="flat" cmpd="sng" algn="ctr">
                      <a:solidFill>
                        <a:schemeClr val="accent4"/>
                      </a:solidFill>
                      <a:prstDash val="solid"/>
                      <a:round/>
                      <a:headEnd type="none" w="med" len="med"/>
                      <a:tailEnd type="none" w="med" len="med"/>
                    </a:lnL>
                    <a:lnR w="19050" cap="flat" cmpd="sng" algn="ctr">
                      <a:solidFill>
                        <a:schemeClr val="accent4"/>
                      </a:solidFill>
                      <a:prstDash val="solid"/>
                      <a:round/>
                      <a:headEnd type="none" w="med" len="med"/>
                      <a:tailEnd type="none" w="med" len="med"/>
                    </a:lnR>
                    <a:lnT w="19050" cap="flat" cmpd="sng" algn="ctr">
                      <a:solidFill>
                        <a:schemeClr val="accent4"/>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Status</a:t>
                      </a:r>
                    </a:p>
                  </a:txBody>
                  <a:tcPr marL="7200" marR="7200" marT="7200" marB="7200">
                    <a:lnL w="19050" cap="flat" cmpd="sng" algn="ctr">
                      <a:solidFill>
                        <a:schemeClr val="accent4"/>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4"/>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No</a:t>
                      </a:r>
                    </a:p>
                  </a:txBody>
                  <a:tcPr marL="7200" marR="7200" marT="7200" marB="7200">
                    <a:lnL w="19050" cap="flat" cmpd="sng" algn="ctr">
                      <a:solidFill>
                        <a:schemeClr val="accent4"/>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t>0</a:t>
                      </a:r>
                      <a:endParaRPr lang="en-US" sz="900" noProof="0" dirty="0">
                        <a:latin typeface="+mn-lt"/>
                      </a:endParaRPr>
                    </a:p>
                  </a:txBody>
                  <a:tcPr marL="7200" marR="7200" marT="7200" marB="7200">
                    <a:lnL>
                      <a:noFill/>
                    </a:lnL>
                    <a:lnR w="19050" cap="flat" cmpd="sng" algn="ctr">
                      <a:solidFill>
                        <a:schemeClr val="accent4"/>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Possible</a:t>
                      </a:r>
                      <a:endParaRPr lang="en-US" sz="900" noProof="0" dirty="0">
                        <a:solidFill>
                          <a:schemeClr val="tx1"/>
                        </a:solidFill>
                      </a:endParaRPr>
                    </a:p>
                  </a:txBody>
                  <a:tcPr marL="7200" marR="7200" marT="7200" marB="7200">
                    <a:lnL w="19050" cap="flat" cmpd="sng" algn="ctr">
                      <a:solidFill>
                        <a:schemeClr val="accent4"/>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4"/>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Definite</a:t>
                      </a:r>
                      <a:endParaRPr lang="en-US" sz="900" noProof="0" dirty="0">
                        <a:latin typeface="+mn-lt"/>
                      </a:endParaRPr>
                    </a:p>
                  </a:txBody>
                  <a:tcPr marL="7200" marR="7200" marT="7200" marB="7200">
                    <a:lnL w="19050" cap="flat" cmpd="sng" algn="ctr">
                      <a:solidFill>
                        <a:schemeClr val="accent4"/>
                      </a:solidFill>
                      <a:prstDash val="solid"/>
                      <a:round/>
                      <a:headEnd type="none" w="med" len="med"/>
                      <a:tailEnd type="none" w="med" len="med"/>
                    </a:lnL>
                    <a:lnR>
                      <a:noFill/>
                    </a:lnR>
                    <a:lnT w="9525" cap="flat" cmpd="sng" algn="ctr">
                      <a:noFill/>
                      <a:prstDash val="solid"/>
                    </a:lnT>
                    <a:lnB w="190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5</a:t>
                      </a:r>
                    </a:p>
                  </a:txBody>
                  <a:tcPr marL="7200" marR="7200" marT="7200" marB="7200">
                    <a:lnL>
                      <a:noFill/>
                    </a:lnL>
                    <a:lnR w="19050" cap="flat" cmpd="sng" algn="ctr">
                      <a:solidFill>
                        <a:schemeClr val="accent4"/>
                      </a:solidFill>
                      <a:prstDash val="solid"/>
                      <a:round/>
                      <a:headEnd type="none" w="med" len="med"/>
                      <a:tailEnd type="none" w="med" len="med"/>
                    </a:lnR>
                    <a:lnT w="9525" cap="flat" cmpd="sng" algn="ctr">
                      <a:noFill/>
                      <a:prstDash val="solid"/>
                    </a:lnT>
                    <a:lnB w="19050" cap="flat" cmpd="sng" algn="ctr">
                      <a:solidFill>
                        <a:schemeClr val="accent4"/>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57" name="Table 156"/>
          <p:cNvGraphicFramePr>
            <a:graphicFrameLocks noGrp="1"/>
          </p:cNvGraphicFramePr>
          <p:nvPr>
            <p:extLst>
              <p:ext uri="{D42A27DB-BD31-4B8C-83A1-F6EECF244321}">
                <p14:modId xmlns:p14="http://schemas.microsoft.com/office/powerpoint/2010/main" val="1948339219"/>
              </p:ext>
            </p:extLst>
          </p:nvPr>
        </p:nvGraphicFramePr>
        <p:xfrm>
          <a:off x="2410170" y="3263969"/>
          <a:ext cx="1008000" cy="689220"/>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Smoking</a:t>
                      </a:r>
                    </a:p>
                  </a:txBody>
                  <a:tcPr marL="7200" marR="7200" marT="7200" marB="7200" anchor="b">
                    <a:lnL w="19050" cap="flat" cmpd="sng" algn="ctr">
                      <a:solidFill>
                        <a:schemeClr val="accent5"/>
                      </a:solidFill>
                      <a:prstDash val="solid"/>
                      <a:round/>
                      <a:headEnd type="none" w="med" len="med"/>
                      <a:tailEnd type="none" w="med" len="med"/>
                    </a:lnL>
                    <a:lnR w="19050" cap="flat" cmpd="sng" algn="ctr">
                      <a:solidFill>
                        <a:schemeClr val="accent5"/>
                      </a:solidFill>
                      <a:prstDash val="solid"/>
                      <a:round/>
                      <a:headEnd type="none" w="med" len="med"/>
                      <a:tailEnd type="none" w="med" len="med"/>
                    </a:lnR>
                    <a:lnT w="19050" cap="flat" cmpd="sng" algn="ctr">
                      <a:solidFill>
                        <a:schemeClr val="accent5"/>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5"/>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Status</a:t>
                      </a:r>
                    </a:p>
                  </a:txBody>
                  <a:tcPr marL="7200" marR="7200" marT="7200" marB="7200">
                    <a:lnL w="19050" cap="flat" cmpd="sng" algn="ctr">
                      <a:solidFill>
                        <a:schemeClr val="accent5"/>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5"/>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Never</a:t>
                      </a:r>
                    </a:p>
                  </a:txBody>
                  <a:tcPr marL="7200" marR="7200" marT="7200" marB="7200">
                    <a:lnL w="19050" cap="flat" cmpd="sng" algn="ctr">
                      <a:solidFill>
                        <a:schemeClr val="accent5"/>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t>0</a:t>
                      </a:r>
                      <a:endParaRPr lang="en-US" sz="900" noProof="0" dirty="0">
                        <a:latin typeface="+mn-lt"/>
                      </a:endParaRPr>
                    </a:p>
                  </a:txBody>
                  <a:tcPr marL="7200" marR="7200" marT="7200" marB="7200">
                    <a:lnL>
                      <a:noFill/>
                    </a:lnL>
                    <a:lnR w="19050" cap="flat" cmpd="sng" algn="ctr">
                      <a:solidFill>
                        <a:schemeClr val="accent5"/>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Past</a:t>
                      </a:r>
                      <a:endParaRPr lang="en-US" sz="900" noProof="0" dirty="0">
                        <a:solidFill>
                          <a:schemeClr val="tx1"/>
                        </a:solidFill>
                      </a:endParaRPr>
                    </a:p>
                  </a:txBody>
                  <a:tcPr marL="7200" marR="7200" marT="7200" marB="7200">
                    <a:lnL w="19050" cap="flat" cmpd="sng" algn="ctr">
                      <a:solidFill>
                        <a:schemeClr val="accent5"/>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5"/>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Current</a:t>
                      </a:r>
                      <a:endParaRPr lang="en-US" sz="900" noProof="0" dirty="0">
                        <a:latin typeface="+mn-lt"/>
                      </a:endParaRPr>
                    </a:p>
                  </a:txBody>
                  <a:tcPr marL="7200" marR="7200" marT="7200" marB="7200">
                    <a:lnL w="19050" cap="flat" cmpd="sng" algn="ctr">
                      <a:solidFill>
                        <a:schemeClr val="accent5"/>
                      </a:solidFill>
                      <a:prstDash val="solid"/>
                      <a:round/>
                      <a:headEnd type="none" w="med" len="med"/>
                      <a:tailEnd type="none" w="med" len="med"/>
                    </a:lnL>
                    <a:lnR>
                      <a:noFill/>
                    </a:lnR>
                    <a:lnT w="9525" cap="flat" cmpd="sng" algn="ctr">
                      <a:noFill/>
                      <a:prstDash val="soli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4</a:t>
                      </a:r>
                    </a:p>
                  </a:txBody>
                  <a:tcPr marL="7200" marR="7200" marT="7200" marB="7200">
                    <a:lnL>
                      <a:noFill/>
                    </a:lnL>
                    <a:lnR w="19050" cap="flat" cmpd="sng" algn="ctr">
                      <a:solidFill>
                        <a:schemeClr val="accent5"/>
                      </a:solidFill>
                      <a:prstDash val="solid"/>
                      <a:round/>
                      <a:headEnd type="none" w="med" len="med"/>
                      <a:tailEnd type="none" w="med" len="med"/>
                    </a:lnR>
                    <a:lnT w="9525" cap="flat" cmpd="sng" algn="ctr">
                      <a:noFill/>
                      <a:prstDash val="solid"/>
                    </a:lnT>
                    <a:lnB w="190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graphicFrame>
        <p:nvGraphicFramePr>
          <p:cNvPr id="158" name="Table 157"/>
          <p:cNvGraphicFramePr>
            <a:graphicFrameLocks noGrp="1"/>
          </p:cNvGraphicFramePr>
          <p:nvPr>
            <p:extLst>
              <p:ext uri="{D42A27DB-BD31-4B8C-83A1-F6EECF244321}">
                <p14:modId xmlns:p14="http://schemas.microsoft.com/office/powerpoint/2010/main" val="676215580"/>
              </p:ext>
            </p:extLst>
          </p:nvPr>
        </p:nvGraphicFramePr>
        <p:xfrm>
          <a:off x="3457317" y="3263969"/>
          <a:ext cx="1008000" cy="1240596"/>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Creatinine</a:t>
                      </a:r>
                    </a:p>
                  </a:txBody>
                  <a:tcPr marL="7200" marR="7200" marT="7200" marB="7200" anchor="b">
                    <a:lnL w="19050" cap="flat" cmpd="sng" algn="ctr">
                      <a:solidFill>
                        <a:schemeClr val="accent6"/>
                      </a:solidFill>
                      <a:prstDash val="solid"/>
                      <a:round/>
                      <a:headEnd type="none" w="med" len="med"/>
                      <a:tailEnd type="none" w="med" len="med"/>
                    </a:lnL>
                    <a:lnR w="19050" cap="flat" cmpd="sng" algn="ctr">
                      <a:solidFill>
                        <a:schemeClr val="accent6"/>
                      </a:solidFill>
                      <a:prstDash val="solid"/>
                      <a:round/>
                      <a:headEnd type="none" w="med" len="med"/>
                      <a:tailEnd type="none" w="med" len="med"/>
                    </a:lnR>
                    <a:lnT w="19050" cap="flat" cmpd="sng" algn="ctr">
                      <a:solidFill>
                        <a:schemeClr val="accent6"/>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6"/>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mg/</a:t>
                      </a:r>
                      <a:r>
                        <a:rPr lang="en-US" sz="900" b="1" noProof="0" dirty="0" err="1">
                          <a:solidFill>
                            <a:schemeClr val="tx1"/>
                          </a:solidFill>
                        </a:rPr>
                        <a:t>dL</a:t>
                      </a:r>
                      <a:endParaRPr lang="en-US" sz="900" b="1" noProof="0" dirty="0">
                        <a:solidFill>
                          <a:schemeClr val="tx1"/>
                        </a:solidFill>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algn="ctr" fontAlgn="auto">
                        <a:lnSpc>
                          <a:spcPct val="90000"/>
                        </a:lnSpc>
                        <a:spcBef>
                          <a:spcPts val="0"/>
                        </a:spcBef>
                        <a:spcAft>
                          <a:spcPts val="0"/>
                        </a:spcAft>
                        <a:buClr>
                          <a:schemeClr val="accent3"/>
                        </a:buClr>
                        <a:defRPr/>
                      </a:pPr>
                      <a:r>
                        <a:rPr lang="en-US" sz="900" noProof="0" dirty="0">
                          <a:latin typeface="+mn-lt"/>
                        </a:rPr>
                        <a:t>≤0.7</a:t>
                      </a: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algn="ctr" fontAlgn="auto">
                        <a:lnSpc>
                          <a:spcPct val="90000"/>
                        </a:lnSpc>
                        <a:spcBef>
                          <a:spcPts val="0"/>
                        </a:spcBef>
                        <a:spcAft>
                          <a:spcPts val="0"/>
                        </a:spcAft>
                        <a:buClr>
                          <a:schemeClr val="accent3"/>
                        </a:buClr>
                        <a:defRPr/>
                      </a:pPr>
                      <a:r>
                        <a:rPr lang="en-US" sz="900" noProof="0" dirty="0"/>
                        <a:t>0.8–0.9</a:t>
                      </a:r>
                      <a:endParaRPr lang="en-US" sz="900" noProof="0" dirty="0">
                        <a:latin typeface="+mn-lt"/>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algn="ctr" fontAlgn="auto">
                        <a:lnSpc>
                          <a:spcPct val="90000"/>
                        </a:lnSpc>
                        <a:spcBef>
                          <a:spcPts val="0"/>
                        </a:spcBef>
                        <a:spcAft>
                          <a:spcPts val="0"/>
                        </a:spcAft>
                        <a:buClr>
                          <a:schemeClr val="accent3"/>
                        </a:buClr>
                        <a:defRPr/>
                      </a:pPr>
                      <a:r>
                        <a:rPr lang="en-US" sz="900" noProof="0" dirty="0"/>
                        <a:t>1.0–1.1</a:t>
                      </a:r>
                      <a:endParaRPr lang="en-US" sz="900" noProof="0" dirty="0">
                        <a:latin typeface="+mn-lt"/>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algn="ctr" fontAlgn="auto">
                        <a:lnSpc>
                          <a:spcPct val="90000"/>
                        </a:lnSpc>
                        <a:spcBef>
                          <a:spcPts val="0"/>
                        </a:spcBef>
                        <a:spcAft>
                          <a:spcPts val="0"/>
                        </a:spcAft>
                        <a:buClr>
                          <a:schemeClr val="accent3"/>
                        </a:buClr>
                        <a:defRPr/>
                      </a:pPr>
                      <a:r>
                        <a:rPr lang="en-US" sz="900" noProof="0" dirty="0"/>
                        <a:t>1.2–1.4</a:t>
                      </a:r>
                      <a:endParaRPr lang="en-US" sz="900" noProof="0" dirty="0">
                        <a:latin typeface="+mn-lt"/>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0">
                <a:tc>
                  <a:txBody>
                    <a:bodyPr/>
                    <a:lstStyle/>
                    <a:p>
                      <a:pPr algn="ctr" fontAlgn="auto">
                        <a:lnSpc>
                          <a:spcPct val="90000"/>
                        </a:lnSpc>
                        <a:spcBef>
                          <a:spcPts val="0"/>
                        </a:spcBef>
                        <a:spcAft>
                          <a:spcPts val="0"/>
                        </a:spcAft>
                        <a:buClr>
                          <a:schemeClr val="accent3"/>
                        </a:buClr>
                        <a:defRPr/>
                      </a:pPr>
                      <a:r>
                        <a:rPr lang="en-US" sz="900" noProof="0" dirty="0"/>
                        <a:t>1.5–1.8</a:t>
                      </a:r>
                      <a:endParaRPr lang="en-US" sz="900" noProof="0" dirty="0">
                        <a:latin typeface="+mn-lt"/>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0">
                <a:tc>
                  <a:txBody>
                    <a:bodyPr/>
                    <a:lstStyle/>
                    <a:p>
                      <a:pPr algn="ctr" fontAlgn="auto">
                        <a:lnSpc>
                          <a:spcPct val="90000"/>
                        </a:lnSpc>
                        <a:spcBef>
                          <a:spcPts val="0"/>
                        </a:spcBef>
                        <a:spcAft>
                          <a:spcPts val="0"/>
                        </a:spcAft>
                        <a:buClr>
                          <a:schemeClr val="accent3"/>
                        </a:buClr>
                        <a:defRPr/>
                      </a:pPr>
                      <a:r>
                        <a:rPr lang="en-US" sz="900" noProof="0" dirty="0"/>
                        <a:t>1.9–2.3</a:t>
                      </a:r>
                      <a:endParaRPr lang="en-US" sz="900" noProof="0" dirty="0">
                        <a:latin typeface="+mn-lt"/>
                      </a:endParaRP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3</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0">
                <a:tc>
                  <a:txBody>
                    <a:bodyPr/>
                    <a:lstStyle/>
                    <a:p>
                      <a:pPr marL="179705" marR="0" lvl="0" indent="-179705" algn="ctr" defTabSz="914400" rtl="0" eaLnBrk="1" fontAlgn="auto" latinLnBrk="0" hangingPunct="1">
                        <a:lnSpc>
                          <a:spcPct val="90000"/>
                        </a:lnSpc>
                        <a:spcBef>
                          <a:spcPts val="0"/>
                        </a:spcBef>
                        <a:spcAft>
                          <a:spcPts val="0"/>
                        </a:spcAft>
                        <a:buClr>
                          <a:schemeClr val="accent3"/>
                        </a:buClr>
                        <a:buSzTx/>
                        <a:buFontTx/>
                        <a:buNone/>
                        <a:defRPr/>
                      </a:pPr>
                      <a:r>
                        <a:rPr lang="en-US" sz="900" noProof="0" dirty="0">
                          <a:latin typeface="+mn-lt"/>
                        </a:rPr>
                        <a:t>&gt;2.3</a:t>
                      </a:r>
                    </a:p>
                  </a:txBody>
                  <a:tcPr marL="7200" marR="7200" marT="7200" marB="7200">
                    <a:lnL w="19050" cap="flat" cmpd="sng" algn="ctr">
                      <a:solidFill>
                        <a:schemeClr val="accent6"/>
                      </a:solidFill>
                      <a:prstDash val="solid"/>
                      <a:round/>
                      <a:headEnd type="none" w="med" len="med"/>
                      <a:tailEnd type="none" w="med" len="med"/>
                    </a:lnL>
                    <a:lnR>
                      <a:noFill/>
                    </a:lnR>
                    <a:lnT w="9525" cap="flat" cmpd="sng" algn="ctr">
                      <a:noFill/>
                      <a:prstDash val="soli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6</a:t>
                      </a:r>
                    </a:p>
                  </a:txBody>
                  <a:tcPr marL="7200" marR="7200" marT="7200" marB="7200">
                    <a:lnL>
                      <a:noFill/>
                    </a:lnL>
                    <a:lnR w="19050" cap="flat" cmpd="sng" algn="ctr">
                      <a:solidFill>
                        <a:schemeClr val="accent6"/>
                      </a:solidFill>
                      <a:prstDash val="solid"/>
                      <a:round/>
                      <a:headEnd type="none" w="med" len="med"/>
                      <a:tailEnd type="none" w="med" len="med"/>
                    </a:lnR>
                    <a:lnT w="9525" cap="flat" cmpd="sng" algn="ctr">
                      <a:noFill/>
                      <a:prstDash val="solid"/>
                    </a:lnT>
                    <a:lnB w="1905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graphicFrame>
        <p:nvGraphicFramePr>
          <p:cNvPr id="159" name="Table 158"/>
          <p:cNvGraphicFramePr>
            <a:graphicFrameLocks noGrp="1"/>
          </p:cNvGraphicFramePr>
          <p:nvPr>
            <p:extLst>
              <p:ext uri="{D42A27DB-BD31-4B8C-83A1-F6EECF244321}">
                <p14:modId xmlns:p14="http://schemas.microsoft.com/office/powerpoint/2010/main" val="1299215534"/>
              </p:ext>
            </p:extLst>
          </p:nvPr>
        </p:nvGraphicFramePr>
        <p:xfrm>
          <a:off x="1363024" y="3710787"/>
          <a:ext cx="1008000" cy="551376"/>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LV hypertrophy</a:t>
                      </a:r>
                    </a:p>
                  </a:txBody>
                  <a:tcPr marL="7200" marR="7200" marT="7200" marB="7200" anchor="b">
                    <a:lnL w="12700" cap="flat" cmpd="sng" algn="ctr">
                      <a:solidFill>
                        <a:schemeClr val="accent1">
                          <a:lumMod val="40000"/>
                          <a:lumOff val="60000"/>
                        </a:schemeClr>
                      </a:solidFill>
                      <a:prstDash val="solid"/>
                      <a:round/>
                      <a:headEnd type="none" w="med" len="med"/>
                      <a:tailEnd type="none" w="med" len="med"/>
                    </a:lnL>
                    <a:lnR w="12700" cap="flat" cmpd="sng" algn="ctr">
                      <a:solidFill>
                        <a:schemeClr val="accent1">
                          <a:lumMod val="40000"/>
                          <a:lumOff val="60000"/>
                        </a:schemeClr>
                      </a:solidFill>
                      <a:prstDash val="solid"/>
                      <a:round/>
                      <a:headEnd type="none" w="med" len="med"/>
                      <a:tailEnd type="none" w="med" len="med"/>
                    </a:lnR>
                    <a:lnT w="12700" cap="flat" cmpd="sng" algn="ctr">
                      <a:solidFill>
                        <a:schemeClr val="accent1">
                          <a:lumMod val="40000"/>
                          <a:lumOff val="60000"/>
                        </a:schemeClr>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Status</a:t>
                      </a:r>
                    </a:p>
                  </a:txBody>
                  <a:tcPr marL="7200" marR="7200" marT="7200" marB="7200">
                    <a:lnL w="12700" cap="flat" cmpd="sng" algn="ctr">
                      <a:solidFill>
                        <a:schemeClr val="accent1">
                          <a:lumMod val="40000"/>
                          <a:lumOff val="60000"/>
                        </a:schemeClr>
                      </a:solidFill>
                      <a:prstDash val="solid"/>
                      <a:round/>
                      <a:headEnd type="none" w="med" len="med"/>
                      <a:tailEnd type="none" w="med" len="med"/>
                    </a:lnL>
                    <a:lnR>
                      <a:noFill/>
                    </a:lnR>
                    <a:lnT w="1905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2700" cap="flat" cmpd="sng" algn="ctr">
                      <a:solidFill>
                        <a:schemeClr val="accent1">
                          <a:lumMod val="40000"/>
                          <a:lumOff val="60000"/>
                        </a:schemeClr>
                      </a:solidFill>
                      <a:prstDash val="solid"/>
                      <a:round/>
                      <a:headEnd type="none" w="med" len="med"/>
                      <a:tailEnd type="none" w="med" len="med"/>
                    </a:lnR>
                    <a:lnT w="19050" cap="flat" cmpd="sng" algn="ctr">
                      <a:no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No</a:t>
                      </a:r>
                    </a:p>
                  </a:txBody>
                  <a:tcPr marL="7200" marR="7200" marT="7200" marB="7200">
                    <a:lnL w="12700" cap="flat" cmpd="sng" algn="ctr">
                      <a:solidFill>
                        <a:schemeClr val="accent1">
                          <a:lumMod val="40000"/>
                          <a:lumOff val="6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t>0</a:t>
                      </a:r>
                      <a:endParaRPr lang="en-US" sz="900" noProof="0" dirty="0">
                        <a:latin typeface="+mn-lt"/>
                      </a:endParaRPr>
                    </a:p>
                  </a:txBody>
                  <a:tcPr marL="7200" marR="7200" marT="7200" marB="7200">
                    <a:lnL>
                      <a:noFill/>
                    </a:lnL>
                    <a:lnR w="12700" cap="flat" cmpd="sng" algn="ctr">
                      <a:solidFill>
                        <a:schemeClr val="accent1">
                          <a:lumMod val="40000"/>
                          <a:lumOff val="6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Yes</a:t>
                      </a:r>
                      <a:endParaRPr lang="en-US" sz="900" noProof="0" dirty="0">
                        <a:solidFill>
                          <a:schemeClr val="tx1"/>
                        </a:solidFill>
                      </a:endParaRPr>
                    </a:p>
                  </a:txBody>
                  <a:tcPr marL="7200" marR="7200" marT="7200" marB="7200">
                    <a:lnL w="12700" cap="flat" cmpd="sng" algn="ctr">
                      <a:solidFill>
                        <a:schemeClr val="accent1">
                          <a:lumMod val="40000"/>
                          <a:lumOff val="60000"/>
                        </a:schemeClr>
                      </a:solidFill>
                      <a:prstDash val="solid"/>
                      <a:round/>
                      <a:headEnd type="none" w="med" len="med"/>
                      <a:tailEnd type="none" w="med" len="med"/>
                    </a:lnL>
                    <a:lnR>
                      <a:noFill/>
                    </a:lnR>
                    <a:lnT w="9525" cap="flat" cmpd="sng" algn="ctr">
                      <a:noFill/>
                      <a:prstDash val="soli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2700" cap="flat" cmpd="sng" algn="ctr">
                      <a:solidFill>
                        <a:schemeClr val="accent1">
                          <a:lumMod val="40000"/>
                          <a:lumOff val="60000"/>
                        </a:schemeClr>
                      </a:solidFill>
                      <a:prstDash val="solid"/>
                      <a:round/>
                      <a:headEnd type="none" w="med" len="med"/>
                      <a:tailEnd type="none" w="med" len="med"/>
                    </a:lnR>
                    <a:lnT w="9525" cap="flat" cmpd="sng" algn="ctr">
                      <a:noFill/>
                      <a:prstDash val="solid"/>
                    </a:lnT>
                    <a:lnB w="12700" cap="flat" cmpd="sng" algn="ctr">
                      <a:solidFill>
                        <a:schemeClr val="accent1">
                          <a:lumMod val="40000"/>
                          <a:lumOff val="6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graphicFrame>
        <p:nvGraphicFramePr>
          <p:cNvPr id="160" name="Table 159"/>
          <p:cNvGraphicFramePr>
            <a:graphicFrameLocks noGrp="1"/>
          </p:cNvGraphicFramePr>
          <p:nvPr/>
        </p:nvGraphicFramePr>
        <p:xfrm>
          <a:off x="2410170" y="3994592"/>
          <a:ext cx="1008000" cy="1240596"/>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Albumin</a:t>
                      </a:r>
                    </a:p>
                  </a:txBody>
                  <a:tcPr marL="7200" marR="7200" marT="7200" marB="7200" anchor="b">
                    <a:lnL w="19050" cap="flat" cmpd="sng" algn="ctr">
                      <a:solidFill>
                        <a:schemeClr val="accent2">
                          <a:lumMod val="60000"/>
                          <a:lumOff val="40000"/>
                        </a:schemeClr>
                      </a:solidFill>
                      <a:prstDash val="solid"/>
                      <a:round/>
                      <a:headEnd type="none" w="med" len="med"/>
                      <a:tailEnd type="none" w="med" len="med"/>
                    </a:lnL>
                    <a:lnR w="19050" cap="flat" cmpd="sng" algn="ctr">
                      <a:solidFill>
                        <a:schemeClr val="accent2">
                          <a:lumMod val="60000"/>
                          <a:lumOff val="40000"/>
                        </a:schemeClr>
                      </a:solidFill>
                      <a:prstDash val="solid"/>
                      <a:round/>
                      <a:headEnd type="none" w="med" len="med"/>
                      <a:tailEnd type="none" w="med" len="med"/>
                    </a:lnR>
                    <a:lnT w="19050" cap="flat" cmpd="sng" algn="ctr">
                      <a:solidFill>
                        <a:schemeClr val="accent2">
                          <a:lumMod val="60000"/>
                          <a:lumOff val="4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2">
                        <a:lumMod val="60000"/>
                        <a:lumOff val="40000"/>
                      </a:schemeClr>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mg/</a:t>
                      </a:r>
                      <a:r>
                        <a:rPr lang="en-US" sz="900" b="1" noProof="0" dirty="0" err="1">
                          <a:solidFill>
                            <a:schemeClr val="tx1"/>
                          </a:solidFill>
                        </a:rPr>
                        <a:t>dL</a:t>
                      </a:r>
                      <a:endParaRPr lang="en-US" sz="900" b="1" noProof="0" dirty="0">
                        <a:solidFill>
                          <a:schemeClr val="tx1"/>
                        </a:solidFill>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algn="ctr" fontAlgn="auto">
                        <a:lnSpc>
                          <a:spcPct val="90000"/>
                        </a:lnSpc>
                        <a:spcBef>
                          <a:spcPts val="0"/>
                        </a:spcBef>
                        <a:spcAft>
                          <a:spcPts val="0"/>
                        </a:spcAft>
                        <a:buClr>
                          <a:schemeClr val="accent3"/>
                        </a:buClr>
                        <a:defRPr/>
                      </a:pPr>
                      <a:r>
                        <a:rPr lang="en-US" sz="900" noProof="0" dirty="0">
                          <a:latin typeface="+mn-lt"/>
                        </a:rPr>
                        <a:t>≥4.8</a:t>
                      </a: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–3</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algn="ctr" fontAlgn="auto">
                        <a:lnSpc>
                          <a:spcPct val="90000"/>
                        </a:lnSpc>
                        <a:spcBef>
                          <a:spcPts val="0"/>
                        </a:spcBef>
                        <a:spcAft>
                          <a:spcPts val="0"/>
                        </a:spcAft>
                        <a:buClr>
                          <a:schemeClr val="accent3"/>
                        </a:buClr>
                        <a:defRPr/>
                      </a:pPr>
                      <a:r>
                        <a:rPr lang="en-US" sz="900" noProof="0" dirty="0"/>
                        <a:t>4.5–4.7</a:t>
                      </a:r>
                      <a:endParaRPr lang="en-US" sz="900" noProof="0" dirty="0">
                        <a:latin typeface="+mn-lt"/>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algn="ctr" fontAlgn="auto">
                        <a:lnSpc>
                          <a:spcPct val="90000"/>
                        </a:lnSpc>
                        <a:spcBef>
                          <a:spcPts val="0"/>
                        </a:spcBef>
                        <a:spcAft>
                          <a:spcPts val="0"/>
                        </a:spcAft>
                        <a:buClr>
                          <a:schemeClr val="accent3"/>
                        </a:buClr>
                        <a:defRPr/>
                      </a:pPr>
                      <a:r>
                        <a:rPr lang="en-US" sz="900" noProof="0" dirty="0"/>
                        <a:t>4.2–4.4</a:t>
                      </a:r>
                      <a:endParaRPr lang="en-US" sz="900" noProof="0" dirty="0">
                        <a:latin typeface="+mn-lt"/>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algn="ctr" fontAlgn="auto">
                        <a:lnSpc>
                          <a:spcPct val="90000"/>
                        </a:lnSpc>
                        <a:spcBef>
                          <a:spcPts val="0"/>
                        </a:spcBef>
                        <a:spcAft>
                          <a:spcPts val="0"/>
                        </a:spcAft>
                        <a:buClr>
                          <a:schemeClr val="accent3"/>
                        </a:buClr>
                        <a:defRPr/>
                      </a:pPr>
                      <a:r>
                        <a:rPr lang="en-US" sz="900" noProof="0" dirty="0"/>
                        <a:t>3.9–4.1</a:t>
                      </a:r>
                      <a:endParaRPr lang="en-US" sz="900" noProof="0" dirty="0">
                        <a:latin typeface="+mn-lt"/>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0">
                <a:tc>
                  <a:txBody>
                    <a:bodyPr/>
                    <a:lstStyle/>
                    <a:p>
                      <a:pPr algn="ctr" fontAlgn="auto">
                        <a:lnSpc>
                          <a:spcPct val="90000"/>
                        </a:lnSpc>
                        <a:spcBef>
                          <a:spcPts val="0"/>
                        </a:spcBef>
                        <a:spcAft>
                          <a:spcPts val="0"/>
                        </a:spcAft>
                        <a:buClr>
                          <a:schemeClr val="accent3"/>
                        </a:buClr>
                        <a:defRPr/>
                      </a:pPr>
                      <a:r>
                        <a:rPr lang="en-US" sz="900" noProof="0" dirty="0"/>
                        <a:t>3.6–3.8</a:t>
                      </a:r>
                      <a:endParaRPr lang="en-US" sz="900" noProof="0" dirty="0">
                        <a:latin typeface="+mn-lt"/>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0">
                <a:tc>
                  <a:txBody>
                    <a:bodyPr/>
                    <a:lstStyle/>
                    <a:p>
                      <a:pPr algn="ctr" fontAlgn="auto">
                        <a:lnSpc>
                          <a:spcPct val="90000"/>
                        </a:lnSpc>
                        <a:spcBef>
                          <a:spcPts val="0"/>
                        </a:spcBef>
                        <a:spcAft>
                          <a:spcPts val="0"/>
                        </a:spcAft>
                        <a:buClr>
                          <a:schemeClr val="accent3"/>
                        </a:buClr>
                        <a:defRPr/>
                      </a:pPr>
                      <a:r>
                        <a:rPr lang="en-US" sz="900" noProof="0" dirty="0"/>
                        <a:t>3.3–3.5</a:t>
                      </a:r>
                      <a:endParaRPr lang="en-US" sz="900" noProof="0" dirty="0">
                        <a:latin typeface="+mn-lt"/>
                      </a:endParaRP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0">
                <a:tc>
                  <a:txBody>
                    <a:bodyPr/>
                    <a:lstStyle/>
                    <a:p>
                      <a:pPr marL="179705" marR="0" lvl="0" indent="-179705" algn="ctr" defTabSz="914400" rtl="0" eaLnBrk="1" fontAlgn="auto" latinLnBrk="0" hangingPunct="1">
                        <a:lnSpc>
                          <a:spcPct val="90000"/>
                        </a:lnSpc>
                        <a:spcBef>
                          <a:spcPts val="0"/>
                        </a:spcBef>
                        <a:spcAft>
                          <a:spcPts val="0"/>
                        </a:spcAft>
                        <a:buClr>
                          <a:schemeClr val="accent3"/>
                        </a:buClr>
                        <a:buSzTx/>
                        <a:buFontTx/>
                        <a:buNone/>
                        <a:defRPr/>
                      </a:pPr>
                      <a:r>
                        <a:rPr lang="en-US" sz="900" noProof="0" dirty="0">
                          <a:latin typeface="+mn-lt"/>
                        </a:rPr>
                        <a:t>≤3.2</a:t>
                      </a:r>
                    </a:p>
                  </a:txBody>
                  <a:tcPr marL="7200" marR="7200" marT="7200" marB="7200">
                    <a:lnL w="19050" cap="flat" cmpd="sng" algn="ctr">
                      <a:solidFill>
                        <a:schemeClr val="accent2">
                          <a:lumMod val="60000"/>
                          <a:lumOff val="40000"/>
                        </a:schemeClr>
                      </a:solidFill>
                      <a:prstDash val="solid"/>
                      <a:round/>
                      <a:headEnd type="none" w="med" len="med"/>
                      <a:tailEnd type="none" w="med" len="med"/>
                    </a:lnL>
                    <a:lnR>
                      <a:noFill/>
                    </a:lnR>
                    <a:lnT w="9525" cap="flat" cmpd="sng" algn="ctr">
                      <a:noFill/>
                      <a:prstDash val="solid"/>
                    </a:lnT>
                    <a:lnB w="1905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3</a:t>
                      </a:r>
                    </a:p>
                  </a:txBody>
                  <a:tcPr marL="7200" marR="7200" marT="7200" marB="7200">
                    <a:lnL>
                      <a:noFill/>
                    </a:lnL>
                    <a:lnR w="19050" cap="flat" cmpd="sng" algn="ctr">
                      <a:solidFill>
                        <a:schemeClr val="accent2">
                          <a:lumMod val="60000"/>
                          <a:lumOff val="40000"/>
                        </a:schemeClr>
                      </a:solidFill>
                      <a:prstDash val="solid"/>
                      <a:round/>
                      <a:headEnd type="none" w="med" len="med"/>
                      <a:tailEnd type="none" w="med" len="med"/>
                    </a:lnR>
                    <a:lnT w="9525" cap="flat" cmpd="sng" algn="ctr">
                      <a:noFill/>
                      <a:prstDash val="solid"/>
                    </a:lnT>
                    <a:lnB w="19050" cap="flat" cmpd="sng" algn="ctr">
                      <a:solidFill>
                        <a:schemeClr val="accent2">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bl>
          </a:graphicData>
        </a:graphic>
      </p:graphicFrame>
      <p:graphicFrame>
        <p:nvGraphicFramePr>
          <p:cNvPr id="161" name="Table 160"/>
          <p:cNvGraphicFramePr>
            <a:graphicFrameLocks noGrp="1"/>
          </p:cNvGraphicFramePr>
          <p:nvPr/>
        </p:nvGraphicFramePr>
        <p:xfrm>
          <a:off x="1372007" y="4297626"/>
          <a:ext cx="1008000" cy="1791972"/>
        </p:xfrm>
        <a:graphic>
          <a:graphicData uri="http://schemas.openxmlformats.org/drawingml/2006/table">
            <a:tbl>
              <a:tblPr firstRow="1" bandRow="1">
                <a:tableStyleId>{69012ECD-51FC-41F1-AA8D-1B2483CD663E}</a:tableStyleId>
              </a:tblPr>
              <a:tblGrid>
                <a:gridCol w="504000">
                  <a:extLst>
                    <a:ext uri="{9D8B030D-6E8A-4147-A177-3AD203B41FA5}">
                      <a16:colId xmlns:a16="http://schemas.microsoft.com/office/drawing/2014/main" val="20000"/>
                    </a:ext>
                  </a:extLst>
                </a:gridCol>
                <a:gridCol w="504000">
                  <a:extLst>
                    <a:ext uri="{9D8B030D-6E8A-4147-A177-3AD203B41FA5}">
                      <a16:colId xmlns:a16="http://schemas.microsoft.com/office/drawing/2014/main" val="20001"/>
                    </a:ext>
                  </a:extLst>
                </a:gridCol>
              </a:tblGrid>
              <a:tr h="0">
                <a:tc gridSpan="2">
                  <a:txBody>
                    <a:bodyPr/>
                    <a:lstStyle/>
                    <a:p>
                      <a:pPr algn="ctr">
                        <a:lnSpc>
                          <a:spcPct val="90000"/>
                        </a:lnSpc>
                      </a:pPr>
                      <a:r>
                        <a:rPr lang="en-US" sz="900" noProof="0" dirty="0">
                          <a:solidFill>
                            <a:schemeClr val="tx1"/>
                          </a:solidFill>
                        </a:rPr>
                        <a:t>SBP</a:t>
                      </a:r>
                    </a:p>
                  </a:txBody>
                  <a:tcPr marL="7200" marR="7200" marT="7200" marB="7200" anchor="b">
                    <a:lnL w="19050" cap="flat" cmpd="sng" algn="ctr">
                      <a:solidFill>
                        <a:schemeClr val="accent3">
                          <a:lumMod val="60000"/>
                          <a:lumOff val="40000"/>
                        </a:schemeClr>
                      </a:solidFill>
                      <a:prstDash val="solid"/>
                      <a:round/>
                      <a:headEnd type="none" w="med" len="med"/>
                      <a:tailEnd type="none" w="med" len="med"/>
                    </a:lnL>
                    <a:lnR w="19050" cap="flat" cmpd="sng" algn="ctr">
                      <a:solidFill>
                        <a:schemeClr val="accent3">
                          <a:lumMod val="60000"/>
                          <a:lumOff val="40000"/>
                        </a:schemeClr>
                      </a:solidFill>
                      <a:prstDash val="solid"/>
                      <a:round/>
                      <a:headEnd type="none" w="med" len="med"/>
                      <a:tailEnd type="none" w="med" len="med"/>
                    </a:lnR>
                    <a:lnT w="19050" cap="flat" cmpd="sng" algn="ctr">
                      <a:solidFill>
                        <a:schemeClr val="accent3">
                          <a:lumMod val="60000"/>
                          <a:lumOff val="4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US"/>
                    </a:p>
                  </a:txBody>
                  <a:tcPr marL="72000" marR="72000" marT="72000" marB="72000">
                    <a:lnL>
                      <a:noFill/>
                    </a:lnL>
                    <a:lnR w="38100" cap="flat" cmpd="sng" algn="ctr">
                      <a:solidFill>
                        <a:schemeClr val="accent1"/>
                      </a:solidFill>
                      <a:prstDash val="solid"/>
                      <a:round/>
                      <a:headEnd type="none" w="med" len="med"/>
                      <a:tailEnd type="none" w="med" len="med"/>
                    </a:lnR>
                    <a:lnT w="38100" cap="flat" cmpd="sng" algn="ctr">
                      <a:solidFill>
                        <a:schemeClr val="accent1"/>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0">
                <a:tc>
                  <a:txBody>
                    <a:bodyPr/>
                    <a:lstStyle/>
                    <a:p>
                      <a:pPr algn="ctr">
                        <a:lnSpc>
                          <a:spcPct val="90000"/>
                        </a:lnSpc>
                      </a:pPr>
                      <a:r>
                        <a:rPr lang="en-US" sz="900" b="1" noProof="0" dirty="0">
                          <a:solidFill>
                            <a:schemeClr val="tx1"/>
                          </a:solidFill>
                        </a:rPr>
                        <a:t>mg/</a:t>
                      </a:r>
                      <a:r>
                        <a:rPr lang="en-US" sz="900" b="1" noProof="0" dirty="0" err="1">
                          <a:solidFill>
                            <a:schemeClr val="tx1"/>
                          </a:solidFill>
                        </a:rPr>
                        <a:t>dL</a:t>
                      </a:r>
                      <a:endParaRPr lang="en-US" sz="900" b="1" noProof="0" dirty="0">
                        <a:solidFill>
                          <a:schemeClr val="tx1"/>
                        </a:solidFill>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algn="ctr">
                        <a:lnSpc>
                          <a:spcPct val="90000"/>
                        </a:lnSpc>
                      </a:pPr>
                      <a:r>
                        <a:rPr lang="en-US" sz="900" b="1" noProof="0" dirty="0">
                          <a:solidFill>
                            <a:schemeClr val="tx1"/>
                          </a:solidFill>
                        </a:rPr>
                        <a:t>Points</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≤90</a:t>
                      </a: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–4</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95–100</a:t>
                      </a: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–3</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105–115</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120–125</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5"/>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130–140</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0</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6"/>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145–150</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1</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7"/>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155–165</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2</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8"/>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170–175</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3</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9"/>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180–190</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4</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0"/>
                  </a:ext>
                </a:extLst>
              </a:tr>
              <a:tr h="0">
                <a:tc>
                  <a:txBody>
                    <a:bodyPr/>
                    <a:lstStyle/>
                    <a:p>
                      <a:pPr marL="179705" indent="-179705" algn="ctr" fontAlgn="auto">
                        <a:lnSpc>
                          <a:spcPct val="90000"/>
                        </a:lnSpc>
                        <a:spcBef>
                          <a:spcPts val="0"/>
                        </a:spcBef>
                        <a:spcAft>
                          <a:spcPts val="0"/>
                        </a:spcAft>
                        <a:buClr>
                          <a:schemeClr val="accent3"/>
                        </a:buClr>
                        <a:defRPr/>
                      </a:pPr>
                      <a:r>
                        <a:rPr lang="en-US" sz="900" noProof="0" dirty="0"/>
                        <a:t>195–200</a:t>
                      </a:r>
                      <a:endParaRPr lang="en-US" sz="900" noProof="0" dirty="0">
                        <a:latin typeface="+mn-lt"/>
                      </a:endParaRP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5</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1"/>
                  </a:ext>
                </a:extLst>
              </a:tr>
              <a:tr h="0">
                <a:tc>
                  <a:txBody>
                    <a:bodyPr/>
                    <a:lstStyle/>
                    <a:p>
                      <a:pPr marL="179705" marR="0" lvl="0" indent="-179705" algn="ctr" defTabSz="914400" rtl="0" eaLnBrk="1" fontAlgn="auto" latinLnBrk="0" hangingPunct="1">
                        <a:lnSpc>
                          <a:spcPct val="90000"/>
                        </a:lnSpc>
                        <a:spcBef>
                          <a:spcPts val="0"/>
                        </a:spcBef>
                        <a:spcAft>
                          <a:spcPts val="0"/>
                        </a:spcAft>
                        <a:buClr>
                          <a:schemeClr val="accent3"/>
                        </a:buClr>
                        <a:buSzTx/>
                        <a:buFontTx/>
                        <a:buNone/>
                        <a:defRPr/>
                      </a:pPr>
                      <a:r>
                        <a:rPr lang="en-US" sz="900" noProof="0" dirty="0">
                          <a:latin typeface="+mn-lt"/>
                        </a:rPr>
                        <a:t>&gt;200</a:t>
                      </a:r>
                    </a:p>
                  </a:txBody>
                  <a:tcPr marL="7200" marR="7200" marT="7200" marB="7200">
                    <a:lnL w="19050" cap="flat" cmpd="sng" algn="ctr">
                      <a:solidFill>
                        <a:schemeClr val="accent3">
                          <a:lumMod val="60000"/>
                          <a:lumOff val="40000"/>
                        </a:schemeClr>
                      </a:solidFill>
                      <a:prstDash val="solid"/>
                      <a:round/>
                      <a:headEnd type="none" w="med" len="med"/>
                      <a:tailEnd type="none" w="med" len="med"/>
                    </a:lnL>
                    <a:lnR>
                      <a:noFill/>
                    </a:lnR>
                    <a:lnT w="9525" cap="flat" cmpd="sng" algn="ctr">
                      <a:noFill/>
                      <a:prstDash val="solid"/>
                    </a:lnT>
                    <a:lnB w="1905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179705" indent="-179705" algn="ctr" fontAlgn="auto">
                        <a:lnSpc>
                          <a:spcPct val="90000"/>
                        </a:lnSpc>
                        <a:spcBef>
                          <a:spcPts val="0"/>
                        </a:spcBef>
                        <a:spcAft>
                          <a:spcPts val="0"/>
                        </a:spcAft>
                        <a:buClr>
                          <a:schemeClr val="accent3"/>
                        </a:buClr>
                        <a:defRPr/>
                      </a:pPr>
                      <a:r>
                        <a:rPr lang="en-US" sz="900" noProof="0" dirty="0">
                          <a:latin typeface="+mn-lt"/>
                        </a:rPr>
                        <a:t>6</a:t>
                      </a:r>
                    </a:p>
                  </a:txBody>
                  <a:tcPr marL="7200" marR="7200" marT="7200" marB="7200">
                    <a:lnL>
                      <a:noFill/>
                    </a:lnL>
                    <a:lnR w="19050" cap="flat" cmpd="sng" algn="ctr">
                      <a:solidFill>
                        <a:schemeClr val="accent3">
                          <a:lumMod val="60000"/>
                          <a:lumOff val="40000"/>
                        </a:schemeClr>
                      </a:solidFill>
                      <a:prstDash val="solid"/>
                      <a:round/>
                      <a:headEnd type="none" w="med" len="med"/>
                      <a:tailEnd type="none" w="med" len="med"/>
                    </a:lnR>
                    <a:lnT w="9525" cap="flat" cmpd="sng" algn="ctr">
                      <a:noFill/>
                      <a:prstDash val="solid"/>
                    </a:lnT>
                    <a:lnB w="19050" cap="flat" cmpd="sng" algn="ctr">
                      <a:solidFill>
                        <a:schemeClr val="accent3">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12"/>
                  </a:ext>
                </a:extLst>
              </a:tr>
            </a:tbl>
          </a:graphicData>
        </a:graphic>
      </p:graphicFrame>
      <p:graphicFrame>
        <p:nvGraphicFramePr>
          <p:cNvPr id="162" name="Table 161"/>
          <p:cNvGraphicFramePr>
            <a:graphicFrameLocks noGrp="1"/>
          </p:cNvGraphicFramePr>
          <p:nvPr/>
        </p:nvGraphicFramePr>
        <p:xfrm>
          <a:off x="2419014" y="5268971"/>
          <a:ext cx="2046303" cy="812664"/>
        </p:xfrm>
        <a:graphic>
          <a:graphicData uri="http://schemas.openxmlformats.org/drawingml/2006/table">
            <a:tbl>
              <a:tblPr firstRow="1" bandRow="1">
                <a:tableStyleId>{69012ECD-51FC-41F1-AA8D-1B2483CD663E}</a:tableStyleId>
              </a:tblPr>
              <a:tblGrid>
                <a:gridCol w="682101">
                  <a:extLst>
                    <a:ext uri="{9D8B030D-6E8A-4147-A177-3AD203B41FA5}">
                      <a16:colId xmlns:a16="http://schemas.microsoft.com/office/drawing/2014/main" val="20000"/>
                    </a:ext>
                  </a:extLst>
                </a:gridCol>
                <a:gridCol w="682101">
                  <a:extLst>
                    <a:ext uri="{9D8B030D-6E8A-4147-A177-3AD203B41FA5}">
                      <a16:colId xmlns:a16="http://schemas.microsoft.com/office/drawing/2014/main" val="20001"/>
                    </a:ext>
                  </a:extLst>
                </a:gridCol>
                <a:gridCol w="682101">
                  <a:extLst>
                    <a:ext uri="{9D8B030D-6E8A-4147-A177-3AD203B41FA5}">
                      <a16:colId xmlns:a16="http://schemas.microsoft.com/office/drawing/2014/main" val="20002"/>
                    </a:ext>
                  </a:extLst>
                </a:gridCol>
              </a:tblGrid>
              <a:tr h="0">
                <a:tc>
                  <a:txBody>
                    <a:bodyPr/>
                    <a:lstStyle/>
                    <a:p>
                      <a:pPr algn="ctr">
                        <a:lnSpc>
                          <a:spcPct val="90000"/>
                        </a:lnSpc>
                      </a:pPr>
                      <a:r>
                        <a:rPr lang="en-US" sz="900" spc="-50" baseline="0" noProof="0" dirty="0">
                          <a:solidFill>
                            <a:schemeClr val="tx1"/>
                          </a:solidFill>
                        </a:rPr>
                        <a:t>Health ABC HF Score</a:t>
                      </a:r>
                    </a:p>
                  </a:txBody>
                  <a:tcPr marL="7200" marR="7200" marT="7200" marB="7200" anchor="b">
                    <a:lnL w="19050" cap="flat" cmpd="sng" algn="ctr">
                      <a:solidFill>
                        <a:schemeClr val="accent4">
                          <a:lumMod val="60000"/>
                          <a:lumOff val="40000"/>
                        </a:schemeClr>
                      </a:solidFill>
                      <a:prstDash val="solid"/>
                      <a:round/>
                      <a:headEnd type="none" w="med" len="med"/>
                      <a:tailEnd type="none" w="med" len="med"/>
                    </a:lnL>
                    <a:lnR w="19050" cap="flat" cmpd="sng" algn="ctr">
                      <a:solidFill>
                        <a:schemeClr val="accent3">
                          <a:lumMod val="60000"/>
                          <a:lumOff val="40000"/>
                        </a:schemeClr>
                      </a:solidFill>
                      <a:prstDash val="solid"/>
                      <a:round/>
                      <a:headEnd type="none" w="med" len="med"/>
                      <a:tailEnd type="none" w="med" len="med"/>
                    </a:lnR>
                    <a:lnT w="19050" cap="flat" cmpd="sng" algn="ctr">
                      <a:solidFill>
                        <a:schemeClr val="accent4">
                          <a:lumMod val="60000"/>
                          <a:lumOff val="4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60000"/>
                        <a:lumOff val="40000"/>
                      </a:schemeClr>
                    </a:solidFill>
                  </a:tcPr>
                </a:tc>
                <a:tc>
                  <a:txBody>
                    <a:bodyPr/>
                    <a:lstStyle/>
                    <a:p>
                      <a:pPr algn="ctr">
                        <a:lnSpc>
                          <a:spcPct val="90000"/>
                        </a:lnSpc>
                      </a:pPr>
                      <a:r>
                        <a:rPr lang="en-US" sz="900" spc="-50" baseline="0" noProof="0" dirty="0">
                          <a:solidFill>
                            <a:schemeClr val="tx1"/>
                          </a:solidFill>
                        </a:rPr>
                        <a:t>HF risk </a:t>
                      </a:r>
                      <a:br>
                        <a:rPr lang="en-US" sz="900" spc="-50" baseline="0" noProof="0" dirty="0">
                          <a:solidFill>
                            <a:schemeClr val="tx1"/>
                          </a:solidFill>
                        </a:rPr>
                      </a:br>
                      <a:r>
                        <a:rPr lang="en-US" sz="900" spc="-50" baseline="0" noProof="0" dirty="0">
                          <a:solidFill>
                            <a:schemeClr val="tx1"/>
                          </a:solidFill>
                        </a:rPr>
                        <a:t>group</a:t>
                      </a:r>
                    </a:p>
                  </a:txBody>
                  <a:tcPr marL="7200" marR="7200" marT="7200" marB="7200" anchor="b">
                    <a:lnL w="19050" cap="flat" cmpd="sng" algn="ctr">
                      <a:solidFill>
                        <a:schemeClr val="accent3">
                          <a:lumMod val="60000"/>
                          <a:lumOff val="40000"/>
                        </a:schemeClr>
                      </a:solidFill>
                      <a:prstDash val="solid"/>
                      <a:round/>
                      <a:headEnd type="none" w="med" len="med"/>
                      <a:tailEnd type="none" w="med" len="med"/>
                    </a:lnL>
                    <a:lnR w="19050" cap="flat" cmpd="sng" algn="ctr">
                      <a:solidFill>
                        <a:schemeClr val="accent3">
                          <a:lumMod val="60000"/>
                          <a:lumOff val="40000"/>
                        </a:schemeClr>
                      </a:solidFill>
                      <a:prstDash val="solid"/>
                      <a:round/>
                      <a:headEnd type="none" w="med" len="med"/>
                      <a:tailEnd type="none" w="med" len="med"/>
                    </a:lnR>
                    <a:lnT w="19050" cap="flat" cmpd="sng" algn="ctr">
                      <a:solidFill>
                        <a:schemeClr val="accent4">
                          <a:lumMod val="60000"/>
                          <a:lumOff val="4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60000"/>
                        <a:lumOff val="40000"/>
                      </a:schemeClr>
                    </a:solidFill>
                  </a:tcPr>
                </a:tc>
                <a:tc>
                  <a:txBody>
                    <a:bodyPr/>
                    <a:lstStyle/>
                    <a:p>
                      <a:pPr algn="ctr">
                        <a:lnSpc>
                          <a:spcPct val="90000"/>
                        </a:lnSpc>
                      </a:pPr>
                      <a:r>
                        <a:rPr lang="en-US" sz="900" spc="-50" baseline="0" noProof="0" dirty="0">
                          <a:solidFill>
                            <a:schemeClr val="tx1"/>
                          </a:solidFill>
                        </a:rPr>
                        <a:t>5-year </a:t>
                      </a:r>
                      <a:br>
                        <a:rPr lang="en-US" sz="900" spc="-50" baseline="0" noProof="0" dirty="0">
                          <a:solidFill>
                            <a:schemeClr val="tx1"/>
                          </a:solidFill>
                        </a:rPr>
                      </a:br>
                      <a:r>
                        <a:rPr lang="en-US" sz="900" spc="-50" baseline="0" noProof="0" dirty="0">
                          <a:solidFill>
                            <a:schemeClr val="tx1"/>
                          </a:solidFill>
                        </a:rPr>
                        <a:t>HF risk</a:t>
                      </a:r>
                    </a:p>
                  </a:txBody>
                  <a:tcPr marL="7200" marR="7200" marT="7200" marB="7200" anchor="b">
                    <a:lnL w="19050" cap="flat" cmpd="sng" algn="ctr">
                      <a:solidFill>
                        <a:schemeClr val="accent3">
                          <a:lumMod val="60000"/>
                          <a:lumOff val="40000"/>
                        </a:schemeClr>
                      </a:solidFill>
                      <a:prstDash val="solid"/>
                      <a:round/>
                      <a:headEnd type="none" w="med" len="med"/>
                      <a:tailEnd type="none" w="med" len="med"/>
                    </a:lnL>
                    <a:lnR w="19050" cap="flat" cmpd="sng" algn="ctr">
                      <a:solidFill>
                        <a:schemeClr val="accent4">
                          <a:lumMod val="60000"/>
                          <a:lumOff val="40000"/>
                        </a:schemeClr>
                      </a:solidFill>
                      <a:prstDash val="solid"/>
                      <a:round/>
                      <a:headEnd type="none" w="med" len="med"/>
                      <a:tailEnd type="none" w="med" len="med"/>
                    </a:lnR>
                    <a:lnT w="19050" cap="flat" cmpd="sng" algn="ctr">
                      <a:solidFill>
                        <a:schemeClr val="accent4">
                          <a:lumMod val="60000"/>
                          <a:lumOff val="40000"/>
                        </a:schemeClr>
                      </a:solidFill>
                      <a:prstDash val="solid"/>
                      <a:round/>
                      <a:headEnd type="none" w="med" len="med"/>
                      <a:tailEnd type="none" w="med" len="med"/>
                    </a:lnT>
                    <a:lnB w="9525" cap="flat" cmpd="sng" algn="ctr">
                      <a:noFill/>
                      <a:prstDash val="solid"/>
                    </a:lnB>
                    <a:lnTlToBr w="12700" cmpd="sng">
                      <a:noFill/>
                      <a:prstDash val="solid"/>
                    </a:lnTlToBr>
                    <a:lnBlToTr w="12700" cmpd="sng">
                      <a:noFill/>
                      <a:prstDash val="solid"/>
                    </a:lnBlToTr>
                    <a:solidFill>
                      <a:schemeClr val="accent4">
                        <a:lumMod val="60000"/>
                        <a:lumOff val="40000"/>
                      </a:schemeClr>
                    </a:solidFill>
                  </a:tcPr>
                </a:tc>
                <a:extLst>
                  <a:ext uri="{0D108BD9-81ED-4DB2-BD59-A6C34878D82A}">
                    <a16:rowId xmlns:a16="http://schemas.microsoft.com/office/drawing/2014/main" val="10000"/>
                  </a:ext>
                </a:extLst>
              </a:tr>
              <a:tr h="0">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≤2 points</a:t>
                      </a:r>
                    </a:p>
                  </a:txBody>
                  <a:tcPr marL="7200" marR="7200" marT="7200" marB="7200">
                    <a:lnL w="19050" cap="flat" cmpd="sng" algn="ctr">
                      <a:solidFill>
                        <a:schemeClr val="accent4">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Low</a:t>
                      </a:r>
                    </a:p>
                  </a:txBody>
                  <a:tcPr marL="7200" marR="7200" marT="7200" marB="7200">
                    <a:lnL>
                      <a:noFill/>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&lt;5%</a:t>
                      </a:r>
                    </a:p>
                  </a:txBody>
                  <a:tcPr marL="7200" marR="7200" marT="7200" marB="7200">
                    <a:lnL>
                      <a:noFill/>
                    </a:lnL>
                    <a:lnR w="19050" cap="flat" cmpd="sng" algn="ctr">
                      <a:solidFill>
                        <a:schemeClr val="accent4">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0">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3–5 points</a:t>
                      </a:r>
                    </a:p>
                  </a:txBody>
                  <a:tcPr marL="7200" marR="7200" marT="7200" marB="7200">
                    <a:lnL w="19050" cap="flat" cmpd="sng" algn="ctr">
                      <a:solidFill>
                        <a:schemeClr val="accent4">
                          <a:lumMod val="60000"/>
                          <a:lumOff val="40000"/>
                        </a:schemeClr>
                      </a:solidFill>
                      <a:prstDash val="solid"/>
                      <a:round/>
                      <a:headEnd type="none" w="med" len="med"/>
                      <a:tailEnd type="none" w="med" len="med"/>
                    </a:lnL>
                    <a:lnR>
                      <a:noFill/>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Average</a:t>
                      </a:r>
                    </a:p>
                  </a:txBody>
                  <a:tcPr marL="7200" marR="7200" marT="7200" marB="7200">
                    <a:lnL>
                      <a:noFill/>
                    </a:lnL>
                    <a:lnR w="19050" cap="flat" cmpd="sng" algn="ctr">
                      <a:no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5–10%</a:t>
                      </a:r>
                    </a:p>
                  </a:txBody>
                  <a:tcPr marL="7200" marR="7200" marT="7200" marB="7200">
                    <a:lnL>
                      <a:noFill/>
                    </a:lnL>
                    <a:lnR w="19050" cap="flat" cmpd="sng" algn="ctr">
                      <a:solidFill>
                        <a:schemeClr val="accent4">
                          <a:lumMod val="60000"/>
                          <a:lumOff val="40000"/>
                        </a:schemeClr>
                      </a:solidFill>
                      <a:prstDash val="solid"/>
                      <a:round/>
                      <a:headEnd type="none" w="med" len="med"/>
                      <a:tailEnd type="none" w="med" len="med"/>
                    </a:lnR>
                    <a:lnT w="9525" cap="flat" cmpd="sng" algn="ctr">
                      <a:noFill/>
                      <a:prstDash val="solid"/>
                    </a:lnT>
                    <a:lnB w="9525" cap="flat" cmpd="sng" algn="ctr">
                      <a:noFill/>
                      <a:prstDash val="soli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0">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6–9 points</a:t>
                      </a:r>
                    </a:p>
                  </a:txBody>
                  <a:tcPr marL="7200" marR="7200" marT="7200" marB="7200">
                    <a:lnL w="19050" cap="flat" cmpd="sng" algn="ctr">
                      <a:solidFill>
                        <a:schemeClr val="accent4">
                          <a:lumMod val="60000"/>
                          <a:lumOff val="40000"/>
                        </a:schemeClr>
                      </a:solidFill>
                      <a:prstDash val="solid"/>
                      <a:round/>
                      <a:headEnd type="none" w="med" len="med"/>
                      <a:tailEnd type="none" w="med" len="med"/>
                    </a:lnL>
                    <a:lnR>
                      <a:noFill/>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High</a:t>
                      </a:r>
                    </a:p>
                  </a:txBody>
                  <a:tcPr marL="7200" marR="7200" marT="7200" marB="7200">
                    <a:lnL>
                      <a:noFill/>
                    </a:lnL>
                    <a:lnR w="19050" cap="flat" cmpd="sng" algn="ctr">
                      <a:no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10–20%</a:t>
                      </a:r>
                    </a:p>
                  </a:txBody>
                  <a:tcPr marL="7200" marR="7200" marT="7200" marB="7200">
                    <a:lnL>
                      <a:noFill/>
                    </a:lnL>
                    <a:lnR w="19050" cap="flat" cmpd="sng" algn="ctr">
                      <a:solidFill>
                        <a:schemeClr val="accent4">
                          <a:lumMod val="60000"/>
                          <a:lumOff val="40000"/>
                        </a:schemeClr>
                      </a:solidFill>
                      <a:prstDash val="solid"/>
                      <a:round/>
                      <a:headEnd type="none" w="med" len="med"/>
                      <a:tailEnd type="none" w="med" len="med"/>
                    </a:lnR>
                    <a:lnT w="9525" cap="flat" cmpd="sng" algn="ctr">
                      <a:noFill/>
                      <a:prstDash val="soli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r h="0">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≥10 points</a:t>
                      </a:r>
                    </a:p>
                  </a:txBody>
                  <a:tcPr marL="7200" marR="7200" marT="7200" marB="7200">
                    <a:lnL w="19050" cap="flat" cmpd="sng" algn="ctr">
                      <a:solidFill>
                        <a:schemeClr val="accent4">
                          <a:lumMod val="60000"/>
                          <a:lumOff val="40000"/>
                        </a:schemeClr>
                      </a:solidFill>
                      <a:prstDash val="solid"/>
                      <a:round/>
                      <a:headEnd type="none" w="med" len="med"/>
                      <a:tailEnd type="none" w="med" len="med"/>
                    </a:lnL>
                    <a:lnR>
                      <a:noFill/>
                    </a:lnR>
                    <a:lnT w="9525" cap="flat" cmpd="sng" algn="ctr">
                      <a:noFill/>
                      <a:prstDash val="solid"/>
                    </a:lnT>
                    <a:lnB w="19050" cap="flat" cmpd="sng" algn="ctr">
                      <a:solidFill>
                        <a:schemeClr val="accent4">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Very high</a:t>
                      </a:r>
                    </a:p>
                  </a:txBody>
                  <a:tcPr marL="7200" marR="7200" marT="7200" marB="7200">
                    <a:lnL>
                      <a:noFill/>
                    </a:lnL>
                    <a:lnR w="19050" cap="flat" cmpd="sng" algn="ctr">
                      <a:noFill/>
                      <a:prstDash val="solid"/>
                      <a:round/>
                      <a:headEnd type="none" w="med" len="med"/>
                      <a:tailEnd type="none" w="med" len="med"/>
                    </a:lnR>
                    <a:lnT w="9525" cap="flat" cmpd="sng" algn="ctr">
                      <a:noFill/>
                      <a:prstDash val="solid"/>
                    </a:lnT>
                    <a:lnB w="19050" cap="flat" cmpd="sng" algn="ctr">
                      <a:solidFill>
                        <a:schemeClr val="accent4">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ctr" defTabSz="914400" rtl="0" eaLnBrk="1" fontAlgn="auto" latinLnBrk="0" hangingPunct="1">
                        <a:lnSpc>
                          <a:spcPct val="90000"/>
                        </a:lnSpc>
                        <a:spcBef>
                          <a:spcPts val="0"/>
                        </a:spcBef>
                        <a:spcAft>
                          <a:spcPts val="0"/>
                        </a:spcAft>
                        <a:buClr>
                          <a:srgbClr val="A1A1D3"/>
                        </a:buClr>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a:ea typeface="+mn-ea"/>
                          <a:cs typeface="+mn-cs"/>
                        </a:rPr>
                        <a:t>&gt;20%</a:t>
                      </a:r>
                    </a:p>
                  </a:txBody>
                  <a:tcPr marL="7200" marR="7200" marT="7200" marB="7200">
                    <a:lnL>
                      <a:noFill/>
                    </a:lnL>
                    <a:lnR w="19050" cap="flat" cmpd="sng" algn="ctr">
                      <a:solidFill>
                        <a:schemeClr val="accent4">
                          <a:lumMod val="60000"/>
                          <a:lumOff val="40000"/>
                        </a:schemeClr>
                      </a:solidFill>
                      <a:prstDash val="solid"/>
                      <a:round/>
                      <a:headEnd type="none" w="med" len="med"/>
                      <a:tailEnd type="none" w="med" len="med"/>
                    </a:lnR>
                    <a:lnT w="9525" cap="flat" cmpd="sng" algn="ctr">
                      <a:noFill/>
                      <a:prstDash val="solid"/>
                    </a:lnT>
                    <a:lnB w="19050" cap="flat" cmpd="sng" algn="ctr">
                      <a:solidFill>
                        <a:schemeClr val="accent4">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4"/>
                  </a:ext>
                </a:extLst>
              </a:tr>
            </a:tbl>
          </a:graphicData>
        </a:graphic>
      </p:graphicFrame>
      <p:sp>
        <p:nvSpPr>
          <p:cNvPr id="14337" name="Title 1"/>
          <p:cNvSpPr>
            <a:spLocks noGrp="1"/>
          </p:cNvSpPr>
          <p:nvPr>
            <p:ph type="title"/>
          </p:nvPr>
        </p:nvSpPr>
        <p:spPr/>
        <p:txBody>
          <a:bodyPr/>
          <a:lstStyle/>
          <a:p>
            <a:r>
              <a:rPr lang="en-US" dirty="0"/>
              <a:t>Common clinical variables can be used to predict the risk of HF and potentially target and treat high-risk individuals</a:t>
            </a:r>
          </a:p>
        </p:txBody>
      </p:sp>
      <p:sp>
        <p:nvSpPr>
          <p:cNvPr id="14339" name="Text Placeholder 2"/>
          <p:cNvSpPr>
            <a:spLocks noGrp="1"/>
          </p:cNvSpPr>
          <p:nvPr>
            <p:ph type="body" sz="quarter" idx="13"/>
          </p:nvPr>
        </p:nvSpPr>
        <p:spPr>
          <a:prstGeom prst="rect">
            <a:avLst/>
          </a:prstGeom>
        </p:spPr>
        <p:txBody>
          <a:bodyPr/>
          <a:lstStyle/>
          <a:p>
            <a:r>
              <a:rPr lang="en-US" sz="1600" dirty="0"/>
              <a:t>The </a:t>
            </a:r>
            <a:r>
              <a:rPr lang="en-US" sz="1600" b="1" dirty="0"/>
              <a:t>Health Aging and Body Composition (ABC) HF Score </a:t>
            </a:r>
            <a:r>
              <a:rPr lang="en-US" sz="1600" dirty="0"/>
              <a:t>is the product of a 5-year risk prediction model based </a:t>
            </a:r>
            <a:br>
              <a:rPr lang="en-US" sz="1600" dirty="0"/>
            </a:br>
            <a:r>
              <a:rPr lang="en-US" sz="1600" dirty="0"/>
              <a:t>on nine routine clinical variables that have potential to identify HF risk before symptoms cause </a:t>
            </a:r>
            <a:r>
              <a:rPr lang="en-US" sz="1600" dirty="0" err="1"/>
              <a:t>hospitalization</a:t>
            </a:r>
            <a:r>
              <a:rPr lang="en-US" sz="1600" baseline="30000" dirty="0" err="1">
                <a:sym typeface="+mn-ea"/>
              </a:rPr>
              <a:t>a</a:t>
            </a:r>
            <a:endParaRPr lang="en-US" sz="1600" dirty="0"/>
          </a:p>
        </p:txBody>
      </p:sp>
      <p:sp>
        <p:nvSpPr>
          <p:cNvPr id="14338" name="Text Placeholder 4"/>
          <p:cNvSpPr>
            <a:spLocks noGrp="1"/>
          </p:cNvSpPr>
          <p:nvPr>
            <p:ph type="body" sz="quarter" idx="10"/>
          </p:nvPr>
        </p:nvSpPr>
        <p:spPr/>
        <p:txBody>
          <a:bodyPr/>
          <a:lstStyle/>
          <a:p>
            <a:pPr>
              <a:spcBef>
                <a:spcPct val="0"/>
              </a:spcBef>
            </a:pPr>
            <a:br>
              <a:rPr lang="en-US" dirty="0"/>
            </a:br>
            <a:r>
              <a:rPr lang="en-US" baseline="30000" dirty="0" err="1"/>
              <a:t>a</a:t>
            </a:r>
            <a:r>
              <a:rPr lang="en-US" dirty="0" err="1"/>
              <a:t>Age</a:t>
            </a:r>
            <a:r>
              <a:rPr lang="en-US" dirty="0"/>
              <a:t>, heart rate, CAD, LV hypertrophy, SBP, albumin, smoking, fasting glucose, creatinine</a:t>
            </a:r>
            <a:br>
              <a:rPr lang="en-US" dirty="0"/>
            </a:br>
            <a:r>
              <a:rPr lang="en-US" dirty="0"/>
              <a:t>BP, blood pressure; CAD, coronary artery disease; HF, heart failure; LV, left ventricular; SBP, systolic blood pressure</a:t>
            </a:r>
          </a:p>
          <a:p>
            <a:pPr>
              <a:spcBef>
                <a:spcPct val="0"/>
              </a:spcBef>
            </a:pPr>
            <a:r>
              <a:rPr lang="en-US" dirty="0"/>
              <a:t>Butler J, et al. </a:t>
            </a:r>
            <a:r>
              <a:rPr lang="en-US" i="1" dirty="0" err="1"/>
              <a:t>Circ</a:t>
            </a:r>
            <a:r>
              <a:rPr lang="en-US" i="1" dirty="0"/>
              <a:t> Heart Fail </a:t>
            </a:r>
            <a:r>
              <a:rPr lang="en-US" dirty="0"/>
              <a:t>2008;1:125–133</a:t>
            </a:r>
          </a:p>
        </p:txBody>
      </p:sp>
      <p:sp>
        <p:nvSpPr>
          <p:cNvPr id="13" name="Rectangle 12"/>
          <p:cNvSpPr/>
          <p:nvPr/>
        </p:nvSpPr>
        <p:spPr>
          <a:xfrm>
            <a:off x="6394995" y="5507357"/>
            <a:ext cx="4860000" cy="565146"/>
          </a:xfrm>
          <a:prstGeom prst="rect">
            <a:avLst/>
          </a:prstGeom>
          <a:gradFill>
            <a:gsLst>
              <a:gs pos="21808">
                <a:srgbClr val="EEE0E8"/>
              </a:gs>
              <a:gs pos="0">
                <a:schemeClr val="accent1">
                  <a:lumMod val="5000"/>
                  <a:lumOff val="95000"/>
                </a:schemeClr>
              </a:gs>
              <a:gs pos="100000">
                <a:schemeClr val="accent3">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algn="ctr"/>
            <a:r>
              <a:rPr lang="en-US" sz="1600" dirty="0">
                <a:solidFill>
                  <a:schemeClr val="tx1"/>
                </a:solidFill>
              </a:rPr>
              <a:t>Kaplan–Meier curves for incident HF development</a:t>
            </a:r>
            <a:br>
              <a:rPr lang="en-US" sz="1600" dirty="0">
                <a:solidFill>
                  <a:schemeClr val="tx1"/>
                </a:solidFill>
              </a:rPr>
            </a:br>
            <a:r>
              <a:rPr lang="en-US" sz="1600" dirty="0">
                <a:solidFill>
                  <a:schemeClr val="tx1"/>
                </a:solidFill>
              </a:rPr>
              <a:t>based on the four risk groups</a:t>
            </a:r>
          </a:p>
        </p:txBody>
      </p:sp>
      <p:sp>
        <p:nvSpPr>
          <p:cNvPr id="14344" name="Rectangle 11"/>
          <p:cNvSpPr>
            <a:spLocks noChangeArrowheads="1"/>
          </p:cNvSpPr>
          <p:nvPr/>
        </p:nvSpPr>
        <p:spPr bwMode="auto">
          <a:xfrm>
            <a:off x="5912483" y="2067899"/>
            <a:ext cx="5692649" cy="246221"/>
          </a:xfrm>
          <a:prstGeom prst="rect">
            <a:avLst/>
          </a:prstGeom>
          <a:noFill/>
          <a:ln w="9525">
            <a:noFill/>
            <a:miter lim="800000"/>
          </a:ln>
        </p:spPr>
        <p:txBody>
          <a:bodyPr wrap="none" lIns="0" tIns="0" rIns="0" bIns="0" anchor="b">
            <a:spAutoFit/>
          </a:bodyPr>
          <a:lstStyle/>
          <a:p>
            <a:pPr algn="ctr"/>
            <a:r>
              <a:rPr lang="en-US" sz="1600" b="1" dirty="0">
                <a:solidFill>
                  <a:srgbClr val="000000"/>
                </a:solidFill>
                <a:latin typeface="Arial" panose="020B0604020202020204" pitchFamily="34" charset="0"/>
                <a:cs typeface="Arial" panose="020B0604020202020204" pitchFamily="34" charset="0"/>
              </a:rPr>
              <a:t>Incident HF in the Health ABC HF Score-based risk groups</a:t>
            </a:r>
          </a:p>
        </p:txBody>
      </p:sp>
      <p:grpSp>
        <p:nvGrpSpPr>
          <p:cNvPr id="30" name="Group 29"/>
          <p:cNvGrpSpPr/>
          <p:nvPr/>
        </p:nvGrpSpPr>
        <p:grpSpPr>
          <a:xfrm>
            <a:off x="6776496" y="2440605"/>
            <a:ext cx="1088072" cy="698500"/>
            <a:chOff x="7014528" y="2509185"/>
            <a:chExt cx="1088072" cy="698500"/>
          </a:xfrm>
        </p:grpSpPr>
        <p:grpSp>
          <p:nvGrpSpPr>
            <p:cNvPr id="24" name="Group 23"/>
            <p:cNvGrpSpPr/>
            <p:nvPr/>
          </p:nvGrpSpPr>
          <p:grpSpPr>
            <a:xfrm>
              <a:off x="7014528" y="2509185"/>
              <a:ext cx="729297" cy="184150"/>
              <a:chOff x="7014528" y="2509185"/>
              <a:chExt cx="729297" cy="184150"/>
            </a:xfrm>
          </p:grpSpPr>
          <p:sp>
            <p:nvSpPr>
              <p:cNvPr id="65" name="Text Placeholder 2"/>
              <p:cNvSpPr txBox="1"/>
              <p:nvPr/>
            </p:nvSpPr>
            <p:spPr>
              <a:xfrm>
                <a:off x="7464425" y="2509185"/>
                <a:ext cx="279400" cy="184150"/>
              </a:xfrm>
              <a:prstGeom prst="rect">
                <a:avLst/>
              </a:prstGeom>
            </p:spPr>
            <p:txBody>
              <a:bodyPr wrap="none" lIns="0" tIns="0" rIns="0" bIns="0" anchor="ctr">
                <a:spAutoFit/>
              </a:bodyPr>
              <a:lstStyle/>
              <a:p>
                <a:pPr marL="179705" indent="-179705"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Low</a:t>
                </a:r>
              </a:p>
            </p:txBody>
          </p:sp>
          <p:cxnSp>
            <p:nvCxnSpPr>
              <p:cNvPr id="67" name="Straight Connector 66"/>
              <p:cNvCxnSpPr/>
              <p:nvPr/>
            </p:nvCxnSpPr>
            <p:spPr>
              <a:xfrm>
                <a:off x="7014528" y="2601260"/>
                <a:ext cx="36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7014528" y="2680635"/>
              <a:ext cx="1016635" cy="184150"/>
              <a:chOff x="7014528" y="2680635"/>
              <a:chExt cx="1016635" cy="184150"/>
            </a:xfrm>
          </p:grpSpPr>
          <p:sp>
            <p:nvSpPr>
              <p:cNvPr id="68" name="Text Placeholder 2"/>
              <p:cNvSpPr txBox="1"/>
              <p:nvPr/>
            </p:nvSpPr>
            <p:spPr>
              <a:xfrm>
                <a:off x="7464425" y="2680635"/>
                <a:ext cx="566738" cy="184150"/>
              </a:xfrm>
              <a:prstGeom prst="rect">
                <a:avLst/>
              </a:prstGeom>
            </p:spPr>
            <p:txBody>
              <a:bodyPr wrap="none" lIns="0" tIns="0" rIns="0" bIns="0" anchor="ctr">
                <a:spAutoFit/>
              </a:bodyPr>
              <a:lstStyle/>
              <a:p>
                <a:pPr marL="179705" indent="-179705"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Average</a:t>
                </a:r>
              </a:p>
            </p:txBody>
          </p:sp>
          <p:cxnSp>
            <p:nvCxnSpPr>
              <p:cNvPr id="69" name="Straight Connector 68"/>
              <p:cNvCxnSpPr/>
              <p:nvPr/>
            </p:nvCxnSpPr>
            <p:spPr>
              <a:xfrm>
                <a:off x="7014528" y="2772710"/>
                <a:ext cx="360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7" name="Group 26"/>
            <p:cNvGrpSpPr/>
            <p:nvPr/>
          </p:nvGrpSpPr>
          <p:grpSpPr>
            <a:xfrm>
              <a:off x="7014528" y="2852085"/>
              <a:ext cx="764222" cy="184150"/>
              <a:chOff x="7014528" y="2852085"/>
              <a:chExt cx="764222" cy="184150"/>
            </a:xfrm>
          </p:grpSpPr>
          <p:sp>
            <p:nvSpPr>
              <p:cNvPr id="70" name="Text Placeholder 2"/>
              <p:cNvSpPr txBox="1"/>
              <p:nvPr/>
            </p:nvSpPr>
            <p:spPr>
              <a:xfrm>
                <a:off x="7464425" y="2852085"/>
                <a:ext cx="314325" cy="184150"/>
              </a:xfrm>
              <a:prstGeom prst="rect">
                <a:avLst/>
              </a:prstGeom>
            </p:spPr>
            <p:txBody>
              <a:bodyPr wrap="none" lIns="0" tIns="0" rIns="0" bIns="0" anchor="ctr">
                <a:spAutoFit/>
              </a:bodyPr>
              <a:lstStyle/>
              <a:p>
                <a:pPr marL="179705" indent="-179705"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High</a:t>
                </a:r>
              </a:p>
            </p:txBody>
          </p:sp>
          <p:cxnSp>
            <p:nvCxnSpPr>
              <p:cNvPr id="71" name="Straight Connector 70"/>
              <p:cNvCxnSpPr/>
              <p:nvPr/>
            </p:nvCxnSpPr>
            <p:spPr>
              <a:xfrm>
                <a:off x="7014528" y="2944160"/>
                <a:ext cx="36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7014528" y="3023535"/>
              <a:ext cx="1088072" cy="184150"/>
              <a:chOff x="7014528" y="3023535"/>
              <a:chExt cx="1088072" cy="184150"/>
            </a:xfrm>
          </p:grpSpPr>
          <p:sp>
            <p:nvSpPr>
              <p:cNvPr id="72" name="Text Placeholder 2"/>
              <p:cNvSpPr txBox="1"/>
              <p:nvPr/>
            </p:nvSpPr>
            <p:spPr>
              <a:xfrm>
                <a:off x="7464425" y="3023535"/>
                <a:ext cx="638175" cy="184150"/>
              </a:xfrm>
              <a:prstGeom prst="rect">
                <a:avLst/>
              </a:prstGeom>
            </p:spPr>
            <p:txBody>
              <a:bodyPr wrap="none" lIns="0" tIns="0" rIns="0" bIns="0" anchor="ctr">
                <a:spAutoFit/>
              </a:bodyPr>
              <a:lstStyle/>
              <a:p>
                <a:pPr marL="179705" indent="-179705"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Very high</a:t>
                </a:r>
              </a:p>
            </p:txBody>
          </p:sp>
          <p:cxnSp>
            <p:nvCxnSpPr>
              <p:cNvPr id="73" name="Straight Connector 72"/>
              <p:cNvCxnSpPr/>
              <p:nvPr/>
            </p:nvCxnSpPr>
            <p:spPr>
              <a:xfrm>
                <a:off x="7014528" y="3115610"/>
                <a:ext cx="3600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grpSp>
      </p:grpSp>
      <p:grpSp>
        <p:nvGrpSpPr>
          <p:cNvPr id="33" name="Group 32"/>
          <p:cNvGrpSpPr/>
          <p:nvPr/>
        </p:nvGrpSpPr>
        <p:grpSpPr>
          <a:xfrm>
            <a:off x="5740319" y="2426416"/>
            <a:ext cx="5430433" cy="2984717"/>
            <a:chOff x="6122005" y="2430714"/>
            <a:chExt cx="4932793" cy="3122321"/>
          </a:xfrm>
        </p:grpSpPr>
        <p:cxnSp>
          <p:nvCxnSpPr>
            <p:cNvPr id="16" name="Straight Connector 15"/>
            <p:cNvCxnSpPr/>
            <p:nvPr/>
          </p:nvCxnSpPr>
          <p:spPr>
            <a:xfrm>
              <a:off x="6798185" y="2445741"/>
              <a:ext cx="0" cy="269710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0" name="Text Placeholder 2"/>
            <p:cNvSpPr txBox="1"/>
            <p:nvPr/>
          </p:nvSpPr>
          <p:spPr bwMode="auto">
            <a:xfrm>
              <a:off x="6426439" y="2430714"/>
              <a:ext cx="298450" cy="184150"/>
            </a:xfrm>
            <a:prstGeom prst="rect">
              <a:avLst/>
            </a:prstGeom>
          </p:spPr>
          <p:txBody>
            <a:bodyPr wrap="none" lIns="0" tIns="0" rIns="0" bIns="0" anchor="ctr">
              <a:spAutoFit/>
            </a:bodyPr>
            <a:lstStyle/>
            <a:p>
              <a:pPr marL="179705" indent="-179705" algn="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0.40</a:t>
              </a:r>
            </a:p>
          </p:txBody>
        </p:sp>
        <p:cxnSp>
          <p:nvCxnSpPr>
            <p:cNvPr id="22" name="Straight Connector 21"/>
            <p:cNvCxnSpPr/>
            <p:nvPr/>
          </p:nvCxnSpPr>
          <p:spPr bwMode="auto">
            <a:xfrm>
              <a:off x="6749178" y="2520298"/>
              <a:ext cx="4905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 name="Text Placeholder 2"/>
            <p:cNvSpPr txBox="1"/>
            <p:nvPr/>
          </p:nvSpPr>
          <p:spPr bwMode="auto">
            <a:xfrm>
              <a:off x="6426439" y="3067869"/>
              <a:ext cx="298450" cy="184150"/>
            </a:xfrm>
            <a:prstGeom prst="rect">
              <a:avLst/>
            </a:prstGeom>
          </p:spPr>
          <p:txBody>
            <a:bodyPr wrap="none" lIns="0" tIns="0" rIns="0" bIns="0" anchor="ctr">
              <a:spAutoFit/>
            </a:bodyPr>
            <a:lstStyle/>
            <a:p>
              <a:pPr marL="179705" indent="-179705" algn="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0.30</a:t>
              </a:r>
            </a:p>
          </p:txBody>
        </p:sp>
        <p:cxnSp>
          <p:nvCxnSpPr>
            <p:cNvPr id="29" name="Straight Connector 28"/>
            <p:cNvCxnSpPr/>
            <p:nvPr/>
          </p:nvCxnSpPr>
          <p:spPr bwMode="auto">
            <a:xfrm>
              <a:off x="6749178" y="3158076"/>
              <a:ext cx="4905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1" name="Text Placeholder 2"/>
            <p:cNvSpPr txBox="1"/>
            <p:nvPr/>
          </p:nvSpPr>
          <p:spPr bwMode="auto">
            <a:xfrm>
              <a:off x="6426439" y="3705024"/>
              <a:ext cx="298450" cy="184150"/>
            </a:xfrm>
            <a:prstGeom prst="rect">
              <a:avLst/>
            </a:prstGeom>
          </p:spPr>
          <p:txBody>
            <a:bodyPr wrap="none" lIns="0" tIns="0" rIns="0" bIns="0" anchor="ctr">
              <a:spAutoFit/>
            </a:bodyPr>
            <a:lstStyle/>
            <a:p>
              <a:pPr marL="179705" indent="-179705" algn="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0.20</a:t>
              </a:r>
            </a:p>
          </p:txBody>
        </p:sp>
        <p:cxnSp>
          <p:nvCxnSpPr>
            <p:cNvPr id="32" name="Straight Connector 31"/>
            <p:cNvCxnSpPr/>
            <p:nvPr/>
          </p:nvCxnSpPr>
          <p:spPr bwMode="auto">
            <a:xfrm>
              <a:off x="6749178" y="3795855"/>
              <a:ext cx="4905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4" name="Text Placeholder 2"/>
            <p:cNvSpPr txBox="1"/>
            <p:nvPr/>
          </p:nvSpPr>
          <p:spPr bwMode="auto">
            <a:xfrm>
              <a:off x="6426439" y="4342179"/>
              <a:ext cx="298450" cy="184150"/>
            </a:xfrm>
            <a:prstGeom prst="rect">
              <a:avLst/>
            </a:prstGeom>
          </p:spPr>
          <p:txBody>
            <a:bodyPr wrap="none" lIns="0" tIns="0" rIns="0" bIns="0" anchor="ctr">
              <a:spAutoFit/>
            </a:bodyPr>
            <a:lstStyle/>
            <a:p>
              <a:pPr marL="179705" indent="-179705" algn="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0.10</a:t>
              </a:r>
            </a:p>
          </p:txBody>
        </p:sp>
        <p:cxnSp>
          <p:nvCxnSpPr>
            <p:cNvPr id="35" name="Straight Connector 34"/>
            <p:cNvCxnSpPr/>
            <p:nvPr/>
          </p:nvCxnSpPr>
          <p:spPr bwMode="auto">
            <a:xfrm>
              <a:off x="6749178" y="4433634"/>
              <a:ext cx="4905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7" name="Text Placeholder 2"/>
            <p:cNvSpPr txBox="1"/>
            <p:nvPr/>
          </p:nvSpPr>
          <p:spPr bwMode="auto">
            <a:xfrm>
              <a:off x="6426439" y="4979335"/>
              <a:ext cx="298450" cy="184150"/>
            </a:xfrm>
            <a:prstGeom prst="rect">
              <a:avLst/>
            </a:prstGeom>
          </p:spPr>
          <p:txBody>
            <a:bodyPr wrap="none" lIns="0" tIns="0" rIns="0" bIns="0" anchor="ctr">
              <a:spAutoFit/>
            </a:bodyPr>
            <a:lstStyle/>
            <a:p>
              <a:pPr marL="179705" indent="-179705" algn="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0.00</a:t>
              </a:r>
            </a:p>
          </p:txBody>
        </p:sp>
        <p:cxnSp>
          <p:nvCxnSpPr>
            <p:cNvPr id="38" name="Straight Connector 37"/>
            <p:cNvCxnSpPr/>
            <p:nvPr/>
          </p:nvCxnSpPr>
          <p:spPr bwMode="auto">
            <a:xfrm>
              <a:off x="6749178" y="5071410"/>
              <a:ext cx="49051"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flipV="1">
              <a:off x="6793860" y="5142848"/>
              <a:ext cx="4260938"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7" name="Group 44"/>
            <p:cNvGrpSpPr/>
            <p:nvPr/>
          </p:nvGrpSpPr>
          <p:grpSpPr bwMode="auto">
            <a:xfrm>
              <a:off x="6817874" y="5142879"/>
              <a:ext cx="85725" cy="241708"/>
              <a:chOff x="6818311" y="5412272"/>
              <a:chExt cx="84959" cy="241224"/>
            </a:xfrm>
          </p:grpSpPr>
          <p:sp>
            <p:nvSpPr>
              <p:cNvPr id="43" name="Text Placeholder 2"/>
              <p:cNvSpPr txBox="1"/>
              <p:nvPr/>
            </p:nvSpPr>
            <p:spPr>
              <a:xfrm>
                <a:off x="6818311" y="5468129"/>
                <a:ext cx="84959" cy="185367"/>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0</a:t>
                </a:r>
              </a:p>
            </p:txBody>
          </p:sp>
          <p:cxnSp>
            <p:nvCxnSpPr>
              <p:cNvPr id="44" name="Straight Connector 43"/>
              <p:cNvCxnSpPr/>
              <p:nvPr/>
            </p:nvCxnSpPr>
            <p:spPr>
              <a:xfrm rot="10800000" flipV="1">
                <a:off x="6859524"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8" name="Group 45"/>
            <p:cNvGrpSpPr/>
            <p:nvPr/>
          </p:nvGrpSpPr>
          <p:grpSpPr bwMode="auto">
            <a:xfrm>
              <a:off x="7640637" y="5142879"/>
              <a:ext cx="85725" cy="241708"/>
              <a:chOff x="6817171" y="5412272"/>
              <a:chExt cx="84959" cy="241224"/>
            </a:xfrm>
          </p:grpSpPr>
          <p:sp>
            <p:nvSpPr>
              <p:cNvPr id="47" name="Text Placeholder 2"/>
              <p:cNvSpPr txBox="1"/>
              <p:nvPr/>
            </p:nvSpPr>
            <p:spPr>
              <a:xfrm>
                <a:off x="6817171" y="5468130"/>
                <a:ext cx="84959" cy="185366"/>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1</a:t>
                </a:r>
              </a:p>
            </p:txBody>
          </p:sp>
          <p:cxnSp>
            <p:nvCxnSpPr>
              <p:cNvPr id="48" name="Straight Connector 47"/>
              <p:cNvCxnSpPr/>
              <p:nvPr/>
            </p:nvCxnSpPr>
            <p:spPr>
              <a:xfrm rot="10800000" flipV="1">
                <a:off x="6861452"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9" name="Group 48"/>
            <p:cNvGrpSpPr/>
            <p:nvPr/>
          </p:nvGrpSpPr>
          <p:grpSpPr bwMode="auto">
            <a:xfrm>
              <a:off x="8467726" y="5142879"/>
              <a:ext cx="84138" cy="241708"/>
              <a:chOff x="6817233" y="5412272"/>
              <a:chExt cx="84959" cy="241224"/>
            </a:xfrm>
          </p:grpSpPr>
          <p:sp>
            <p:nvSpPr>
              <p:cNvPr id="50" name="Text Placeholder 2"/>
              <p:cNvSpPr txBox="1"/>
              <p:nvPr/>
            </p:nvSpPr>
            <p:spPr>
              <a:xfrm>
                <a:off x="6817233" y="5468130"/>
                <a:ext cx="84959" cy="185366"/>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2</a:t>
                </a:r>
              </a:p>
            </p:txBody>
          </p:sp>
          <p:cxnSp>
            <p:nvCxnSpPr>
              <p:cNvPr id="51" name="Straight Connector 50"/>
              <p:cNvCxnSpPr/>
              <p:nvPr/>
            </p:nvCxnSpPr>
            <p:spPr>
              <a:xfrm rot="10800000" flipV="1">
                <a:off x="6861108"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0" name="Group 51"/>
            <p:cNvGrpSpPr/>
            <p:nvPr/>
          </p:nvGrpSpPr>
          <p:grpSpPr bwMode="auto">
            <a:xfrm>
              <a:off x="9293227" y="5142879"/>
              <a:ext cx="85725" cy="241708"/>
              <a:chOff x="6812453" y="5412272"/>
              <a:chExt cx="84959" cy="241224"/>
            </a:xfrm>
          </p:grpSpPr>
          <p:sp>
            <p:nvSpPr>
              <p:cNvPr id="53" name="Text Placeholder 2"/>
              <p:cNvSpPr txBox="1"/>
              <p:nvPr/>
            </p:nvSpPr>
            <p:spPr>
              <a:xfrm>
                <a:off x="6812453" y="5468130"/>
                <a:ext cx="84959" cy="185366"/>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3</a:t>
                </a:r>
              </a:p>
            </p:txBody>
          </p:sp>
          <p:cxnSp>
            <p:nvCxnSpPr>
              <p:cNvPr id="54" name="Straight Connector 53"/>
              <p:cNvCxnSpPr/>
              <p:nvPr/>
            </p:nvCxnSpPr>
            <p:spPr>
              <a:xfrm rot="10800000" flipV="1">
                <a:off x="6855871"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1" name="Group 54"/>
            <p:cNvGrpSpPr/>
            <p:nvPr/>
          </p:nvGrpSpPr>
          <p:grpSpPr bwMode="auto">
            <a:xfrm>
              <a:off x="10120315" y="5142879"/>
              <a:ext cx="85725" cy="241708"/>
              <a:chOff x="6810880" y="5412272"/>
              <a:chExt cx="84959" cy="241224"/>
            </a:xfrm>
          </p:grpSpPr>
          <p:sp>
            <p:nvSpPr>
              <p:cNvPr id="56" name="Text Placeholder 2"/>
              <p:cNvSpPr txBox="1"/>
              <p:nvPr/>
            </p:nvSpPr>
            <p:spPr>
              <a:xfrm>
                <a:off x="6810880" y="5468130"/>
                <a:ext cx="84959" cy="185366"/>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4</a:t>
                </a:r>
              </a:p>
            </p:txBody>
          </p:sp>
          <p:cxnSp>
            <p:nvCxnSpPr>
              <p:cNvPr id="57" name="Straight Connector 56"/>
              <p:cNvCxnSpPr/>
              <p:nvPr/>
            </p:nvCxnSpPr>
            <p:spPr>
              <a:xfrm rot="10800000" flipV="1">
                <a:off x="6853080"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grpSp>
          <p:nvGrpSpPr>
            <p:cNvPr id="12" name="Group 57"/>
            <p:cNvGrpSpPr/>
            <p:nvPr/>
          </p:nvGrpSpPr>
          <p:grpSpPr bwMode="auto">
            <a:xfrm>
              <a:off x="10947400" y="5142879"/>
              <a:ext cx="85725" cy="241708"/>
              <a:chOff x="6814025" y="5412272"/>
              <a:chExt cx="84959" cy="241224"/>
            </a:xfrm>
          </p:grpSpPr>
          <p:sp>
            <p:nvSpPr>
              <p:cNvPr id="59" name="Text Placeholder 2"/>
              <p:cNvSpPr txBox="1"/>
              <p:nvPr/>
            </p:nvSpPr>
            <p:spPr>
              <a:xfrm>
                <a:off x="6814025" y="5468130"/>
                <a:ext cx="84959" cy="185366"/>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200" dirty="0">
                    <a:solidFill>
                      <a:srgbClr val="000000"/>
                    </a:solidFill>
                    <a:latin typeface="Arial" panose="020B0604020202020204" pitchFamily="34" charset="0"/>
                    <a:cs typeface="Arial" panose="020B0604020202020204" pitchFamily="34" charset="0"/>
                  </a:rPr>
                  <a:t>5</a:t>
                </a:r>
              </a:p>
            </p:txBody>
          </p:sp>
          <p:cxnSp>
            <p:nvCxnSpPr>
              <p:cNvPr id="60" name="Straight Connector 59"/>
              <p:cNvCxnSpPr/>
              <p:nvPr/>
            </p:nvCxnSpPr>
            <p:spPr>
              <a:xfrm rot="10800000" flipV="1">
                <a:off x="6855008" y="5412272"/>
                <a:ext cx="0" cy="56377"/>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62" name="Text Placeholder 2"/>
            <p:cNvSpPr txBox="1"/>
            <p:nvPr/>
          </p:nvSpPr>
          <p:spPr>
            <a:xfrm>
              <a:off x="8684808" y="5337591"/>
              <a:ext cx="479042" cy="215444"/>
            </a:xfrm>
            <a:prstGeom prst="rect">
              <a:avLst/>
            </a:prstGeom>
          </p:spPr>
          <p:txBody>
            <a:bodyPr wrap="none" lIns="0" tIns="0" rIns="0" bIns="0" anchor="ctr">
              <a:spAutoFit/>
            </a:bodyPr>
            <a:lstStyle/>
            <a:p>
              <a:pPr marL="179705" indent="-179705" algn="ctr" fontAlgn="auto">
                <a:spcBef>
                  <a:spcPts val="1200"/>
                </a:spcBef>
                <a:spcAft>
                  <a:spcPts val="0"/>
                </a:spcAft>
                <a:buClr>
                  <a:schemeClr val="accent3"/>
                </a:buClr>
                <a:defRPr/>
              </a:pPr>
              <a:r>
                <a:rPr lang="en-US" sz="1400" b="1" dirty="0">
                  <a:solidFill>
                    <a:srgbClr val="000000"/>
                  </a:solidFill>
                  <a:latin typeface="Arial" panose="020B0604020202020204" pitchFamily="34" charset="0"/>
                  <a:cs typeface="Arial" panose="020B0604020202020204" pitchFamily="34" charset="0"/>
                </a:rPr>
                <a:t>Years</a:t>
              </a:r>
            </a:p>
          </p:txBody>
        </p:sp>
        <p:sp>
          <p:nvSpPr>
            <p:cNvPr id="64" name="Text Placeholder 2"/>
            <p:cNvSpPr txBox="1"/>
            <p:nvPr/>
          </p:nvSpPr>
          <p:spPr>
            <a:xfrm rot="16200000">
              <a:off x="4993199" y="3686891"/>
              <a:ext cx="2453314" cy="195701"/>
            </a:xfrm>
            <a:prstGeom prst="rect">
              <a:avLst/>
            </a:prstGeom>
          </p:spPr>
          <p:txBody>
            <a:bodyPr wrap="none" lIns="0" tIns="0" rIns="0" bIns="0" anchor="b">
              <a:spAutoFit/>
            </a:bodyPr>
            <a:lstStyle/>
            <a:p>
              <a:pPr marL="179705" indent="-179705" algn="ctr" fontAlgn="auto">
                <a:spcBef>
                  <a:spcPts val="1200"/>
                </a:spcBef>
                <a:spcAft>
                  <a:spcPts val="0"/>
                </a:spcAft>
                <a:buClr>
                  <a:schemeClr val="accent3"/>
                </a:buClr>
                <a:defRPr/>
              </a:pPr>
              <a:r>
                <a:rPr lang="en-US" sz="1400" b="1" dirty="0">
                  <a:solidFill>
                    <a:srgbClr val="000000"/>
                  </a:solidFill>
                  <a:latin typeface="Arial" panose="020B0604020202020204" pitchFamily="34" charset="0"/>
                  <a:cs typeface="Arial" panose="020B0604020202020204" pitchFamily="34" charset="0"/>
                </a:rPr>
                <a:t>Cumulative incidence of HF</a:t>
              </a:r>
            </a:p>
          </p:txBody>
        </p:sp>
        <p:sp>
          <p:nvSpPr>
            <p:cNvPr id="63" name="Freeform 62"/>
            <p:cNvSpPr/>
            <p:nvPr/>
          </p:nvSpPr>
          <p:spPr bwMode="auto">
            <a:xfrm>
              <a:off x="6879104" y="2544110"/>
              <a:ext cx="4112747" cy="2520249"/>
            </a:xfrm>
            <a:custGeom>
              <a:avLst/>
              <a:gdLst/>
              <a:ahLst/>
              <a:cxnLst/>
              <a:rect l="0" t="0" r="r" b="b"/>
              <a:pathLst>
                <a:path w="70721" h="43206">
                  <a:moveTo>
                    <a:pt x="0" y="43206"/>
                  </a:moveTo>
                  <a:lnTo>
                    <a:pt x="19" y="42231"/>
                  </a:lnTo>
                  <a:lnTo>
                    <a:pt x="860" y="42240"/>
                  </a:lnTo>
                  <a:lnTo>
                    <a:pt x="864" y="41248"/>
                  </a:lnTo>
                  <a:lnTo>
                    <a:pt x="1464" y="41262"/>
                  </a:lnTo>
                  <a:lnTo>
                    <a:pt x="1454" y="38226"/>
                  </a:lnTo>
                  <a:lnTo>
                    <a:pt x="2104" y="38226"/>
                  </a:lnTo>
                  <a:lnTo>
                    <a:pt x="2094" y="37696"/>
                  </a:lnTo>
                  <a:lnTo>
                    <a:pt x="2268" y="37696"/>
                  </a:lnTo>
                  <a:lnTo>
                    <a:pt x="2277" y="37056"/>
                  </a:lnTo>
                  <a:lnTo>
                    <a:pt x="3365" y="37065"/>
                  </a:lnTo>
                  <a:lnTo>
                    <a:pt x="3374" y="36882"/>
                  </a:lnTo>
                  <a:lnTo>
                    <a:pt x="3676" y="36882"/>
                  </a:lnTo>
                  <a:lnTo>
                    <a:pt x="3658" y="36005"/>
                  </a:lnTo>
                  <a:lnTo>
                    <a:pt x="3896" y="35995"/>
                  </a:lnTo>
                  <a:lnTo>
                    <a:pt x="3914" y="35026"/>
                  </a:lnTo>
                  <a:lnTo>
                    <a:pt x="5075" y="35045"/>
                  </a:lnTo>
                  <a:lnTo>
                    <a:pt x="5112" y="33929"/>
                  </a:lnTo>
                  <a:lnTo>
                    <a:pt x="9125" y="33911"/>
                  </a:lnTo>
                  <a:lnTo>
                    <a:pt x="9107" y="32969"/>
                  </a:lnTo>
                  <a:lnTo>
                    <a:pt x="9253" y="32969"/>
                  </a:lnTo>
                  <a:lnTo>
                    <a:pt x="9262" y="31808"/>
                  </a:lnTo>
                  <a:lnTo>
                    <a:pt x="9902" y="31808"/>
                  </a:lnTo>
                  <a:lnTo>
                    <a:pt x="9902" y="30894"/>
                  </a:lnTo>
                  <a:lnTo>
                    <a:pt x="12124" y="30894"/>
                  </a:lnTo>
                  <a:lnTo>
                    <a:pt x="12133" y="30117"/>
                  </a:lnTo>
                  <a:lnTo>
                    <a:pt x="12371" y="30126"/>
                  </a:lnTo>
                  <a:lnTo>
                    <a:pt x="12398" y="28919"/>
                  </a:lnTo>
                  <a:lnTo>
                    <a:pt x="12618" y="28928"/>
                  </a:lnTo>
                  <a:lnTo>
                    <a:pt x="12609" y="28709"/>
                  </a:lnTo>
                  <a:lnTo>
                    <a:pt x="13422" y="28699"/>
                  </a:lnTo>
                  <a:lnTo>
                    <a:pt x="13422" y="27008"/>
                  </a:lnTo>
                  <a:lnTo>
                    <a:pt x="13706" y="27017"/>
                  </a:lnTo>
                  <a:lnTo>
                    <a:pt x="13697" y="26597"/>
                  </a:lnTo>
                  <a:lnTo>
                    <a:pt x="14227" y="26606"/>
                  </a:lnTo>
                  <a:lnTo>
                    <a:pt x="14190" y="25573"/>
                  </a:lnTo>
                  <a:lnTo>
                    <a:pt x="14885" y="25582"/>
                  </a:lnTo>
                  <a:lnTo>
                    <a:pt x="14913" y="24549"/>
                  </a:lnTo>
                  <a:lnTo>
                    <a:pt x="16366" y="24549"/>
                  </a:lnTo>
                  <a:lnTo>
                    <a:pt x="16357" y="23497"/>
                  </a:lnTo>
                  <a:lnTo>
                    <a:pt x="19822" y="23479"/>
                  </a:lnTo>
                  <a:lnTo>
                    <a:pt x="19841" y="22345"/>
                  </a:lnTo>
                  <a:lnTo>
                    <a:pt x="24814" y="22345"/>
                  </a:lnTo>
                  <a:lnTo>
                    <a:pt x="24833" y="21504"/>
                  </a:lnTo>
                  <a:lnTo>
                    <a:pt x="25208" y="21495"/>
                  </a:lnTo>
                  <a:lnTo>
                    <a:pt x="25217" y="21102"/>
                  </a:lnTo>
                  <a:lnTo>
                    <a:pt x="25400" y="21111"/>
                  </a:lnTo>
                  <a:lnTo>
                    <a:pt x="25418" y="20233"/>
                  </a:lnTo>
                  <a:lnTo>
                    <a:pt x="29441" y="20215"/>
                  </a:lnTo>
                  <a:lnTo>
                    <a:pt x="29441" y="19099"/>
                  </a:lnTo>
                  <a:lnTo>
                    <a:pt x="31982" y="19063"/>
                  </a:lnTo>
                  <a:lnTo>
                    <a:pt x="31982" y="17947"/>
                  </a:lnTo>
                  <a:lnTo>
                    <a:pt x="37011" y="17929"/>
                  </a:lnTo>
                  <a:lnTo>
                    <a:pt x="37020" y="16887"/>
                  </a:lnTo>
                  <a:lnTo>
                    <a:pt x="41070" y="16887"/>
                  </a:lnTo>
                  <a:lnTo>
                    <a:pt x="41098" y="15680"/>
                  </a:lnTo>
                  <a:lnTo>
                    <a:pt x="41518" y="15680"/>
                  </a:lnTo>
                  <a:lnTo>
                    <a:pt x="41500" y="14601"/>
                  </a:lnTo>
                  <a:lnTo>
                    <a:pt x="42506" y="14574"/>
                  </a:lnTo>
                  <a:lnTo>
                    <a:pt x="42515" y="12315"/>
                  </a:lnTo>
                  <a:lnTo>
                    <a:pt x="45139" y="12315"/>
                  </a:lnTo>
                  <a:lnTo>
                    <a:pt x="45157" y="11099"/>
                  </a:lnTo>
                  <a:lnTo>
                    <a:pt x="46154" y="11118"/>
                  </a:lnTo>
                  <a:lnTo>
                    <a:pt x="46190" y="9947"/>
                  </a:lnTo>
                  <a:lnTo>
                    <a:pt x="47068" y="9975"/>
                  </a:lnTo>
                  <a:lnTo>
                    <a:pt x="47050" y="8823"/>
                  </a:lnTo>
                  <a:lnTo>
                    <a:pt x="54995" y="8795"/>
                  </a:lnTo>
                  <a:lnTo>
                    <a:pt x="54977" y="7707"/>
                  </a:lnTo>
                  <a:lnTo>
                    <a:pt x="56513" y="7671"/>
                  </a:lnTo>
                  <a:lnTo>
                    <a:pt x="56531" y="6373"/>
                  </a:lnTo>
                  <a:lnTo>
                    <a:pt x="61121" y="6382"/>
                  </a:lnTo>
                  <a:lnTo>
                    <a:pt x="61093" y="5275"/>
                  </a:lnTo>
                  <a:lnTo>
                    <a:pt x="62446" y="5257"/>
                  </a:lnTo>
                  <a:lnTo>
                    <a:pt x="62446" y="3840"/>
                  </a:lnTo>
                  <a:lnTo>
                    <a:pt x="63800" y="3840"/>
                  </a:lnTo>
                  <a:lnTo>
                    <a:pt x="63790" y="2697"/>
                  </a:lnTo>
                  <a:lnTo>
                    <a:pt x="67667" y="2670"/>
                  </a:lnTo>
                  <a:lnTo>
                    <a:pt x="67622" y="1389"/>
                  </a:lnTo>
                  <a:lnTo>
                    <a:pt x="68353" y="1371"/>
                  </a:lnTo>
                  <a:lnTo>
                    <a:pt x="68316" y="0"/>
                  </a:lnTo>
                  <a:lnTo>
                    <a:pt x="70721" y="9"/>
                  </a:lnTo>
                </a:path>
              </a:pathLst>
            </a:custGeom>
            <a:noFill/>
            <a:ln w="19050" cap="flat" cmpd="sng" algn="ctr">
              <a:solidFill>
                <a:schemeClr val="accent4"/>
              </a:solidFill>
              <a:prstDash val="solid"/>
              <a:miter lim="800000"/>
            </a:ln>
          </p:spPr>
          <p:txBody>
            <a:bodyPr anchor="ctr"/>
            <a:lstStyle/>
            <a:p>
              <a:endParaRPr lang="en-US" dirty="0">
                <a:latin typeface="Arial" panose="020B0604020202020204" pitchFamily="34" charset="0"/>
                <a:cs typeface="Arial" panose="020B0604020202020204" pitchFamily="34" charset="0"/>
              </a:endParaRPr>
            </a:p>
          </p:txBody>
        </p:sp>
        <p:sp>
          <p:nvSpPr>
            <p:cNvPr id="66" name="Freeform 65"/>
            <p:cNvSpPr/>
            <p:nvPr/>
          </p:nvSpPr>
          <p:spPr bwMode="auto">
            <a:xfrm>
              <a:off x="6878639" y="4138179"/>
              <a:ext cx="4109490" cy="925830"/>
            </a:xfrm>
            <a:custGeom>
              <a:avLst/>
              <a:gdLst>
                <a:gd name="T0" fmla="*/ 0 w 70665"/>
                <a:gd name="T1" fmla="*/ 25511760 h 15872"/>
                <a:gd name="T2" fmla="*/ 2286001 w 70665"/>
                <a:gd name="T3" fmla="*/ 25420320 h 15872"/>
                <a:gd name="T4" fmla="*/ 2377441 w 70665"/>
                <a:gd name="T5" fmla="*/ 24140160 h 15872"/>
                <a:gd name="T6" fmla="*/ 4663441 w 70665"/>
                <a:gd name="T7" fmla="*/ 23865841 h 15872"/>
                <a:gd name="T8" fmla="*/ 4846321 w 70665"/>
                <a:gd name="T9" fmla="*/ 23134321 h 15872"/>
                <a:gd name="T10" fmla="*/ 9235443 w 70665"/>
                <a:gd name="T11" fmla="*/ 23225761 h 15872"/>
                <a:gd name="T12" fmla="*/ 9692643 w 70665"/>
                <a:gd name="T13" fmla="*/ 22677121 h 15872"/>
                <a:gd name="T14" fmla="*/ 11247122 w 70665"/>
                <a:gd name="T15" fmla="*/ 22311361 h 15872"/>
                <a:gd name="T16" fmla="*/ 13075922 w 70665"/>
                <a:gd name="T17" fmla="*/ 21122641 h 15872"/>
                <a:gd name="T18" fmla="*/ 21305525 w 70665"/>
                <a:gd name="T19" fmla="*/ 20848321 h 15872"/>
                <a:gd name="T20" fmla="*/ 21854165 w 70665"/>
                <a:gd name="T21" fmla="*/ 20482562 h 15872"/>
                <a:gd name="T22" fmla="*/ 31729683 w 70665"/>
                <a:gd name="T23" fmla="*/ 20574002 h 15872"/>
                <a:gd name="T24" fmla="*/ 34289995 w 70665"/>
                <a:gd name="T25" fmla="*/ 20025362 h 15872"/>
                <a:gd name="T26" fmla="*/ 35387275 w 70665"/>
                <a:gd name="T27" fmla="*/ 18836642 h 15872"/>
                <a:gd name="T28" fmla="*/ 37581835 w 70665"/>
                <a:gd name="T29" fmla="*/ 19019522 h 15872"/>
                <a:gd name="T30" fmla="*/ 39684970 w 70665"/>
                <a:gd name="T31" fmla="*/ 17282163 h 15872"/>
                <a:gd name="T32" fmla="*/ 42519594 w 70665"/>
                <a:gd name="T33" fmla="*/ 16276319 h 15872"/>
                <a:gd name="T34" fmla="*/ 47640233 w 70665"/>
                <a:gd name="T35" fmla="*/ 16184879 h 15872"/>
                <a:gd name="T36" fmla="*/ 49103273 w 70665"/>
                <a:gd name="T37" fmla="*/ 15087599 h 15872"/>
                <a:gd name="T38" fmla="*/ 57607208 w 70665"/>
                <a:gd name="T39" fmla="*/ 14996159 h 15872"/>
                <a:gd name="T40" fmla="*/ 58064392 w 70665"/>
                <a:gd name="T41" fmla="*/ 13990320 h 15872"/>
                <a:gd name="T42" fmla="*/ 63093607 w 70665"/>
                <a:gd name="T43" fmla="*/ 13990320 h 15872"/>
                <a:gd name="T44" fmla="*/ 63916551 w 70665"/>
                <a:gd name="T45" fmla="*/ 12893040 h 15872"/>
                <a:gd name="T46" fmla="*/ 65653927 w 70665"/>
                <a:gd name="T47" fmla="*/ 12893040 h 15872"/>
                <a:gd name="T48" fmla="*/ 66385447 w 70665"/>
                <a:gd name="T49" fmla="*/ 11338560 h 15872"/>
                <a:gd name="T50" fmla="*/ 77632533 w 70665"/>
                <a:gd name="T51" fmla="*/ 10972801 h 15872"/>
                <a:gd name="T52" fmla="*/ 79461333 w 70665"/>
                <a:gd name="T53" fmla="*/ 10881361 h 15872"/>
                <a:gd name="T54" fmla="*/ 80558612 w 70665"/>
                <a:gd name="T55" fmla="*/ 9418321 h 15872"/>
                <a:gd name="T56" fmla="*/ 88879699 w 70665"/>
                <a:gd name="T57" fmla="*/ 8961121 h 15872"/>
                <a:gd name="T58" fmla="*/ 89336851 w 70665"/>
                <a:gd name="T59" fmla="*/ 7680960 h 15872"/>
                <a:gd name="T60" fmla="*/ 91165651 w 70665"/>
                <a:gd name="T61" fmla="*/ 7772400 h 15872"/>
                <a:gd name="T62" fmla="*/ 92171539 w 70665"/>
                <a:gd name="T63" fmla="*/ 6858000 h 15872"/>
                <a:gd name="T64" fmla="*/ 97475026 w 70665"/>
                <a:gd name="T65" fmla="*/ 6492240 h 15872"/>
                <a:gd name="T66" fmla="*/ 101132626 w 70665"/>
                <a:gd name="T67" fmla="*/ 5120640 h 15872"/>
                <a:gd name="T68" fmla="*/ 104058705 w 70665"/>
                <a:gd name="T69" fmla="*/ 3383280 h 15872"/>
                <a:gd name="T70" fmla="*/ 106801937 w 70665"/>
                <a:gd name="T71" fmla="*/ 2011680 h 15872"/>
                <a:gd name="T72" fmla="*/ 111099600 w 70665"/>
                <a:gd name="T73" fmla="*/ 1463040 h 15872"/>
                <a:gd name="T74" fmla="*/ 111831120 w 70665"/>
                <a:gd name="T75" fmla="*/ 0 h 1587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665" h="15872">
                  <a:moveTo>
                    <a:pt x="0" y="15863"/>
                  </a:moveTo>
                  <a:lnTo>
                    <a:pt x="1609" y="15872"/>
                  </a:lnTo>
                  <a:lnTo>
                    <a:pt x="1621" y="15072"/>
                  </a:lnTo>
                  <a:lnTo>
                    <a:pt x="3163" y="15104"/>
                  </a:lnTo>
                  <a:lnTo>
                    <a:pt x="3172" y="14528"/>
                  </a:lnTo>
                  <a:lnTo>
                    <a:pt x="5796" y="14537"/>
                  </a:lnTo>
                  <a:lnTo>
                    <a:pt x="5796" y="14117"/>
                  </a:lnTo>
                  <a:lnTo>
                    <a:pt x="7094" y="14144"/>
                  </a:lnTo>
                  <a:lnTo>
                    <a:pt x="7094" y="13888"/>
                  </a:lnTo>
                  <a:lnTo>
                    <a:pt x="7442" y="13888"/>
                  </a:lnTo>
                  <a:lnTo>
                    <a:pt x="7442" y="13586"/>
                  </a:lnTo>
                  <a:lnTo>
                    <a:pt x="7744" y="13614"/>
                  </a:lnTo>
                  <a:lnTo>
                    <a:pt x="7744" y="13349"/>
                  </a:lnTo>
                  <a:lnTo>
                    <a:pt x="8201" y="13349"/>
                  </a:lnTo>
                  <a:lnTo>
                    <a:pt x="8192" y="13001"/>
                  </a:lnTo>
                  <a:lnTo>
                    <a:pt x="9453" y="13019"/>
                  </a:lnTo>
                  <a:lnTo>
                    <a:pt x="13357" y="13001"/>
                  </a:lnTo>
                  <a:lnTo>
                    <a:pt x="13357" y="12754"/>
                  </a:lnTo>
                  <a:lnTo>
                    <a:pt x="16841" y="12745"/>
                  </a:lnTo>
                  <a:lnTo>
                    <a:pt x="20589" y="12745"/>
                  </a:lnTo>
                  <a:lnTo>
                    <a:pt x="20608" y="12443"/>
                  </a:lnTo>
                  <a:lnTo>
                    <a:pt x="22235" y="12462"/>
                  </a:lnTo>
                  <a:lnTo>
                    <a:pt x="22253" y="11803"/>
                  </a:lnTo>
                  <a:lnTo>
                    <a:pt x="23826" y="11831"/>
                  </a:lnTo>
                  <a:lnTo>
                    <a:pt x="23817" y="11237"/>
                  </a:lnTo>
                  <a:lnTo>
                    <a:pt x="24868" y="11264"/>
                  </a:lnTo>
                  <a:lnTo>
                    <a:pt x="24877" y="10670"/>
                  </a:lnTo>
                  <a:lnTo>
                    <a:pt x="26230" y="10661"/>
                  </a:lnTo>
                  <a:lnTo>
                    <a:pt x="26230" y="10331"/>
                  </a:lnTo>
                  <a:lnTo>
                    <a:pt x="26880" y="10331"/>
                  </a:lnTo>
                  <a:lnTo>
                    <a:pt x="26880" y="10011"/>
                  </a:lnTo>
                  <a:lnTo>
                    <a:pt x="29449" y="10048"/>
                  </a:lnTo>
                  <a:lnTo>
                    <a:pt x="29449" y="9728"/>
                  </a:lnTo>
                  <a:lnTo>
                    <a:pt x="30784" y="9728"/>
                  </a:lnTo>
                  <a:lnTo>
                    <a:pt x="30774" y="9335"/>
                  </a:lnTo>
                  <a:lnTo>
                    <a:pt x="36434" y="9326"/>
                  </a:lnTo>
                  <a:lnTo>
                    <a:pt x="36425" y="9097"/>
                  </a:lnTo>
                  <a:lnTo>
                    <a:pt x="36754" y="9088"/>
                  </a:lnTo>
                  <a:lnTo>
                    <a:pt x="36754" y="8713"/>
                  </a:lnTo>
                  <a:lnTo>
                    <a:pt x="40009" y="8731"/>
                  </a:lnTo>
                  <a:lnTo>
                    <a:pt x="40009" y="8174"/>
                  </a:lnTo>
                  <a:lnTo>
                    <a:pt x="40521" y="8183"/>
                  </a:lnTo>
                  <a:lnTo>
                    <a:pt x="40502" y="7845"/>
                  </a:lnTo>
                  <a:lnTo>
                    <a:pt x="41316" y="7854"/>
                  </a:lnTo>
                  <a:lnTo>
                    <a:pt x="41316" y="7232"/>
                  </a:lnTo>
                  <a:lnTo>
                    <a:pt x="43968" y="7214"/>
                  </a:lnTo>
                  <a:lnTo>
                    <a:pt x="43958" y="7013"/>
                  </a:lnTo>
                  <a:lnTo>
                    <a:pt x="47387" y="6949"/>
                  </a:lnTo>
                  <a:lnTo>
                    <a:pt x="49170" y="6930"/>
                  </a:lnTo>
                  <a:lnTo>
                    <a:pt x="49170" y="6583"/>
                  </a:lnTo>
                  <a:lnTo>
                    <a:pt x="50560" y="6583"/>
                  </a:lnTo>
                  <a:lnTo>
                    <a:pt x="50560" y="6135"/>
                  </a:lnTo>
                  <a:lnTo>
                    <a:pt x="50880" y="6135"/>
                  </a:lnTo>
                  <a:lnTo>
                    <a:pt x="50880" y="5833"/>
                  </a:lnTo>
                  <a:lnTo>
                    <a:pt x="53019" y="5842"/>
                  </a:lnTo>
                  <a:lnTo>
                    <a:pt x="53010" y="5568"/>
                  </a:lnTo>
                  <a:lnTo>
                    <a:pt x="55881" y="5586"/>
                  </a:lnTo>
                  <a:lnTo>
                    <a:pt x="55862" y="5312"/>
                  </a:lnTo>
                  <a:lnTo>
                    <a:pt x="56265" y="5330"/>
                  </a:lnTo>
                  <a:lnTo>
                    <a:pt x="56237" y="4827"/>
                  </a:lnTo>
                  <a:lnTo>
                    <a:pt x="57499" y="4827"/>
                  </a:lnTo>
                  <a:lnTo>
                    <a:pt x="57508" y="4507"/>
                  </a:lnTo>
                  <a:lnTo>
                    <a:pt x="57828" y="4526"/>
                  </a:lnTo>
                  <a:lnTo>
                    <a:pt x="57828" y="4288"/>
                  </a:lnTo>
                  <a:lnTo>
                    <a:pt x="59748" y="4297"/>
                  </a:lnTo>
                  <a:lnTo>
                    <a:pt x="59766" y="3995"/>
                  </a:lnTo>
                  <a:lnTo>
                    <a:pt x="61513" y="4005"/>
                  </a:lnTo>
                  <a:lnTo>
                    <a:pt x="61522" y="3602"/>
                  </a:lnTo>
                  <a:lnTo>
                    <a:pt x="62564" y="3602"/>
                  </a:lnTo>
                  <a:lnTo>
                    <a:pt x="62564" y="3109"/>
                  </a:lnTo>
                  <a:lnTo>
                    <a:pt x="63817" y="3145"/>
                  </a:lnTo>
                  <a:lnTo>
                    <a:pt x="63817" y="2853"/>
                  </a:lnTo>
                  <a:lnTo>
                    <a:pt x="64265" y="2843"/>
                  </a:lnTo>
                  <a:lnTo>
                    <a:pt x="64274" y="2642"/>
                  </a:lnTo>
                  <a:lnTo>
                    <a:pt x="65170" y="2615"/>
                  </a:lnTo>
                  <a:lnTo>
                    <a:pt x="65161" y="2167"/>
                  </a:lnTo>
                  <a:lnTo>
                    <a:pt x="65709" y="2185"/>
                  </a:lnTo>
                  <a:lnTo>
                    <a:pt x="65709" y="2002"/>
                  </a:lnTo>
                  <a:lnTo>
                    <a:pt x="66176" y="2021"/>
                  </a:lnTo>
                  <a:lnTo>
                    <a:pt x="66166" y="1445"/>
                  </a:lnTo>
                  <a:lnTo>
                    <a:pt x="66953" y="1445"/>
                  </a:lnTo>
                  <a:lnTo>
                    <a:pt x="66953" y="1189"/>
                  </a:lnTo>
                  <a:lnTo>
                    <a:pt x="68434" y="1179"/>
                  </a:lnTo>
                  <a:lnTo>
                    <a:pt x="68434" y="832"/>
                  </a:lnTo>
                  <a:lnTo>
                    <a:pt x="70107" y="814"/>
                  </a:lnTo>
                  <a:lnTo>
                    <a:pt x="70107" y="539"/>
                  </a:lnTo>
                  <a:lnTo>
                    <a:pt x="70336" y="539"/>
                  </a:lnTo>
                  <a:lnTo>
                    <a:pt x="70317" y="0"/>
                  </a:lnTo>
                  <a:lnTo>
                    <a:pt x="70665" y="0"/>
                  </a:lnTo>
                </a:path>
              </a:pathLst>
            </a:custGeom>
            <a:noFill/>
            <a:ln w="19050" cap="flat" cmpd="sng" algn="ctr">
              <a:solidFill>
                <a:schemeClr val="accent3"/>
              </a:solidFill>
              <a:prstDash val="solid"/>
              <a:miter lim="800000"/>
            </a:ln>
          </p:spPr>
          <p:txBody>
            <a:bodyPr anchor="ctr"/>
            <a:lstStyle/>
            <a:p>
              <a:endParaRPr lang="en-US" dirty="0">
                <a:latin typeface="Arial" panose="020B0604020202020204" pitchFamily="34" charset="0"/>
                <a:cs typeface="Arial" panose="020B0604020202020204" pitchFamily="34" charset="0"/>
              </a:endParaRPr>
            </a:p>
          </p:txBody>
        </p:sp>
        <p:sp>
          <p:nvSpPr>
            <p:cNvPr id="74" name="Freeform 73"/>
            <p:cNvSpPr/>
            <p:nvPr/>
          </p:nvSpPr>
          <p:spPr bwMode="auto">
            <a:xfrm>
              <a:off x="6879162" y="4678441"/>
              <a:ext cx="4107862" cy="386618"/>
            </a:xfrm>
            <a:custGeom>
              <a:avLst/>
              <a:gdLst>
                <a:gd name="T0" fmla="*/ 0 w 70637"/>
                <a:gd name="T1" fmla="*/ 10698480 h 6628"/>
                <a:gd name="T2" fmla="*/ 5029201 w 70637"/>
                <a:gd name="T3" fmla="*/ 10698480 h 6628"/>
                <a:gd name="T4" fmla="*/ 5577840 w 70637"/>
                <a:gd name="T5" fmla="*/ 9509760 h 6628"/>
                <a:gd name="T6" fmla="*/ 9784081 w 70637"/>
                <a:gd name="T7" fmla="*/ 9692640 h 6628"/>
                <a:gd name="T8" fmla="*/ 12161521 w 70637"/>
                <a:gd name="T9" fmla="*/ 9235441 h 6628"/>
                <a:gd name="T10" fmla="*/ 23042881 w 70637"/>
                <a:gd name="T11" fmla="*/ 8961121 h 6628"/>
                <a:gd name="T12" fmla="*/ 25054561 w 70637"/>
                <a:gd name="T13" fmla="*/ 8321039 h 6628"/>
                <a:gd name="T14" fmla="*/ 33009839 w 70637"/>
                <a:gd name="T15" fmla="*/ 8595361 h 6628"/>
                <a:gd name="T16" fmla="*/ 36118790 w 70637"/>
                <a:gd name="T17" fmla="*/ 7955279 h 6628"/>
                <a:gd name="T18" fmla="*/ 40416484 w 70637"/>
                <a:gd name="T19" fmla="*/ 8046719 h 6628"/>
                <a:gd name="T20" fmla="*/ 43068228 w 70637"/>
                <a:gd name="T21" fmla="*/ 7406639 h 6628"/>
                <a:gd name="T22" fmla="*/ 44988483 w 70637"/>
                <a:gd name="T23" fmla="*/ 7406639 h 6628"/>
                <a:gd name="T24" fmla="*/ 48554626 w 70637"/>
                <a:gd name="T25" fmla="*/ 6857999 h 6628"/>
                <a:gd name="T26" fmla="*/ 55686944 w 70637"/>
                <a:gd name="T27" fmla="*/ 6217920 h 6628"/>
                <a:gd name="T28" fmla="*/ 61356223 w 70637"/>
                <a:gd name="T29" fmla="*/ 5394960 h 6628"/>
                <a:gd name="T30" fmla="*/ 66934077 w 70637"/>
                <a:gd name="T31" fmla="*/ 5577840 h 6628"/>
                <a:gd name="T32" fmla="*/ 71048844 w 70637"/>
                <a:gd name="T33" fmla="*/ 4023359 h 6628"/>
                <a:gd name="T34" fmla="*/ 74980811 w 70637"/>
                <a:gd name="T35" fmla="*/ 4389120 h 6628"/>
                <a:gd name="T36" fmla="*/ 77815434 w 70637"/>
                <a:gd name="T37" fmla="*/ 3566160 h 6628"/>
                <a:gd name="T38" fmla="*/ 83393288 w 70637"/>
                <a:gd name="T39" fmla="*/ 3291840 h 6628"/>
                <a:gd name="T40" fmla="*/ 88148167 w 70637"/>
                <a:gd name="T41" fmla="*/ 2651760 h 6628"/>
                <a:gd name="T42" fmla="*/ 92994437 w 70637"/>
                <a:gd name="T43" fmla="*/ 2377440 h 6628"/>
                <a:gd name="T44" fmla="*/ 96926404 w 70637"/>
                <a:gd name="T45" fmla="*/ 1645920 h 6628"/>
                <a:gd name="T46" fmla="*/ 102047043 w 70637"/>
                <a:gd name="T47" fmla="*/ 1828800 h 6628"/>
                <a:gd name="T48" fmla="*/ 105796034 w 70637"/>
                <a:gd name="T49" fmla="*/ 1188720 h 6628"/>
                <a:gd name="T50" fmla="*/ 107259073 w 70637"/>
                <a:gd name="T51" fmla="*/ 0 h 6628"/>
                <a:gd name="T52" fmla="*/ 112288320 w 70637"/>
                <a:gd name="T53" fmla="*/ 0 h 662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70637" h="6628">
                  <a:moveTo>
                    <a:pt x="0" y="6619"/>
                  </a:moveTo>
                  <a:lnTo>
                    <a:pt x="2624" y="6628"/>
                  </a:lnTo>
                  <a:lnTo>
                    <a:pt x="2624" y="6418"/>
                  </a:lnTo>
                  <a:lnTo>
                    <a:pt x="3447" y="6427"/>
                  </a:lnTo>
                  <a:lnTo>
                    <a:pt x="3447" y="6125"/>
                  </a:lnTo>
                  <a:lnTo>
                    <a:pt x="4864" y="6135"/>
                  </a:lnTo>
                  <a:lnTo>
                    <a:pt x="6098" y="6144"/>
                  </a:lnTo>
                  <a:lnTo>
                    <a:pt x="6098" y="5979"/>
                  </a:lnTo>
                  <a:lnTo>
                    <a:pt x="7369" y="5970"/>
                  </a:lnTo>
                  <a:lnTo>
                    <a:pt x="7351" y="5741"/>
                  </a:lnTo>
                  <a:lnTo>
                    <a:pt x="11017" y="5769"/>
                  </a:lnTo>
                  <a:lnTo>
                    <a:pt x="11017" y="5650"/>
                  </a:lnTo>
                  <a:lnTo>
                    <a:pt x="15634" y="5613"/>
                  </a:lnTo>
                  <a:lnTo>
                    <a:pt x="15625" y="5412"/>
                  </a:lnTo>
                  <a:lnTo>
                    <a:pt x="17929" y="5403"/>
                  </a:lnTo>
                  <a:lnTo>
                    <a:pt x="17929" y="5220"/>
                  </a:lnTo>
                  <a:lnTo>
                    <a:pt x="22820" y="5211"/>
                  </a:lnTo>
                  <a:lnTo>
                    <a:pt x="22829" y="5028"/>
                  </a:lnTo>
                  <a:lnTo>
                    <a:pt x="25005" y="5010"/>
                  </a:lnTo>
                  <a:lnTo>
                    <a:pt x="25005" y="4845"/>
                  </a:lnTo>
                  <a:lnTo>
                    <a:pt x="26496" y="4855"/>
                  </a:lnTo>
                  <a:lnTo>
                    <a:pt x="26477" y="4663"/>
                  </a:lnTo>
                  <a:lnTo>
                    <a:pt x="28123" y="4690"/>
                  </a:lnTo>
                  <a:lnTo>
                    <a:pt x="28114" y="4480"/>
                  </a:lnTo>
                  <a:lnTo>
                    <a:pt x="29065" y="4480"/>
                  </a:lnTo>
                  <a:lnTo>
                    <a:pt x="29056" y="4297"/>
                  </a:lnTo>
                  <a:lnTo>
                    <a:pt x="31378" y="4306"/>
                  </a:lnTo>
                  <a:lnTo>
                    <a:pt x="31378" y="4151"/>
                  </a:lnTo>
                  <a:lnTo>
                    <a:pt x="32850" y="4178"/>
                  </a:lnTo>
                  <a:lnTo>
                    <a:pt x="32832" y="3968"/>
                  </a:lnTo>
                  <a:lnTo>
                    <a:pt x="34825" y="3959"/>
                  </a:lnTo>
                  <a:lnTo>
                    <a:pt x="34825" y="3767"/>
                  </a:lnTo>
                  <a:lnTo>
                    <a:pt x="36772" y="3785"/>
                  </a:lnTo>
                  <a:lnTo>
                    <a:pt x="36772" y="3565"/>
                  </a:lnTo>
                  <a:lnTo>
                    <a:pt x="37787" y="3547"/>
                  </a:lnTo>
                  <a:lnTo>
                    <a:pt x="37778" y="3383"/>
                  </a:lnTo>
                  <a:lnTo>
                    <a:pt x="42231" y="3447"/>
                  </a:lnTo>
                  <a:lnTo>
                    <a:pt x="42221" y="3291"/>
                  </a:lnTo>
                  <a:lnTo>
                    <a:pt x="42752" y="3282"/>
                  </a:lnTo>
                  <a:lnTo>
                    <a:pt x="42743" y="3081"/>
                  </a:lnTo>
                  <a:lnTo>
                    <a:pt x="43364" y="3099"/>
                  </a:lnTo>
                  <a:lnTo>
                    <a:pt x="43355" y="2861"/>
                  </a:lnTo>
                  <a:lnTo>
                    <a:pt x="43986" y="2861"/>
                  </a:lnTo>
                  <a:lnTo>
                    <a:pt x="43986" y="2615"/>
                  </a:lnTo>
                  <a:lnTo>
                    <a:pt x="46637" y="2642"/>
                  </a:lnTo>
                  <a:lnTo>
                    <a:pt x="48009" y="2624"/>
                  </a:lnTo>
                  <a:lnTo>
                    <a:pt x="48000" y="2377"/>
                  </a:lnTo>
                  <a:lnTo>
                    <a:pt x="48237" y="2377"/>
                  </a:lnTo>
                  <a:lnTo>
                    <a:pt x="48237" y="2148"/>
                  </a:lnTo>
                  <a:lnTo>
                    <a:pt x="49243" y="2148"/>
                  </a:lnTo>
                  <a:lnTo>
                    <a:pt x="52407" y="2139"/>
                  </a:lnTo>
                  <a:lnTo>
                    <a:pt x="52407" y="2002"/>
                  </a:lnTo>
                  <a:lnTo>
                    <a:pt x="54308" y="2002"/>
                  </a:lnTo>
                  <a:lnTo>
                    <a:pt x="54299" y="1773"/>
                  </a:lnTo>
                  <a:lnTo>
                    <a:pt x="57307" y="1792"/>
                  </a:lnTo>
                  <a:lnTo>
                    <a:pt x="57298" y="1591"/>
                  </a:lnTo>
                  <a:lnTo>
                    <a:pt x="58761" y="1536"/>
                  </a:lnTo>
                  <a:lnTo>
                    <a:pt x="58770" y="1353"/>
                  </a:lnTo>
                  <a:lnTo>
                    <a:pt x="60900" y="1399"/>
                  </a:lnTo>
                  <a:lnTo>
                    <a:pt x="60882" y="1024"/>
                  </a:lnTo>
                  <a:lnTo>
                    <a:pt x="64329" y="1042"/>
                  </a:lnTo>
                  <a:lnTo>
                    <a:pt x="64347" y="740"/>
                  </a:lnTo>
                  <a:lnTo>
                    <a:pt x="66788" y="713"/>
                  </a:lnTo>
                  <a:lnTo>
                    <a:pt x="66797" y="512"/>
                  </a:lnTo>
                  <a:lnTo>
                    <a:pt x="67300" y="539"/>
                  </a:lnTo>
                  <a:lnTo>
                    <a:pt x="67291" y="192"/>
                  </a:lnTo>
                  <a:lnTo>
                    <a:pt x="68919" y="228"/>
                  </a:lnTo>
                  <a:lnTo>
                    <a:pt x="68946" y="0"/>
                  </a:lnTo>
                  <a:lnTo>
                    <a:pt x="70637" y="0"/>
                  </a:lnTo>
                </a:path>
              </a:pathLst>
            </a:custGeom>
            <a:noFill/>
            <a:ln w="19050" cap="flat" cmpd="sng" algn="ctr">
              <a:solidFill>
                <a:schemeClr val="accent2"/>
              </a:solidFill>
              <a:prstDash val="solid"/>
              <a:miter lim="800000"/>
            </a:ln>
          </p:spPr>
          <p:txBody>
            <a:bodyPr anchor="ctr"/>
            <a:lstStyle/>
            <a:p>
              <a:endParaRPr lang="en-US" dirty="0">
                <a:latin typeface="Arial" panose="020B0604020202020204" pitchFamily="34" charset="0"/>
                <a:cs typeface="Arial" panose="020B0604020202020204" pitchFamily="34" charset="0"/>
              </a:endParaRPr>
            </a:p>
          </p:txBody>
        </p:sp>
        <p:sp>
          <p:nvSpPr>
            <p:cNvPr id="75" name="Freeform 74"/>
            <p:cNvSpPr/>
            <p:nvPr/>
          </p:nvSpPr>
          <p:spPr bwMode="auto">
            <a:xfrm>
              <a:off x="6885792" y="4869359"/>
              <a:ext cx="4100709" cy="195176"/>
            </a:xfrm>
            <a:custGeom>
              <a:avLst/>
              <a:gdLst>
                <a:gd name="T0" fmla="*/ 0 w 70514"/>
                <a:gd name="T1" fmla="*/ 4754880 h 3346"/>
                <a:gd name="T2" fmla="*/ 9144003 w 70514"/>
                <a:gd name="T3" fmla="*/ 4754880 h 3346"/>
                <a:gd name="T4" fmla="*/ 13716002 w 70514"/>
                <a:gd name="T5" fmla="*/ 4846320 h 3346"/>
                <a:gd name="T6" fmla="*/ 14813282 w 70514"/>
                <a:gd name="T7" fmla="*/ 4114799 h 3346"/>
                <a:gd name="T8" fmla="*/ 21305525 w 70514"/>
                <a:gd name="T9" fmla="*/ 4663440 h 3346"/>
                <a:gd name="T10" fmla="*/ 25968964 w 70514"/>
                <a:gd name="T11" fmla="*/ 4297680 h 3346"/>
                <a:gd name="T12" fmla="*/ 32095443 w 70514"/>
                <a:gd name="T13" fmla="*/ 3840479 h 3346"/>
                <a:gd name="T14" fmla="*/ 36941771 w 70514"/>
                <a:gd name="T15" fmla="*/ 3657599 h 3346"/>
                <a:gd name="T16" fmla="*/ 42702474 w 70514"/>
                <a:gd name="T17" fmla="*/ 3017520 h 3346"/>
                <a:gd name="T18" fmla="*/ 50200553 w 70514"/>
                <a:gd name="T19" fmla="*/ 3017520 h 3346"/>
                <a:gd name="T20" fmla="*/ 55961288 w 70514"/>
                <a:gd name="T21" fmla="*/ 2743200 h 3346"/>
                <a:gd name="T22" fmla="*/ 60441831 w 70514"/>
                <a:gd name="T23" fmla="*/ 2286000 h 3346"/>
                <a:gd name="T24" fmla="*/ 63642247 w 70514"/>
                <a:gd name="T25" fmla="*/ 1828800 h 3346"/>
                <a:gd name="T26" fmla="*/ 70500246 w 70514"/>
                <a:gd name="T27" fmla="*/ 1737360 h 3346"/>
                <a:gd name="T28" fmla="*/ 75346581 w 70514"/>
                <a:gd name="T29" fmla="*/ 1828800 h 3346"/>
                <a:gd name="T30" fmla="*/ 78912725 w 70514"/>
                <a:gd name="T31" fmla="*/ 1371600 h 3346"/>
                <a:gd name="T32" fmla="*/ 90342739 w 70514"/>
                <a:gd name="T33" fmla="*/ 1463040 h 3346"/>
                <a:gd name="T34" fmla="*/ 96377746 w 70514"/>
                <a:gd name="T35" fmla="*/ 457200 h 3346"/>
                <a:gd name="T36" fmla="*/ 105430289 w 70514"/>
                <a:gd name="T37" fmla="*/ 91440 h 3346"/>
                <a:gd name="T38" fmla="*/ 111831120 w 70514"/>
                <a:gd name="T39" fmla="*/ 0 h 334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70514" h="3346">
                  <a:moveTo>
                    <a:pt x="0" y="3343"/>
                  </a:moveTo>
                  <a:lnTo>
                    <a:pt x="5760" y="3343"/>
                  </a:lnTo>
                  <a:lnTo>
                    <a:pt x="6816" y="3346"/>
                  </a:lnTo>
                  <a:lnTo>
                    <a:pt x="6825" y="3255"/>
                  </a:lnTo>
                  <a:lnTo>
                    <a:pt x="8571" y="3291"/>
                  </a:lnTo>
                  <a:lnTo>
                    <a:pt x="8571" y="3172"/>
                  </a:lnTo>
                  <a:lnTo>
                    <a:pt x="11397" y="3218"/>
                  </a:lnTo>
                  <a:lnTo>
                    <a:pt x="11387" y="3118"/>
                  </a:lnTo>
                  <a:lnTo>
                    <a:pt x="16160" y="3118"/>
                  </a:lnTo>
                  <a:lnTo>
                    <a:pt x="16160" y="2944"/>
                  </a:lnTo>
                  <a:lnTo>
                    <a:pt x="17120" y="2962"/>
                  </a:lnTo>
                  <a:lnTo>
                    <a:pt x="17120" y="2788"/>
                  </a:lnTo>
                  <a:lnTo>
                    <a:pt x="17787" y="2788"/>
                  </a:lnTo>
                  <a:lnTo>
                    <a:pt x="21152" y="2779"/>
                  </a:lnTo>
                  <a:lnTo>
                    <a:pt x="21134" y="2642"/>
                  </a:lnTo>
                  <a:lnTo>
                    <a:pt x="22953" y="2651"/>
                  </a:lnTo>
                  <a:lnTo>
                    <a:pt x="22935" y="2487"/>
                  </a:lnTo>
                  <a:lnTo>
                    <a:pt x="25266" y="2514"/>
                  </a:lnTo>
                  <a:lnTo>
                    <a:pt x="25275" y="2395"/>
                  </a:lnTo>
                  <a:lnTo>
                    <a:pt x="26199" y="2377"/>
                  </a:lnTo>
                  <a:lnTo>
                    <a:pt x="29106" y="2340"/>
                  </a:lnTo>
                  <a:lnTo>
                    <a:pt x="29097" y="2148"/>
                  </a:lnTo>
                  <a:lnTo>
                    <a:pt x="32251" y="2121"/>
                  </a:lnTo>
                  <a:lnTo>
                    <a:pt x="32261" y="1993"/>
                  </a:lnTo>
                  <a:lnTo>
                    <a:pt x="34811" y="1975"/>
                  </a:lnTo>
                  <a:lnTo>
                    <a:pt x="36192" y="1947"/>
                  </a:lnTo>
                  <a:lnTo>
                    <a:pt x="36183" y="1801"/>
                  </a:lnTo>
                  <a:lnTo>
                    <a:pt x="37874" y="1792"/>
                  </a:lnTo>
                  <a:lnTo>
                    <a:pt x="39063" y="1774"/>
                  </a:lnTo>
                  <a:lnTo>
                    <a:pt x="39045" y="1527"/>
                  </a:lnTo>
                  <a:lnTo>
                    <a:pt x="42391" y="1545"/>
                  </a:lnTo>
                  <a:lnTo>
                    <a:pt x="42391" y="1390"/>
                  </a:lnTo>
                  <a:lnTo>
                    <a:pt x="48370" y="1380"/>
                  </a:lnTo>
                  <a:lnTo>
                    <a:pt x="48361" y="1225"/>
                  </a:lnTo>
                  <a:lnTo>
                    <a:pt x="56535" y="1188"/>
                  </a:lnTo>
                  <a:lnTo>
                    <a:pt x="56517" y="969"/>
                  </a:lnTo>
                  <a:lnTo>
                    <a:pt x="58089" y="960"/>
                  </a:lnTo>
                  <a:lnTo>
                    <a:pt x="58089" y="777"/>
                  </a:lnTo>
                  <a:lnTo>
                    <a:pt x="59095" y="795"/>
                  </a:lnTo>
                  <a:lnTo>
                    <a:pt x="60439" y="777"/>
                  </a:lnTo>
                  <a:lnTo>
                    <a:pt x="60430" y="585"/>
                  </a:lnTo>
                  <a:lnTo>
                    <a:pt x="63054" y="558"/>
                  </a:lnTo>
                  <a:lnTo>
                    <a:pt x="63063" y="411"/>
                  </a:lnTo>
                  <a:lnTo>
                    <a:pt x="64965" y="411"/>
                  </a:lnTo>
                  <a:lnTo>
                    <a:pt x="66290" y="411"/>
                  </a:lnTo>
                  <a:lnTo>
                    <a:pt x="66290" y="247"/>
                  </a:lnTo>
                  <a:lnTo>
                    <a:pt x="69454" y="256"/>
                  </a:lnTo>
                  <a:lnTo>
                    <a:pt x="69463" y="155"/>
                  </a:lnTo>
                  <a:lnTo>
                    <a:pt x="69893" y="155"/>
                  </a:lnTo>
                  <a:lnTo>
                    <a:pt x="69893" y="0"/>
                  </a:lnTo>
                  <a:lnTo>
                    <a:pt x="70514" y="0"/>
                  </a:lnTo>
                </a:path>
              </a:pathLst>
            </a:custGeom>
            <a:noFill/>
            <a:ln w="19050" cap="flat" cmpd="sng" algn="ctr">
              <a:solidFill>
                <a:schemeClr val="accent1"/>
              </a:solidFill>
              <a:prstDash val="solid"/>
              <a:miter lim="800000"/>
            </a:ln>
          </p:spPr>
          <p:txBody>
            <a:bodyPr anchor="ctr"/>
            <a:lstStyle/>
            <a:p>
              <a:endParaRPr lang="en-US" dirty="0">
                <a:latin typeface="Arial" panose="020B0604020202020204" pitchFamily="34" charset="0"/>
                <a:cs typeface="Arial" panose="020B0604020202020204" pitchFamily="34" charset="0"/>
              </a:endParaRPr>
            </a:p>
          </p:txBody>
        </p:sp>
      </p:grpSp>
      <p:sp>
        <p:nvSpPr>
          <p:cNvPr id="76" name="TextBox 75">
            <a:extLst>
              <a:ext uri="{FF2B5EF4-FFF2-40B4-BE49-F238E27FC236}">
                <a16:creationId xmlns:a16="http://schemas.microsoft.com/office/drawing/2014/main" id="{839FA2BA-A5F8-46A3-A48B-61324496A430}"/>
              </a:ext>
            </a:extLst>
          </p:cNvPr>
          <p:cNvSpPr txBox="1"/>
          <p:nvPr/>
        </p:nvSpPr>
        <p:spPr>
          <a:xfrm>
            <a:off x="0" y="615482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p:txBody>
          <a:bodyPr/>
          <a:lstStyle/>
          <a:p>
            <a:r>
              <a:rPr lang="en-US" dirty="0"/>
              <a:t>Common clinical variables can be used to predict the risk of HF and potentially target and treat high-risk individuals</a:t>
            </a:r>
          </a:p>
        </p:txBody>
      </p:sp>
      <p:sp>
        <p:nvSpPr>
          <p:cNvPr id="14339" name="Text Placeholder 2"/>
          <p:cNvSpPr>
            <a:spLocks noGrp="1"/>
          </p:cNvSpPr>
          <p:nvPr>
            <p:ph type="body" sz="quarter" idx="13"/>
          </p:nvPr>
        </p:nvSpPr>
        <p:spPr>
          <a:prstGeom prst="rect">
            <a:avLst/>
          </a:prstGeom>
        </p:spPr>
        <p:txBody>
          <a:bodyPr/>
          <a:lstStyle/>
          <a:p>
            <a:r>
              <a:rPr lang="en-US" sz="1600" dirty="0"/>
              <a:t>The </a:t>
            </a:r>
            <a:r>
              <a:rPr lang="en-US" sz="1600" b="1" dirty="0"/>
              <a:t>Health Aging and Body Composition (ABC) HF Score </a:t>
            </a:r>
            <a:r>
              <a:rPr lang="en-US" sz="1600" dirty="0"/>
              <a:t>is the product of a 5-year risk prediction model based </a:t>
            </a:r>
            <a:br>
              <a:rPr lang="en-US" sz="1600" dirty="0"/>
            </a:br>
            <a:r>
              <a:rPr lang="en-US" sz="1600" dirty="0"/>
              <a:t>on nine routine clinical </a:t>
            </a:r>
            <a:r>
              <a:rPr lang="en-US" sz="1600" dirty="0" err="1"/>
              <a:t>variables</a:t>
            </a:r>
            <a:r>
              <a:rPr lang="en-US" sz="1600" dirty="0"/>
              <a:t> that have potential to identify HF risk before symptoms cause hospitalization</a:t>
            </a:r>
            <a:r>
              <a:rPr lang="en-US" sz="1600" baseline="30000" dirty="0" err="1">
                <a:sym typeface="+mn-ea"/>
              </a:rPr>
              <a:t>a</a:t>
            </a:r>
            <a:endParaRPr lang="en-US" sz="1600" dirty="0"/>
          </a:p>
        </p:txBody>
      </p:sp>
      <p:sp>
        <p:nvSpPr>
          <p:cNvPr id="14338" name="Text Placeholder 4"/>
          <p:cNvSpPr>
            <a:spLocks noGrp="1"/>
          </p:cNvSpPr>
          <p:nvPr>
            <p:ph type="body" sz="quarter" idx="10"/>
          </p:nvPr>
        </p:nvSpPr>
        <p:spPr/>
        <p:txBody>
          <a:bodyPr/>
          <a:lstStyle/>
          <a:p>
            <a:pPr>
              <a:spcBef>
                <a:spcPct val="0"/>
              </a:spcBef>
            </a:pPr>
            <a:br>
              <a:rPr lang="en-US" dirty="0"/>
            </a:br>
            <a:r>
              <a:rPr lang="en-US" baseline="30000" dirty="0" err="1"/>
              <a:t>a</a:t>
            </a:r>
            <a:r>
              <a:rPr lang="en-US" dirty="0" err="1"/>
              <a:t>Age</a:t>
            </a:r>
            <a:r>
              <a:rPr lang="en-US" dirty="0"/>
              <a:t>, heart rate, CAD, LV hypertrophy, SBP, albumin, smoking, fasting glucose, creatinine</a:t>
            </a:r>
            <a:br>
              <a:rPr lang="en-US" dirty="0"/>
            </a:br>
            <a:r>
              <a:rPr lang="en-US" dirty="0"/>
              <a:t>HF, heart failure</a:t>
            </a:r>
          </a:p>
          <a:p>
            <a:pPr>
              <a:spcBef>
                <a:spcPct val="0"/>
              </a:spcBef>
            </a:pPr>
            <a:r>
              <a:rPr lang="en-US" dirty="0"/>
              <a:t>Butler J, et al. </a:t>
            </a:r>
            <a:r>
              <a:rPr lang="en-US" i="1" dirty="0" err="1"/>
              <a:t>Circ</a:t>
            </a:r>
            <a:r>
              <a:rPr lang="en-US" i="1" dirty="0"/>
              <a:t> Heart Fail </a:t>
            </a:r>
            <a:r>
              <a:rPr lang="en-US" dirty="0"/>
              <a:t>2008;1:125–133</a:t>
            </a:r>
          </a:p>
        </p:txBody>
      </p:sp>
      <p:sp>
        <p:nvSpPr>
          <p:cNvPr id="14344" name="Rectangle 11"/>
          <p:cNvSpPr>
            <a:spLocks noChangeArrowheads="1"/>
          </p:cNvSpPr>
          <p:nvPr/>
        </p:nvSpPr>
        <p:spPr bwMode="auto">
          <a:xfrm>
            <a:off x="5912483" y="2067899"/>
            <a:ext cx="5692649" cy="246221"/>
          </a:xfrm>
          <a:prstGeom prst="rect">
            <a:avLst/>
          </a:prstGeom>
          <a:noFill/>
          <a:ln w="9525">
            <a:noFill/>
            <a:miter lim="800000"/>
          </a:ln>
        </p:spPr>
        <p:txBody>
          <a:bodyPr wrap="none" lIns="0" tIns="0" rIns="0" bIns="0" anchor="b">
            <a:spAutoFit/>
          </a:bodyPr>
          <a:lstStyle/>
          <a:p>
            <a:pPr algn="ctr"/>
            <a:r>
              <a:rPr lang="en-US" sz="1600" b="1" dirty="0">
                <a:solidFill>
                  <a:srgbClr val="000000"/>
                </a:solidFill>
                <a:latin typeface="Arial" panose="020B0604020202020204" pitchFamily="34" charset="0"/>
                <a:cs typeface="Arial" panose="020B0604020202020204" pitchFamily="34" charset="0"/>
              </a:rPr>
              <a:t>Incident HF in the Health ABC HF Score-based risk groups</a:t>
            </a:r>
          </a:p>
        </p:txBody>
      </p:sp>
      <p:grpSp>
        <p:nvGrpSpPr>
          <p:cNvPr id="128" name="Group 127"/>
          <p:cNvGrpSpPr/>
          <p:nvPr/>
        </p:nvGrpSpPr>
        <p:grpSpPr>
          <a:xfrm>
            <a:off x="6538666" y="3171400"/>
            <a:ext cx="4559321" cy="1811338"/>
            <a:chOff x="1219200" y="3219450"/>
            <a:chExt cx="4306888" cy="1811338"/>
          </a:xfrm>
        </p:grpSpPr>
        <p:sp>
          <p:nvSpPr>
            <p:cNvPr id="131" name="Rectangle 130"/>
            <p:cNvSpPr/>
            <p:nvPr/>
          </p:nvSpPr>
          <p:spPr>
            <a:xfrm>
              <a:off x="1219200" y="3219450"/>
              <a:ext cx="4306887" cy="1811338"/>
            </a:xfrm>
            <a:prstGeom prst="rect">
              <a:avLst/>
            </a:prstGeom>
            <a:solidFill>
              <a:schemeClr val="bg1"/>
            </a:solidFill>
            <a:ln w="9525" cap="flat" cmpd="sng" algn="ctr">
              <a:solidFill>
                <a:schemeClr val="tx2"/>
              </a:solidFill>
              <a:prstDash val="solid"/>
              <a:round/>
              <a:headEnd type="none" w="med" len="med"/>
              <a:tailEnd type="none" w="med" len="med"/>
            </a:ln>
            <a:effectLst/>
          </p:spPr>
          <p:txBody>
            <a:bodyPr vert="horz" wrap="square" lIns="91440" tIns="45720" rIns="91440" bIns="45720" numCol="1" rtlCol="0" anchor="ctr" anchorCtr="0" compatLnSpc="1"/>
            <a:lstStyle/>
            <a:p>
              <a:pPr algn="ctr"/>
              <a:endParaRPr lang="en-US" b="1" dirty="0">
                <a:solidFill>
                  <a:schemeClr val="bg1"/>
                </a:solidFill>
                <a:latin typeface="Arial" panose="020B0604020202020204" pitchFamily="34" charset="0"/>
                <a:cs typeface="Arial" panose="020B0604020202020204" pitchFamily="34" charset="0"/>
              </a:endParaRPr>
            </a:p>
          </p:txBody>
        </p:sp>
        <p:sp>
          <p:nvSpPr>
            <p:cNvPr id="136" name="Rectangle 135"/>
            <p:cNvSpPr/>
            <p:nvPr/>
          </p:nvSpPr>
          <p:spPr>
            <a:xfrm>
              <a:off x="1219201" y="3219452"/>
              <a:ext cx="1435629" cy="520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spcBef>
                  <a:spcPts val="600"/>
                </a:spcBef>
              </a:pPr>
              <a:r>
                <a:rPr lang="en-US" sz="1400" b="1" dirty="0">
                  <a:latin typeface="Arial" panose="020B0604020202020204" pitchFamily="34" charset="0"/>
                  <a:cs typeface="Arial" panose="020B0604020202020204" pitchFamily="34" charset="0"/>
                </a:rPr>
                <a:t>Health ABC </a:t>
              </a:r>
              <a:br>
                <a:rPr lang="en-US" sz="1400"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HF Score</a:t>
              </a:r>
            </a:p>
          </p:txBody>
        </p:sp>
        <p:sp>
          <p:nvSpPr>
            <p:cNvPr id="145" name="Rectangle 144"/>
            <p:cNvSpPr/>
            <p:nvPr/>
          </p:nvSpPr>
          <p:spPr>
            <a:xfrm>
              <a:off x="2654830" y="3219452"/>
              <a:ext cx="1435629" cy="520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spcBef>
                  <a:spcPts val="600"/>
                </a:spcBef>
              </a:pPr>
              <a:r>
                <a:rPr lang="en-US" sz="1400" b="1" dirty="0">
                  <a:latin typeface="Arial" panose="020B0604020202020204" pitchFamily="34" charset="0"/>
                  <a:cs typeface="Arial" panose="020B0604020202020204" pitchFamily="34" charset="0"/>
                </a:rPr>
                <a:t>HF risk </a:t>
              </a:r>
              <a:br>
                <a:rPr lang="en-US" sz="1400"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group</a:t>
              </a:r>
            </a:p>
          </p:txBody>
        </p:sp>
        <p:sp>
          <p:nvSpPr>
            <p:cNvPr id="151" name="Rectangle 150"/>
            <p:cNvSpPr/>
            <p:nvPr/>
          </p:nvSpPr>
          <p:spPr>
            <a:xfrm>
              <a:off x="4090459" y="3219452"/>
              <a:ext cx="1435629" cy="5201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spcBef>
                  <a:spcPts val="600"/>
                </a:spcBef>
              </a:pPr>
              <a:r>
                <a:rPr lang="en-US" sz="1400" b="1" dirty="0">
                  <a:latin typeface="Arial" panose="020B0604020202020204" pitchFamily="34" charset="0"/>
                  <a:cs typeface="Arial" panose="020B0604020202020204" pitchFamily="34" charset="0"/>
                </a:rPr>
                <a:t>5-year </a:t>
              </a:r>
              <a:br>
                <a:rPr lang="en-US" sz="1400" b="1" dirty="0">
                  <a:latin typeface="Arial" panose="020B0604020202020204" pitchFamily="34" charset="0"/>
                  <a:cs typeface="Arial" panose="020B0604020202020204" pitchFamily="34" charset="0"/>
                </a:rPr>
              </a:br>
              <a:r>
                <a:rPr lang="en-US" sz="1400" b="1" dirty="0">
                  <a:latin typeface="Arial" panose="020B0604020202020204" pitchFamily="34" charset="0"/>
                  <a:cs typeface="Arial" panose="020B0604020202020204" pitchFamily="34" charset="0"/>
                </a:rPr>
                <a:t>HF risk</a:t>
              </a:r>
            </a:p>
          </p:txBody>
        </p:sp>
        <p:sp>
          <p:nvSpPr>
            <p:cNvPr id="152" name="Text Placeholder 2"/>
            <p:cNvSpPr txBox="1"/>
            <p:nvPr/>
          </p:nvSpPr>
          <p:spPr bwMode="auto">
            <a:xfrm>
              <a:off x="1525044" y="3823410"/>
              <a:ext cx="823944" cy="1092607"/>
            </a:xfrm>
            <a:prstGeom prst="rect">
              <a:avLst/>
            </a:prstGeom>
          </p:spPr>
          <p:txBody>
            <a:bodyPr wrap="none" lIns="0" tIns="0" rIns="0" bIns="0" anchor="t">
              <a:spAutoFit/>
            </a:bodyPr>
            <a:lstStyle/>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≤2 points</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3–5 points</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6–9 points</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≥10 points</a:t>
              </a:r>
            </a:p>
          </p:txBody>
        </p:sp>
        <p:sp>
          <p:nvSpPr>
            <p:cNvPr id="153" name="Text Placeholder 2"/>
            <p:cNvSpPr txBox="1"/>
            <p:nvPr/>
          </p:nvSpPr>
          <p:spPr bwMode="auto">
            <a:xfrm>
              <a:off x="2999273" y="3823410"/>
              <a:ext cx="746743" cy="1092607"/>
            </a:xfrm>
            <a:prstGeom prst="rect">
              <a:avLst/>
            </a:prstGeom>
          </p:spPr>
          <p:txBody>
            <a:bodyPr wrap="none" lIns="0" tIns="0" rIns="0" bIns="0" anchor="t">
              <a:spAutoFit/>
            </a:bodyPr>
            <a:lstStyle/>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Low</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Average</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High</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Very high</a:t>
              </a:r>
            </a:p>
          </p:txBody>
        </p:sp>
        <p:sp>
          <p:nvSpPr>
            <p:cNvPr id="154" name="Text Placeholder 2"/>
            <p:cNvSpPr txBox="1"/>
            <p:nvPr/>
          </p:nvSpPr>
          <p:spPr bwMode="auto">
            <a:xfrm>
              <a:off x="4479657" y="3823410"/>
              <a:ext cx="657232" cy="1092607"/>
            </a:xfrm>
            <a:prstGeom prst="rect">
              <a:avLst/>
            </a:prstGeom>
          </p:spPr>
          <p:txBody>
            <a:bodyPr wrap="none" lIns="0" tIns="0" rIns="0" bIns="0" anchor="t">
              <a:spAutoFit/>
            </a:bodyPr>
            <a:lstStyle/>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&lt;5%</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5–10%</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10–20%</a:t>
              </a:r>
            </a:p>
            <a:p>
              <a:pPr algn="ctr" fontAlgn="auto">
                <a:spcBef>
                  <a:spcPts val="600"/>
                </a:spcBef>
                <a:spcAft>
                  <a:spcPts val="0"/>
                </a:spcAft>
                <a:buClr>
                  <a:schemeClr val="accent3"/>
                </a:buClr>
                <a:defRPr/>
              </a:pPr>
              <a:r>
                <a:rPr lang="en-US" sz="1400" dirty="0">
                  <a:latin typeface="Arial" panose="020B0604020202020204" pitchFamily="34" charset="0"/>
                  <a:cs typeface="Arial" panose="020B0604020202020204" pitchFamily="34" charset="0"/>
                </a:rPr>
                <a:t>&gt;20%</a:t>
              </a:r>
            </a:p>
          </p:txBody>
        </p:sp>
      </p:grpSp>
      <p:sp>
        <p:nvSpPr>
          <p:cNvPr id="2" name="Rectangle 126"/>
          <p:cNvSpPr/>
          <p:nvPr/>
        </p:nvSpPr>
        <p:spPr bwMode="auto">
          <a:xfrm>
            <a:off x="1339850" y="2098676"/>
            <a:ext cx="3738371" cy="4013200"/>
          </a:xfrm>
          <a:prstGeom prst="rect">
            <a:avLst/>
          </a:prstGeom>
          <a:solidFill>
            <a:srgbClr val="FFFFFF">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lstStyle/>
          <a:p>
            <a:pPr marL="0" marR="0" indent="0" algn="ctr" defTabSz="914400" rtl="0" eaLnBrk="1" fontAlgn="base" latinLnBrk="0" hangingPunct="1">
              <a:lnSpc>
                <a:spcPct val="100000"/>
              </a:lnSpc>
              <a:spcBef>
                <a:spcPct val="0"/>
              </a:spcBef>
              <a:spcAft>
                <a:spcPct val="0"/>
              </a:spcAft>
              <a:buClrTx/>
              <a:buSzTx/>
              <a:buFontTx/>
              <a:buNone/>
            </a:pPr>
            <a:endParaRPr kumimoji="0" lang="en-US" sz="1800" b="1" i="0" u="none" strike="noStrike" cap="none" normalizeH="0" baseline="0" dirty="0">
              <a:ln>
                <a:noFill/>
              </a:ln>
              <a:solidFill>
                <a:schemeClr val="bg1"/>
              </a:solidFill>
              <a:effectLst/>
              <a:latin typeface="Arial" panose="020B0604020202020204" pitchFamily="34" charset="0"/>
            </a:endParaRPr>
          </a:p>
        </p:txBody>
      </p:sp>
      <p:sp>
        <p:nvSpPr>
          <p:cNvPr id="15" name="TextBox 14">
            <a:extLst>
              <a:ext uri="{FF2B5EF4-FFF2-40B4-BE49-F238E27FC236}">
                <a16:creationId xmlns:a16="http://schemas.microsoft.com/office/drawing/2014/main" id="{7C5533EA-BF12-4CE6-9625-8D8B5A18A856}"/>
              </a:ext>
            </a:extLst>
          </p:cNvPr>
          <p:cNvSpPr txBox="1"/>
          <p:nvPr/>
        </p:nvSpPr>
        <p:spPr>
          <a:xfrm>
            <a:off x="29014" y="611187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fade">
                                      <p:cBhvr>
                                        <p:cTn id="7" dur="500"/>
                                        <p:tgtEl>
                                          <p:spTgt spid="1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HF is characterized by recurrent hospitalizations</a:t>
            </a:r>
          </a:p>
        </p:txBody>
      </p:sp>
      <p:sp>
        <p:nvSpPr>
          <p:cNvPr id="6" name="Text Placeholder 5"/>
          <p:cNvSpPr>
            <a:spLocks noGrp="1"/>
          </p:cNvSpPr>
          <p:nvPr>
            <p:ph type="body" sz="quarter" idx="13"/>
          </p:nvPr>
        </p:nvSpPr>
        <p:spPr>
          <a:prstGeom prst="rect">
            <a:avLst/>
          </a:prstGeom>
        </p:spPr>
        <p:txBody>
          <a:bodyPr/>
          <a:lstStyle/>
          <a:p>
            <a:r>
              <a:rPr lang="en-US" dirty="0"/>
              <a:t>With each admission for acute HF syndromes, there is a short-term improvement, but the patient usually leaves the hospital with a further decrease in cardiac function</a:t>
            </a:r>
          </a:p>
        </p:txBody>
      </p:sp>
      <p:sp>
        <p:nvSpPr>
          <p:cNvPr id="4" name="Text Placeholder 3"/>
          <p:cNvSpPr>
            <a:spLocks noGrp="1"/>
          </p:cNvSpPr>
          <p:nvPr>
            <p:ph type="body" sz="quarter" idx="10"/>
          </p:nvPr>
        </p:nvSpPr>
        <p:spPr/>
        <p:txBody>
          <a:bodyPr/>
          <a:lstStyle/>
          <a:p>
            <a:r>
              <a:rPr lang="en-US" sz="1000" dirty="0"/>
              <a:t>HF, heart failure</a:t>
            </a:r>
          </a:p>
          <a:p>
            <a:r>
              <a:rPr lang="en-US" sz="1000" dirty="0" err="1"/>
              <a:t>Gheorghiade</a:t>
            </a:r>
            <a:r>
              <a:rPr lang="en-US" sz="1000" dirty="0"/>
              <a:t> M, et al. </a:t>
            </a:r>
            <a:r>
              <a:rPr lang="en-US" sz="1000" i="1" dirty="0"/>
              <a:t>Am J </a:t>
            </a:r>
            <a:r>
              <a:rPr lang="en-US" sz="1000" i="1" dirty="0" err="1"/>
              <a:t>Cardiol</a:t>
            </a:r>
            <a:r>
              <a:rPr lang="en-US" sz="1000" i="1" dirty="0"/>
              <a:t> </a:t>
            </a:r>
            <a:r>
              <a:rPr lang="en-US" sz="1000" dirty="0"/>
              <a:t>2005;96:11G–17G</a:t>
            </a:r>
          </a:p>
        </p:txBody>
      </p:sp>
      <p:sp>
        <p:nvSpPr>
          <p:cNvPr id="25" name="Down Arrow 24"/>
          <p:cNvSpPr/>
          <p:nvPr/>
        </p:nvSpPr>
        <p:spPr>
          <a:xfrm>
            <a:off x="8249941" y="2592120"/>
            <a:ext cx="279721" cy="3201629"/>
          </a:xfrm>
          <a:prstGeom prst="downArrow">
            <a:avLst>
              <a:gd name="adj1" fmla="val 56938"/>
              <a:gd name="adj2" fmla="val 50000"/>
            </a:avLst>
          </a:prstGeom>
          <a:gradFill>
            <a:gsLst>
              <a:gs pos="55000">
                <a:schemeClr val="accent4">
                  <a:lumMod val="60000"/>
                  <a:lumOff val="40000"/>
                </a:schemeClr>
              </a:gs>
              <a:gs pos="0">
                <a:schemeClr val="bg1"/>
              </a:gs>
              <a:gs pos="100000">
                <a:schemeClr val="accent4">
                  <a:lumMod val="7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27" name="Group 26"/>
          <p:cNvGrpSpPr/>
          <p:nvPr/>
        </p:nvGrpSpPr>
        <p:grpSpPr>
          <a:xfrm>
            <a:off x="2953727" y="2160100"/>
            <a:ext cx="5274502" cy="4046811"/>
            <a:chOff x="2829211" y="2031237"/>
            <a:chExt cx="5274502" cy="4046811"/>
          </a:xfrm>
        </p:grpSpPr>
        <p:sp>
          <p:nvSpPr>
            <p:cNvPr id="28" name="Freeform 27"/>
            <p:cNvSpPr/>
            <p:nvPr/>
          </p:nvSpPr>
          <p:spPr>
            <a:xfrm>
              <a:off x="3266600" y="2381936"/>
              <a:ext cx="4837113" cy="3282950"/>
            </a:xfrm>
            <a:custGeom>
              <a:avLst/>
              <a:gdLst>
                <a:gd name="connsiteX0" fmla="*/ 0 w 807720"/>
                <a:gd name="connsiteY0" fmla="*/ 0 h 670560"/>
                <a:gd name="connsiteX1" fmla="*/ 0 w 807720"/>
                <a:gd name="connsiteY1" fmla="*/ 670560 h 670560"/>
                <a:gd name="connsiteX2" fmla="*/ 807720 w 807720"/>
                <a:gd name="connsiteY2" fmla="*/ 670560 h 670560"/>
              </a:gdLst>
              <a:ahLst/>
              <a:cxnLst>
                <a:cxn ang="0">
                  <a:pos x="connsiteX0" y="connsiteY0"/>
                </a:cxn>
                <a:cxn ang="0">
                  <a:pos x="connsiteX1" y="connsiteY1"/>
                </a:cxn>
                <a:cxn ang="0">
                  <a:pos x="connsiteX2" y="connsiteY2"/>
                </a:cxn>
              </a:cxnLst>
              <a:rect l="l" t="t" r="r" b="b"/>
              <a:pathLst>
                <a:path w="807720" h="670560">
                  <a:moveTo>
                    <a:pt x="0" y="0"/>
                  </a:moveTo>
                  <a:lnTo>
                    <a:pt x="0" y="670560"/>
                  </a:lnTo>
                  <a:lnTo>
                    <a:pt x="807720" y="670560"/>
                  </a:lnTo>
                </a:path>
              </a:pathLst>
            </a:custGeom>
            <a:ln w="12700">
              <a:solidFill>
                <a:srgbClr val="0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F3D4E"/>
                </a:solidFill>
                <a:effectLst/>
                <a:uLnTx/>
                <a:uFillTx/>
                <a:latin typeface="Arial" panose="020B0604020202020204" pitchFamily="34" charset="0"/>
                <a:ea typeface="+mn-ea"/>
                <a:cs typeface="Arial" panose="020B0604020202020204" pitchFamily="34" charset="0"/>
              </a:endParaRPr>
            </a:p>
          </p:txBody>
        </p:sp>
        <p:sp>
          <p:nvSpPr>
            <p:cNvPr id="29" name="TextBox 28"/>
            <p:cNvSpPr txBox="1"/>
            <p:nvPr/>
          </p:nvSpPr>
          <p:spPr>
            <a:xfrm>
              <a:off x="5447367" y="5831827"/>
              <a:ext cx="475579" cy="246221"/>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a:t>
              </a:r>
            </a:p>
          </p:txBody>
        </p:sp>
        <p:sp>
          <p:nvSpPr>
            <p:cNvPr id="30" name="TextBox 29"/>
            <p:cNvSpPr txBox="1"/>
            <p:nvPr/>
          </p:nvSpPr>
          <p:spPr>
            <a:xfrm>
              <a:off x="3602481" y="2031237"/>
              <a:ext cx="945772" cy="215444"/>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Acute event</a:t>
              </a:r>
            </a:p>
          </p:txBody>
        </p:sp>
        <p:sp>
          <p:nvSpPr>
            <p:cNvPr id="31" name="TextBox 30"/>
            <p:cNvSpPr txBox="1"/>
            <p:nvPr/>
          </p:nvSpPr>
          <p:spPr>
            <a:xfrm rot="16200000">
              <a:off x="1982504" y="3900301"/>
              <a:ext cx="1939635" cy="246221"/>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Myocardial function</a:t>
              </a:r>
            </a:p>
          </p:txBody>
        </p:sp>
        <p:sp>
          <p:nvSpPr>
            <p:cNvPr id="32" name="Freeform 31"/>
            <p:cNvSpPr/>
            <p:nvPr/>
          </p:nvSpPr>
          <p:spPr>
            <a:xfrm>
              <a:off x="3266440" y="2794000"/>
              <a:ext cx="4658360" cy="2839720"/>
            </a:xfrm>
            <a:custGeom>
              <a:avLst/>
              <a:gdLst>
                <a:gd name="connsiteX0" fmla="*/ 0 w 4658360"/>
                <a:gd name="connsiteY0" fmla="*/ 0 h 2839720"/>
                <a:gd name="connsiteX1" fmla="*/ 523240 w 4658360"/>
                <a:gd name="connsiteY1" fmla="*/ 45720 h 2839720"/>
                <a:gd name="connsiteX2" fmla="*/ 833120 w 4658360"/>
                <a:gd name="connsiteY2" fmla="*/ 127000 h 2839720"/>
                <a:gd name="connsiteX3" fmla="*/ 949960 w 4658360"/>
                <a:gd name="connsiteY3" fmla="*/ 264160 h 2839720"/>
                <a:gd name="connsiteX4" fmla="*/ 1026160 w 4658360"/>
                <a:gd name="connsiteY4" fmla="*/ 751840 h 2839720"/>
                <a:gd name="connsiteX5" fmla="*/ 1082040 w 4658360"/>
                <a:gd name="connsiteY5" fmla="*/ 904240 h 2839720"/>
                <a:gd name="connsiteX6" fmla="*/ 1163320 w 4658360"/>
                <a:gd name="connsiteY6" fmla="*/ 828040 h 2839720"/>
                <a:gd name="connsiteX7" fmla="*/ 1264920 w 4658360"/>
                <a:gd name="connsiteY7" fmla="*/ 579120 h 2839720"/>
                <a:gd name="connsiteX8" fmla="*/ 1371600 w 4658360"/>
                <a:gd name="connsiteY8" fmla="*/ 381000 h 2839720"/>
                <a:gd name="connsiteX9" fmla="*/ 1508760 w 4658360"/>
                <a:gd name="connsiteY9" fmla="*/ 304800 h 2839720"/>
                <a:gd name="connsiteX10" fmla="*/ 1640840 w 4658360"/>
                <a:gd name="connsiteY10" fmla="*/ 294640 h 2839720"/>
                <a:gd name="connsiteX11" fmla="*/ 1971040 w 4658360"/>
                <a:gd name="connsiteY11" fmla="*/ 416560 h 2839720"/>
                <a:gd name="connsiteX12" fmla="*/ 2260600 w 4658360"/>
                <a:gd name="connsiteY12" fmla="*/ 553720 h 2839720"/>
                <a:gd name="connsiteX13" fmla="*/ 2397760 w 4658360"/>
                <a:gd name="connsiteY13" fmla="*/ 878840 h 2839720"/>
                <a:gd name="connsiteX14" fmla="*/ 2473960 w 4658360"/>
                <a:gd name="connsiteY14" fmla="*/ 1478280 h 2839720"/>
                <a:gd name="connsiteX15" fmla="*/ 2519680 w 4658360"/>
                <a:gd name="connsiteY15" fmla="*/ 1590040 h 2839720"/>
                <a:gd name="connsiteX16" fmla="*/ 2616200 w 4658360"/>
                <a:gd name="connsiteY16" fmla="*/ 1381760 h 2839720"/>
                <a:gd name="connsiteX17" fmla="*/ 2677160 w 4658360"/>
                <a:gd name="connsiteY17" fmla="*/ 1239520 h 2839720"/>
                <a:gd name="connsiteX18" fmla="*/ 2804160 w 4658360"/>
                <a:gd name="connsiteY18" fmla="*/ 1036320 h 2839720"/>
                <a:gd name="connsiteX19" fmla="*/ 2987040 w 4658360"/>
                <a:gd name="connsiteY19" fmla="*/ 1041400 h 2839720"/>
                <a:gd name="connsiteX20" fmla="*/ 3413760 w 4658360"/>
                <a:gd name="connsiteY20" fmla="*/ 1290320 h 2839720"/>
                <a:gd name="connsiteX21" fmla="*/ 3606800 w 4658360"/>
                <a:gd name="connsiteY21" fmla="*/ 1468120 h 2839720"/>
                <a:gd name="connsiteX22" fmla="*/ 3642360 w 4658360"/>
                <a:gd name="connsiteY22" fmla="*/ 1590040 h 2839720"/>
                <a:gd name="connsiteX23" fmla="*/ 3693160 w 4658360"/>
                <a:gd name="connsiteY23" fmla="*/ 2011680 h 2839720"/>
                <a:gd name="connsiteX24" fmla="*/ 3733800 w 4658360"/>
                <a:gd name="connsiteY24" fmla="*/ 2311400 h 2839720"/>
                <a:gd name="connsiteX25" fmla="*/ 3830320 w 4658360"/>
                <a:gd name="connsiteY25" fmla="*/ 2133600 h 2839720"/>
                <a:gd name="connsiteX26" fmla="*/ 3916680 w 4658360"/>
                <a:gd name="connsiteY26" fmla="*/ 1930400 h 2839720"/>
                <a:gd name="connsiteX27" fmla="*/ 4028440 w 4658360"/>
                <a:gd name="connsiteY27" fmla="*/ 1864360 h 2839720"/>
                <a:gd name="connsiteX28" fmla="*/ 4089400 w 4658360"/>
                <a:gd name="connsiteY28" fmla="*/ 1874520 h 2839720"/>
                <a:gd name="connsiteX29" fmla="*/ 4241800 w 4658360"/>
                <a:gd name="connsiteY29" fmla="*/ 1930400 h 2839720"/>
                <a:gd name="connsiteX30" fmla="*/ 4455160 w 4658360"/>
                <a:gd name="connsiteY30" fmla="*/ 2103120 h 2839720"/>
                <a:gd name="connsiteX31" fmla="*/ 4577080 w 4658360"/>
                <a:gd name="connsiteY31" fmla="*/ 2352040 h 2839720"/>
                <a:gd name="connsiteX32" fmla="*/ 4658360 w 4658360"/>
                <a:gd name="connsiteY32" fmla="*/ 2839720 h 2839720"/>
                <a:gd name="connsiteX0-1" fmla="*/ 0 w 4658360"/>
                <a:gd name="connsiteY0-2" fmla="*/ 0 h 2839720"/>
                <a:gd name="connsiteX1-3" fmla="*/ 523240 w 4658360"/>
                <a:gd name="connsiteY1-4" fmla="*/ 45720 h 2839720"/>
                <a:gd name="connsiteX2-5" fmla="*/ 833120 w 4658360"/>
                <a:gd name="connsiteY2-6" fmla="*/ 127000 h 2839720"/>
                <a:gd name="connsiteX3-7" fmla="*/ 949960 w 4658360"/>
                <a:gd name="connsiteY3-8" fmla="*/ 264160 h 2839720"/>
                <a:gd name="connsiteX4-9" fmla="*/ 1026160 w 4658360"/>
                <a:gd name="connsiteY4-10" fmla="*/ 751840 h 2839720"/>
                <a:gd name="connsiteX5-11" fmla="*/ 1082040 w 4658360"/>
                <a:gd name="connsiteY5-12" fmla="*/ 904240 h 2839720"/>
                <a:gd name="connsiteX6-13" fmla="*/ 1163320 w 4658360"/>
                <a:gd name="connsiteY6-14" fmla="*/ 828040 h 2839720"/>
                <a:gd name="connsiteX7-15" fmla="*/ 1264920 w 4658360"/>
                <a:gd name="connsiteY7-16" fmla="*/ 579120 h 2839720"/>
                <a:gd name="connsiteX8-17" fmla="*/ 1371600 w 4658360"/>
                <a:gd name="connsiteY8-18" fmla="*/ 381000 h 2839720"/>
                <a:gd name="connsiteX9-19" fmla="*/ 1508760 w 4658360"/>
                <a:gd name="connsiteY9-20" fmla="*/ 304800 h 2839720"/>
                <a:gd name="connsiteX10-21" fmla="*/ 1640840 w 4658360"/>
                <a:gd name="connsiteY10-22" fmla="*/ 294640 h 2839720"/>
                <a:gd name="connsiteX11-23" fmla="*/ 1971040 w 4658360"/>
                <a:gd name="connsiteY11-24" fmla="*/ 416560 h 2839720"/>
                <a:gd name="connsiteX12-25" fmla="*/ 2260600 w 4658360"/>
                <a:gd name="connsiteY12-26" fmla="*/ 553720 h 2839720"/>
                <a:gd name="connsiteX13-27" fmla="*/ 2397760 w 4658360"/>
                <a:gd name="connsiteY13-28" fmla="*/ 878840 h 2839720"/>
                <a:gd name="connsiteX14-29" fmla="*/ 2473960 w 4658360"/>
                <a:gd name="connsiteY14-30" fmla="*/ 1478280 h 2839720"/>
                <a:gd name="connsiteX15-31" fmla="*/ 2519680 w 4658360"/>
                <a:gd name="connsiteY15-32" fmla="*/ 1590040 h 2839720"/>
                <a:gd name="connsiteX16-33" fmla="*/ 2616200 w 4658360"/>
                <a:gd name="connsiteY16-34" fmla="*/ 1381760 h 2839720"/>
                <a:gd name="connsiteX17-35" fmla="*/ 2677160 w 4658360"/>
                <a:gd name="connsiteY17-36" fmla="*/ 1239520 h 2839720"/>
                <a:gd name="connsiteX18-37" fmla="*/ 2804160 w 4658360"/>
                <a:gd name="connsiteY18-38" fmla="*/ 1036320 h 2839720"/>
                <a:gd name="connsiteX19-39" fmla="*/ 2987040 w 4658360"/>
                <a:gd name="connsiteY19-40" fmla="*/ 1041400 h 2839720"/>
                <a:gd name="connsiteX20-41" fmla="*/ 3413760 w 4658360"/>
                <a:gd name="connsiteY20-42" fmla="*/ 1290320 h 2839720"/>
                <a:gd name="connsiteX21-43" fmla="*/ 3606800 w 4658360"/>
                <a:gd name="connsiteY21-44" fmla="*/ 1468120 h 2839720"/>
                <a:gd name="connsiteX22-45" fmla="*/ 3642360 w 4658360"/>
                <a:gd name="connsiteY22-46" fmla="*/ 1590040 h 2839720"/>
                <a:gd name="connsiteX23-47" fmla="*/ 3693160 w 4658360"/>
                <a:gd name="connsiteY23-48" fmla="*/ 2011680 h 2839720"/>
                <a:gd name="connsiteX24-49" fmla="*/ 3733800 w 4658360"/>
                <a:gd name="connsiteY24-50" fmla="*/ 2311400 h 2839720"/>
                <a:gd name="connsiteX25-51" fmla="*/ 3830320 w 4658360"/>
                <a:gd name="connsiteY25-52" fmla="*/ 2133600 h 2839720"/>
                <a:gd name="connsiteX26-53" fmla="*/ 3916680 w 4658360"/>
                <a:gd name="connsiteY26-54" fmla="*/ 1930400 h 2839720"/>
                <a:gd name="connsiteX27-55" fmla="*/ 4089400 w 4658360"/>
                <a:gd name="connsiteY27-56" fmla="*/ 1874520 h 2839720"/>
                <a:gd name="connsiteX28-57" fmla="*/ 4241800 w 4658360"/>
                <a:gd name="connsiteY28-58" fmla="*/ 1930400 h 2839720"/>
                <a:gd name="connsiteX29-59" fmla="*/ 4455160 w 4658360"/>
                <a:gd name="connsiteY29-60" fmla="*/ 2103120 h 2839720"/>
                <a:gd name="connsiteX30-61" fmla="*/ 4577080 w 4658360"/>
                <a:gd name="connsiteY30-62" fmla="*/ 2352040 h 2839720"/>
                <a:gd name="connsiteX31-63" fmla="*/ 4658360 w 4658360"/>
                <a:gd name="connsiteY31-64" fmla="*/ 2839720 h 2839720"/>
                <a:gd name="connsiteX0-65" fmla="*/ 0 w 4658360"/>
                <a:gd name="connsiteY0-66" fmla="*/ 0 h 2839720"/>
                <a:gd name="connsiteX1-67" fmla="*/ 523240 w 4658360"/>
                <a:gd name="connsiteY1-68" fmla="*/ 45720 h 2839720"/>
                <a:gd name="connsiteX2-69" fmla="*/ 833120 w 4658360"/>
                <a:gd name="connsiteY2-70" fmla="*/ 127000 h 2839720"/>
                <a:gd name="connsiteX3-71" fmla="*/ 949960 w 4658360"/>
                <a:gd name="connsiteY3-72" fmla="*/ 264160 h 2839720"/>
                <a:gd name="connsiteX4-73" fmla="*/ 1026160 w 4658360"/>
                <a:gd name="connsiteY4-74" fmla="*/ 751840 h 2839720"/>
                <a:gd name="connsiteX5-75" fmla="*/ 1082040 w 4658360"/>
                <a:gd name="connsiteY5-76" fmla="*/ 904240 h 2839720"/>
                <a:gd name="connsiteX6-77" fmla="*/ 1163320 w 4658360"/>
                <a:gd name="connsiteY6-78" fmla="*/ 828040 h 2839720"/>
                <a:gd name="connsiteX7-79" fmla="*/ 1264920 w 4658360"/>
                <a:gd name="connsiteY7-80" fmla="*/ 579120 h 2839720"/>
                <a:gd name="connsiteX8-81" fmla="*/ 1371600 w 4658360"/>
                <a:gd name="connsiteY8-82" fmla="*/ 381000 h 2839720"/>
                <a:gd name="connsiteX9-83" fmla="*/ 1508760 w 4658360"/>
                <a:gd name="connsiteY9-84" fmla="*/ 304800 h 2839720"/>
                <a:gd name="connsiteX10-85" fmla="*/ 1640840 w 4658360"/>
                <a:gd name="connsiteY10-86" fmla="*/ 294640 h 2839720"/>
                <a:gd name="connsiteX11-87" fmla="*/ 1971040 w 4658360"/>
                <a:gd name="connsiteY11-88" fmla="*/ 416560 h 2839720"/>
                <a:gd name="connsiteX12-89" fmla="*/ 2260600 w 4658360"/>
                <a:gd name="connsiteY12-90" fmla="*/ 553720 h 2839720"/>
                <a:gd name="connsiteX13-91" fmla="*/ 2397760 w 4658360"/>
                <a:gd name="connsiteY13-92" fmla="*/ 878840 h 2839720"/>
                <a:gd name="connsiteX14-93" fmla="*/ 2473960 w 4658360"/>
                <a:gd name="connsiteY14-94" fmla="*/ 1478280 h 2839720"/>
                <a:gd name="connsiteX15-95" fmla="*/ 2519680 w 4658360"/>
                <a:gd name="connsiteY15-96" fmla="*/ 1590040 h 2839720"/>
                <a:gd name="connsiteX16-97" fmla="*/ 2616200 w 4658360"/>
                <a:gd name="connsiteY16-98" fmla="*/ 1381760 h 2839720"/>
                <a:gd name="connsiteX17-99" fmla="*/ 2677160 w 4658360"/>
                <a:gd name="connsiteY17-100" fmla="*/ 1239520 h 2839720"/>
                <a:gd name="connsiteX18-101" fmla="*/ 2804160 w 4658360"/>
                <a:gd name="connsiteY18-102" fmla="*/ 1036320 h 2839720"/>
                <a:gd name="connsiteX19-103" fmla="*/ 2987040 w 4658360"/>
                <a:gd name="connsiteY19-104" fmla="*/ 1041400 h 2839720"/>
                <a:gd name="connsiteX20-105" fmla="*/ 3413760 w 4658360"/>
                <a:gd name="connsiteY20-106" fmla="*/ 1290320 h 2839720"/>
                <a:gd name="connsiteX21-107" fmla="*/ 3606800 w 4658360"/>
                <a:gd name="connsiteY21-108" fmla="*/ 1468120 h 2839720"/>
                <a:gd name="connsiteX22-109" fmla="*/ 3642360 w 4658360"/>
                <a:gd name="connsiteY22-110" fmla="*/ 1590040 h 2839720"/>
                <a:gd name="connsiteX23-111" fmla="*/ 3693160 w 4658360"/>
                <a:gd name="connsiteY23-112" fmla="*/ 2011680 h 2839720"/>
                <a:gd name="connsiteX24-113" fmla="*/ 3733800 w 4658360"/>
                <a:gd name="connsiteY24-114" fmla="*/ 2311400 h 2839720"/>
                <a:gd name="connsiteX25-115" fmla="*/ 3830320 w 4658360"/>
                <a:gd name="connsiteY25-116" fmla="*/ 2133600 h 2839720"/>
                <a:gd name="connsiteX26-117" fmla="*/ 3916680 w 4658360"/>
                <a:gd name="connsiteY26-118" fmla="*/ 1930400 h 2839720"/>
                <a:gd name="connsiteX27-119" fmla="*/ 4089400 w 4658360"/>
                <a:gd name="connsiteY27-120" fmla="*/ 1874520 h 2839720"/>
                <a:gd name="connsiteX28-121" fmla="*/ 4241800 w 4658360"/>
                <a:gd name="connsiteY28-122" fmla="*/ 1930400 h 2839720"/>
                <a:gd name="connsiteX29-123" fmla="*/ 4455160 w 4658360"/>
                <a:gd name="connsiteY29-124" fmla="*/ 2103120 h 2839720"/>
                <a:gd name="connsiteX30-125" fmla="*/ 4577080 w 4658360"/>
                <a:gd name="connsiteY30-126" fmla="*/ 2352040 h 2839720"/>
                <a:gd name="connsiteX31-127" fmla="*/ 4658360 w 4658360"/>
                <a:gd name="connsiteY31-128" fmla="*/ 2839720 h 2839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Lst>
              <a:rect l="l" t="t" r="r" b="b"/>
              <a:pathLst>
                <a:path w="4658360" h="2839720">
                  <a:moveTo>
                    <a:pt x="0" y="0"/>
                  </a:moveTo>
                  <a:cubicBezTo>
                    <a:pt x="192193" y="12276"/>
                    <a:pt x="384387" y="24553"/>
                    <a:pt x="523240" y="45720"/>
                  </a:cubicBezTo>
                  <a:cubicBezTo>
                    <a:pt x="662093" y="66887"/>
                    <a:pt x="762000" y="90593"/>
                    <a:pt x="833120" y="127000"/>
                  </a:cubicBezTo>
                  <a:cubicBezTo>
                    <a:pt x="904240" y="163407"/>
                    <a:pt x="917787" y="160020"/>
                    <a:pt x="949960" y="264160"/>
                  </a:cubicBezTo>
                  <a:cubicBezTo>
                    <a:pt x="982133" y="368300"/>
                    <a:pt x="1004147" y="645160"/>
                    <a:pt x="1026160" y="751840"/>
                  </a:cubicBezTo>
                  <a:cubicBezTo>
                    <a:pt x="1048173" y="858520"/>
                    <a:pt x="1059180" y="891540"/>
                    <a:pt x="1082040" y="904240"/>
                  </a:cubicBezTo>
                  <a:cubicBezTo>
                    <a:pt x="1104900" y="916940"/>
                    <a:pt x="1132840" y="882227"/>
                    <a:pt x="1163320" y="828040"/>
                  </a:cubicBezTo>
                  <a:cubicBezTo>
                    <a:pt x="1193800" y="773853"/>
                    <a:pt x="1230207" y="653627"/>
                    <a:pt x="1264920" y="579120"/>
                  </a:cubicBezTo>
                  <a:cubicBezTo>
                    <a:pt x="1299633" y="504613"/>
                    <a:pt x="1330960" y="426720"/>
                    <a:pt x="1371600" y="381000"/>
                  </a:cubicBezTo>
                  <a:cubicBezTo>
                    <a:pt x="1412240" y="335280"/>
                    <a:pt x="1463887" y="319193"/>
                    <a:pt x="1508760" y="304800"/>
                  </a:cubicBezTo>
                  <a:cubicBezTo>
                    <a:pt x="1553633" y="290407"/>
                    <a:pt x="1563793" y="276013"/>
                    <a:pt x="1640840" y="294640"/>
                  </a:cubicBezTo>
                  <a:cubicBezTo>
                    <a:pt x="1717887" y="313267"/>
                    <a:pt x="1867747" y="373380"/>
                    <a:pt x="1971040" y="416560"/>
                  </a:cubicBezTo>
                  <a:cubicBezTo>
                    <a:pt x="2074333" y="459740"/>
                    <a:pt x="2189480" y="476673"/>
                    <a:pt x="2260600" y="553720"/>
                  </a:cubicBezTo>
                  <a:cubicBezTo>
                    <a:pt x="2331720" y="630767"/>
                    <a:pt x="2362200" y="724747"/>
                    <a:pt x="2397760" y="878840"/>
                  </a:cubicBezTo>
                  <a:cubicBezTo>
                    <a:pt x="2433320" y="1032933"/>
                    <a:pt x="2453640" y="1359747"/>
                    <a:pt x="2473960" y="1478280"/>
                  </a:cubicBezTo>
                  <a:cubicBezTo>
                    <a:pt x="2494280" y="1596813"/>
                    <a:pt x="2495973" y="1606127"/>
                    <a:pt x="2519680" y="1590040"/>
                  </a:cubicBezTo>
                  <a:cubicBezTo>
                    <a:pt x="2543387" y="1573953"/>
                    <a:pt x="2589953" y="1440180"/>
                    <a:pt x="2616200" y="1381760"/>
                  </a:cubicBezTo>
                  <a:cubicBezTo>
                    <a:pt x="2642447" y="1323340"/>
                    <a:pt x="2645833" y="1297093"/>
                    <a:pt x="2677160" y="1239520"/>
                  </a:cubicBezTo>
                  <a:cubicBezTo>
                    <a:pt x="2708487" y="1181947"/>
                    <a:pt x="2752513" y="1069340"/>
                    <a:pt x="2804160" y="1036320"/>
                  </a:cubicBezTo>
                  <a:cubicBezTo>
                    <a:pt x="2855807" y="1003300"/>
                    <a:pt x="2885440" y="999067"/>
                    <a:pt x="2987040" y="1041400"/>
                  </a:cubicBezTo>
                  <a:cubicBezTo>
                    <a:pt x="3088640" y="1083733"/>
                    <a:pt x="3310467" y="1219200"/>
                    <a:pt x="3413760" y="1290320"/>
                  </a:cubicBezTo>
                  <a:cubicBezTo>
                    <a:pt x="3517053" y="1361440"/>
                    <a:pt x="3568700" y="1418167"/>
                    <a:pt x="3606800" y="1468120"/>
                  </a:cubicBezTo>
                  <a:cubicBezTo>
                    <a:pt x="3644900" y="1518073"/>
                    <a:pt x="3627967" y="1499447"/>
                    <a:pt x="3642360" y="1590040"/>
                  </a:cubicBezTo>
                  <a:cubicBezTo>
                    <a:pt x="3656753" y="1680633"/>
                    <a:pt x="3677920" y="1891453"/>
                    <a:pt x="3693160" y="2011680"/>
                  </a:cubicBezTo>
                  <a:cubicBezTo>
                    <a:pt x="3708400" y="2131907"/>
                    <a:pt x="3710940" y="2291080"/>
                    <a:pt x="3733800" y="2311400"/>
                  </a:cubicBezTo>
                  <a:cubicBezTo>
                    <a:pt x="3756660" y="2331720"/>
                    <a:pt x="3799840" y="2197100"/>
                    <a:pt x="3830320" y="2133600"/>
                  </a:cubicBezTo>
                  <a:cubicBezTo>
                    <a:pt x="3860800" y="2070100"/>
                    <a:pt x="3873500" y="1973580"/>
                    <a:pt x="3916680" y="1930400"/>
                  </a:cubicBezTo>
                  <a:cubicBezTo>
                    <a:pt x="3959860" y="1887220"/>
                    <a:pt x="4019973" y="1854200"/>
                    <a:pt x="4089400" y="1874520"/>
                  </a:cubicBezTo>
                  <a:cubicBezTo>
                    <a:pt x="4158827" y="1894840"/>
                    <a:pt x="4180840" y="1892300"/>
                    <a:pt x="4241800" y="1930400"/>
                  </a:cubicBezTo>
                  <a:cubicBezTo>
                    <a:pt x="4302760" y="1968500"/>
                    <a:pt x="4399280" y="2032847"/>
                    <a:pt x="4455160" y="2103120"/>
                  </a:cubicBezTo>
                  <a:cubicBezTo>
                    <a:pt x="4511040" y="2173393"/>
                    <a:pt x="4543213" y="2229273"/>
                    <a:pt x="4577080" y="2352040"/>
                  </a:cubicBezTo>
                  <a:cubicBezTo>
                    <a:pt x="4610947" y="2474807"/>
                    <a:pt x="4650740" y="2730500"/>
                    <a:pt x="4658360" y="2839720"/>
                  </a:cubicBezTo>
                </a:path>
              </a:pathLst>
            </a:cu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0F3D4E"/>
                </a:solidFill>
                <a:effectLst/>
                <a:uLnTx/>
                <a:uFillTx/>
                <a:latin typeface="Arial" panose="020B0604020202020204" pitchFamily="34" charset="0"/>
                <a:ea typeface="+mn-ea"/>
                <a:cs typeface="Arial" panose="020B0604020202020204" pitchFamily="34" charset="0"/>
              </a:endParaRPr>
            </a:p>
          </p:txBody>
        </p:sp>
        <p:cxnSp>
          <p:nvCxnSpPr>
            <p:cNvPr id="33" name="Straight Arrow Connector 32"/>
            <p:cNvCxnSpPr/>
            <p:nvPr/>
          </p:nvCxnSpPr>
          <p:spPr>
            <a:xfrm>
              <a:off x="4075367" y="2306320"/>
              <a:ext cx="0" cy="487680"/>
            </a:xfrm>
            <a:prstGeom prst="straightConnector1">
              <a:avLst/>
            </a:prstGeom>
            <a:ln>
              <a:solidFill>
                <a:srgbClr val="0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5533327" y="2717800"/>
              <a:ext cx="0" cy="487680"/>
            </a:xfrm>
            <a:prstGeom prst="straightConnector1">
              <a:avLst/>
            </a:prstGeom>
            <a:ln>
              <a:solidFill>
                <a:srgbClr val="0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6838887" y="3561080"/>
              <a:ext cx="0" cy="487680"/>
            </a:xfrm>
            <a:prstGeom prst="straightConnector1">
              <a:avLst/>
            </a:prstGeom>
            <a:ln>
              <a:solidFill>
                <a:srgbClr val="0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753287" y="4269740"/>
              <a:ext cx="0" cy="487680"/>
            </a:xfrm>
            <a:prstGeom prst="straightConnector1">
              <a:avLst/>
            </a:prstGeom>
            <a:ln>
              <a:solidFill>
                <a:srgbClr val="0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49" name="TextBox 48"/>
          <p:cNvSpPr txBox="1"/>
          <p:nvPr/>
        </p:nvSpPr>
        <p:spPr>
          <a:xfrm>
            <a:off x="8037941" y="2160100"/>
            <a:ext cx="703719" cy="430887"/>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E89DC8">
                    <a:lumMod val="75000"/>
                  </a:srgbClr>
                </a:solidFill>
                <a:effectLst/>
                <a:uLnTx/>
                <a:uFillTx/>
                <a:latin typeface="Arial" panose="020B0604020202020204"/>
                <a:ea typeface="+mn-ea"/>
                <a:cs typeface="+mn-cs"/>
              </a:rPr>
              <a:t>Cardiac</a:t>
            </a:r>
            <a:br>
              <a:rPr kumimoji="0" lang="en-US" sz="1400" b="1" i="0" u="none" strike="noStrike" kern="1200" cap="none" spc="0" normalizeH="0" baseline="0" noProof="0" dirty="0">
                <a:ln>
                  <a:noFill/>
                </a:ln>
                <a:solidFill>
                  <a:srgbClr val="E89DC8">
                    <a:lumMod val="75000"/>
                  </a:srgbClr>
                </a:solidFill>
                <a:effectLst/>
                <a:uLnTx/>
                <a:uFillTx/>
                <a:latin typeface="Arial" panose="020B0604020202020204"/>
                <a:ea typeface="+mn-ea"/>
                <a:cs typeface="+mn-cs"/>
              </a:rPr>
            </a:br>
            <a:r>
              <a:rPr kumimoji="0" lang="en-US" sz="1400" b="1" i="0" u="none" strike="noStrike" kern="1200" cap="none" spc="0" normalizeH="0" baseline="0" noProof="0" dirty="0">
                <a:ln>
                  <a:noFill/>
                </a:ln>
                <a:solidFill>
                  <a:srgbClr val="E89DC8">
                    <a:lumMod val="75000"/>
                  </a:srgbClr>
                </a:solidFill>
                <a:effectLst/>
                <a:uLnTx/>
                <a:uFillTx/>
                <a:latin typeface="Arial" panose="020B0604020202020204"/>
                <a:ea typeface="+mn-ea"/>
                <a:cs typeface="+mn-cs"/>
              </a:rPr>
              <a:t>function</a:t>
            </a:r>
          </a:p>
        </p:txBody>
      </p:sp>
      <p:sp>
        <p:nvSpPr>
          <p:cNvPr id="17" name="TextBox 16">
            <a:extLst>
              <a:ext uri="{FF2B5EF4-FFF2-40B4-BE49-F238E27FC236}">
                <a16:creationId xmlns:a16="http://schemas.microsoft.com/office/drawing/2014/main" id="{1000216B-E465-4C32-AAD4-8917439E3E73}"/>
              </a:ext>
            </a:extLst>
          </p:cNvPr>
          <p:cNvSpPr txBox="1"/>
          <p:nvPr/>
        </p:nvSpPr>
        <p:spPr>
          <a:xfrm>
            <a:off x="80484" y="624407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Repeated hospitalizations predict all-cause mortality</a:t>
            </a:r>
          </a:p>
        </p:txBody>
      </p:sp>
      <p:sp>
        <p:nvSpPr>
          <p:cNvPr id="3" name="Text Placeholder 2"/>
          <p:cNvSpPr>
            <a:spLocks noGrp="1"/>
          </p:cNvSpPr>
          <p:nvPr>
            <p:ph type="body" sz="quarter" idx="10"/>
          </p:nvPr>
        </p:nvSpPr>
        <p:spPr>
          <a:xfrm>
            <a:off x="-1" y="6444054"/>
            <a:ext cx="10260000" cy="413207"/>
          </a:xfrm>
        </p:spPr>
        <p:txBody>
          <a:bodyPr/>
          <a:lstStyle/>
          <a:p>
            <a:r>
              <a:rPr lang="en-US" dirty="0"/>
              <a:t>CI, confidence interval; ES, effect size; HF</a:t>
            </a:r>
            <a:r>
              <a:rPr lang="en-US" sz="1000" dirty="0"/>
              <a:t>, heart failure</a:t>
            </a:r>
          </a:p>
          <a:p>
            <a:r>
              <a:rPr lang="en-US" sz="1000" dirty="0"/>
              <a:t>Al-</a:t>
            </a:r>
            <a:r>
              <a:rPr lang="en-US" sz="1000" dirty="0" err="1"/>
              <a:t>Omary</a:t>
            </a:r>
            <a:r>
              <a:rPr lang="en-US" sz="1000" dirty="0"/>
              <a:t> MS, et al. </a:t>
            </a:r>
            <a:r>
              <a:rPr lang="en-US" sz="1000" i="1" dirty="0"/>
              <a:t>Heart Lung </a:t>
            </a:r>
            <a:r>
              <a:rPr lang="en-US" sz="1000" i="1" dirty="0" err="1"/>
              <a:t>Circ</a:t>
            </a:r>
            <a:r>
              <a:rPr lang="en-US" sz="1000" dirty="0"/>
              <a:t> 2018;27:917–927</a:t>
            </a:r>
          </a:p>
        </p:txBody>
      </p:sp>
      <p:sp>
        <p:nvSpPr>
          <p:cNvPr id="6" name="Rectangle 5"/>
          <p:cNvSpPr/>
          <p:nvPr/>
        </p:nvSpPr>
        <p:spPr>
          <a:xfrm>
            <a:off x="414000" y="2173496"/>
            <a:ext cx="3861409" cy="2573012"/>
          </a:xfrm>
          <a:prstGeom prst="rect">
            <a:avLst/>
          </a:prstGeom>
        </p:spPr>
        <p:txBody>
          <a:bodyPr wrap="square" anchor="ctr">
            <a:spAutoFit/>
          </a:bodyPr>
          <a:lstStyle/>
          <a:p>
            <a:pPr marL="230505" marR="0" lvl="0" indent="-230505" algn="l" defTabSz="914400" rtl="0" eaLnBrk="1" fontAlgn="auto" latinLnBrk="0" hangingPunct="1">
              <a:lnSpc>
                <a:spcPct val="90000"/>
              </a:lnSpc>
              <a:spcBef>
                <a:spcPts val="1200"/>
              </a:spcBef>
              <a:spcAft>
                <a:spcPts val="0"/>
              </a:spcAft>
              <a:buClr>
                <a:srgbClr val="4E1C65"/>
              </a:buClr>
              <a:buSzTx/>
              <a:buFont typeface="Arial" panose="020B0604020202020204" pitchFamily="34" charset="0"/>
              <a:buChar char="•"/>
              <a:defRPr/>
            </a:pP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A meta-analysis of 13 studies </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on mortality and readmission following hospitalization for HF </a:t>
            </a:r>
            <a:b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rPr>
              <a:t>in Australia found:</a:t>
            </a:r>
          </a:p>
          <a:p>
            <a:pPr marL="461010" marR="0" lvl="1" indent="-230505" algn="l" defTabSz="914400" rtl="0" eaLnBrk="1" fontAlgn="auto" latinLnBrk="0" hangingPunct="1">
              <a:lnSpc>
                <a:spcPct val="90000"/>
              </a:lnSpc>
              <a:spcBef>
                <a:spcPts val="600"/>
              </a:spcBef>
              <a:spcAft>
                <a:spcPts val="0"/>
              </a:spcAft>
              <a:buClr>
                <a:srgbClr val="4E1C65"/>
              </a:buClr>
              <a:buSzTx/>
              <a:buFont typeface="Arial" panose="020B0604020202020204" pitchFamily="34" charset="0"/>
              <a:buChar char="‒"/>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The pooled estimate for all-cause mortality at day 30 was 8% and rates at 1 year were 25%</a:t>
            </a:r>
          </a:p>
          <a:p>
            <a:pPr marL="461010" marR="0" lvl="1" indent="-230505" algn="l" defTabSz="914400" rtl="0" eaLnBrk="1" fontAlgn="auto" latinLnBrk="0" hangingPunct="1">
              <a:lnSpc>
                <a:spcPct val="90000"/>
              </a:lnSpc>
              <a:spcBef>
                <a:spcPts val="600"/>
              </a:spcBef>
              <a:spcAft>
                <a:spcPts val="0"/>
              </a:spcAft>
              <a:buClr>
                <a:srgbClr val="4E1C65"/>
              </a:buClr>
              <a:buSzTx/>
              <a:buFont typeface="Arial" panose="020B0604020202020204" pitchFamily="34" charset="0"/>
              <a:buChar char="‒"/>
              <a:defRPr/>
            </a:pPr>
            <a:r>
              <a:rPr kumimoji="0" lang="en-US" sz="1600" b="0" i="0" u="none" strike="noStrike" kern="1200" cap="none" spc="0" normalizeH="0" baseline="0" noProof="0" dirty="0">
                <a:ln>
                  <a:noFill/>
                </a:ln>
                <a:solidFill>
                  <a:srgbClr val="000000"/>
                </a:solidFill>
                <a:effectLst/>
                <a:uLnTx/>
                <a:uFillTx/>
                <a:latin typeface="Arial" panose="020B0604020202020204"/>
                <a:ea typeface="+mn-ea"/>
                <a:cs typeface="+mn-cs"/>
              </a:rPr>
              <a:t>The pooled estimate for all-cause readmission at day 30 was 20% and rates at 1 year were 56%</a:t>
            </a:r>
          </a:p>
        </p:txBody>
      </p:sp>
      <p:grpSp>
        <p:nvGrpSpPr>
          <p:cNvPr id="316" name="Group 315"/>
          <p:cNvGrpSpPr/>
          <p:nvPr/>
        </p:nvGrpSpPr>
        <p:grpSpPr>
          <a:xfrm>
            <a:off x="4117575" y="879261"/>
            <a:ext cx="7961802" cy="5289983"/>
            <a:chOff x="4117575" y="879261"/>
            <a:chExt cx="7961802" cy="5289983"/>
          </a:xfrm>
        </p:grpSpPr>
        <p:grpSp>
          <p:nvGrpSpPr>
            <p:cNvPr id="9" name="Group 8"/>
            <p:cNvGrpSpPr/>
            <p:nvPr/>
          </p:nvGrpSpPr>
          <p:grpSpPr>
            <a:xfrm>
              <a:off x="4117575" y="879261"/>
              <a:ext cx="3909260" cy="2581030"/>
              <a:chOff x="4117575" y="879261"/>
              <a:chExt cx="3909260" cy="2581030"/>
            </a:xfrm>
          </p:grpSpPr>
          <p:sp>
            <p:nvSpPr>
              <p:cNvPr id="13" name="TextBox 12"/>
              <p:cNvSpPr txBox="1"/>
              <p:nvPr/>
            </p:nvSpPr>
            <p:spPr>
              <a:xfrm>
                <a:off x="4117575" y="1337580"/>
                <a:ext cx="421590" cy="153888"/>
              </a:xfrm>
              <a:prstGeom prst="rect">
                <a:avLst/>
              </a:prstGeom>
              <a:noFill/>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Author</a:t>
                </a:r>
              </a:p>
            </p:txBody>
          </p:sp>
          <p:sp>
            <p:nvSpPr>
              <p:cNvPr id="14" name="TextBox 13"/>
              <p:cNvSpPr txBox="1"/>
              <p:nvPr/>
            </p:nvSpPr>
            <p:spPr>
              <a:xfrm>
                <a:off x="6888771" y="1183691"/>
                <a:ext cx="504945"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a:t>
                </a:r>
                <a:b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p>
            </p:txBody>
          </p:sp>
          <p:sp>
            <p:nvSpPr>
              <p:cNvPr id="15" name="TextBox 14"/>
              <p:cNvSpPr txBox="1"/>
              <p:nvPr/>
            </p:nvSpPr>
            <p:spPr>
              <a:xfrm>
                <a:off x="7598833" y="1183691"/>
                <a:ext cx="428002"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a:t>
                </a:r>
              </a:p>
            </p:txBody>
          </p:sp>
          <p:cxnSp>
            <p:nvCxnSpPr>
              <p:cNvPr id="16" name="Straight Connector 15"/>
              <p:cNvCxnSpPr/>
              <p:nvPr/>
            </p:nvCxnSpPr>
            <p:spPr>
              <a:xfrm>
                <a:off x="4126848" y="1574800"/>
                <a:ext cx="3888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17575" y="1637003"/>
                <a:ext cx="92333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Lowe et al. (1998)</a:t>
                </a:r>
              </a:p>
            </p:txBody>
          </p:sp>
          <p:sp>
            <p:nvSpPr>
              <p:cNvPr id="18" name="TextBox 17"/>
              <p:cNvSpPr txBox="1"/>
              <p:nvPr/>
            </p:nvSpPr>
            <p:spPr>
              <a:xfrm>
                <a:off x="6718050" y="1637003"/>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0.13 (0.10, 0.16)</a:t>
                </a:r>
              </a:p>
            </p:txBody>
          </p:sp>
          <p:sp>
            <p:nvSpPr>
              <p:cNvPr id="19" name="TextBox 18"/>
              <p:cNvSpPr txBox="1"/>
              <p:nvPr/>
            </p:nvSpPr>
            <p:spPr>
              <a:xfrm>
                <a:off x="7725594" y="1637003"/>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11.35</a:t>
                </a:r>
              </a:p>
            </p:txBody>
          </p:sp>
          <p:sp>
            <p:nvSpPr>
              <p:cNvPr id="20" name="TextBox 19"/>
              <p:cNvSpPr txBox="1"/>
              <p:nvPr/>
            </p:nvSpPr>
            <p:spPr>
              <a:xfrm>
                <a:off x="4117575" y="1803466"/>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Scott et al. (2004)</a:t>
                </a:r>
              </a:p>
            </p:txBody>
          </p:sp>
          <p:sp>
            <p:nvSpPr>
              <p:cNvPr id="21" name="TextBox 20"/>
              <p:cNvSpPr txBox="1"/>
              <p:nvPr/>
            </p:nvSpPr>
            <p:spPr>
              <a:xfrm>
                <a:off x="6718050" y="1803466"/>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0.07 (0.05, 0.10)</a:t>
                </a:r>
              </a:p>
            </p:txBody>
          </p:sp>
          <p:sp>
            <p:nvSpPr>
              <p:cNvPr id="22" name="TextBox 21"/>
              <p:cNvSpPr txBox="1"/>
              <p:nvPr/>
            </p:nvSpPr>
            <p:spPr>
              <a:xfrm>
                <a:off x="7725594" y="1803466"/>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11.85</a:t>
                </a:r>
              </a:p>
            </p:txBody>
          </p:sp>
          <p:sp>
            <p:nvSpPr>
              <p:cNvPr id="23" name="TextBox 22"/>
              <p:cNvSpPr txBox="1"/>
              <p:nvPr/>
            </p:nvSpPr>
            <p:spPr>
              <a:xfrm>
                <a:off x="4117575" y="2112101"/>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Teng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(2010)</a:t>
                </a:r>
              </a:p>
            </p:txBody>
          </p:sp>
          <p:sp>
            <p:nvSpPr>
              <p:cNvPr id="24" name="TextBox 23"/>
              <p:cNvSpPr txBox="1"/>
              <p:nvPr/>
            </p:nvSpPr>
            <p:spPr>
              <a:xfrm>
                <a:off x="6718050" y="2112101"/>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0.10 (0.10, 0.11)</a:t>
                </a:r>
              </a:p>
            </p:txBody>
          </p:sp>
          <p:sp>
            <p:nvSpPr>
              <p:cNvPr id="25" name="TextBox 24"/>
              <p:cNvSpPr txBox="1"/>
              <p:nvPr/>
            </p:nvSpPr>
            <p:spPr>
              <a:xfrm>
                <a:off x="7725594" y="2112101"/>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18.03</a:t>
                </a:r>
              </a:p>
            </p:txBody>
          </p:sp>
          <p:sp>
            <p:nvSpPr>
              <p:cNvPr id="26" name="TextBox 25"/>
              <p:cNvSpPr txBox="1"/>
              <p:nvPr/>
            </p:nvSpPr>
            <p:spPr>
              <a:xfrm>
                <a:off x="4117575" y="2268193"/>
                <a:ext cx="117981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Robertson et al. (2012)</a:t>
                </a:r>
              </a:p>
            </p:txBody>
          </p:sp>
          <p:sp>
            <p:nvSpPr>
              <p:cNvPr id="27" name="TextBox 26"/>
              <p:cNvSpPr txBox="1"/>
              <p:nvPr/>
            </p:nvSpPr>
            <p:spPr>
              <a:xfrm>
                <a:off x="6718050" y="2268193"/>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0.09 (0.08, 0.09)</a:t>
                </a:r>
              </a:p>
            </p:txBody>
          </p:sp>
          <p:sp>
            <p:nvSpPr>
              <p:cNvPr id="28" name="TextBox 27"/>
              <p:cNvSpPr txBox="1"/>
              <p:nvPr/>
            </p:nvSpPr>
            <p:spPr>
              <a:xfrm>
                <a:off x="7725594" y="2268193"/>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18.34</a:t>
                </a:r>
              </a:p>
            </p:txBody>
          </p:sp>
          <p:sp>
            <p:nvSpPr>
              <p:cNvPr id="29" name="TextBox 28"/>
              <p:cNvSpPr txBox="1"/>
              <p:nvPr/>
            </p:nvSpPr>
            <p:spPr>
              <a:xfrm>
                <a:off x="4117575" y="2427079"/>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Teng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(2014)</a:t>
                </a:r>
              </a:p>
            </p:txBody>
          </p:sp>
          <p:sp>
            <p:nvSpPr>
              <p:cNvPr id="30" name="TextBox 29"/>
              <p:cNvSpPr txBox="1"/>
              <p:nvPr/>
            </p:nvSpPr>
            <p:spPr>
              <a:xfrm>
                <a:off x="6718050" y="2427079"/>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0.07 (0.06, 0.07)</a:t>
                </a:r>
              </a:p>
            </p:txBody>
          </p:sp>
          <p:sp>
            <p:nvSpPr>
              <p:cNvPr id="31" name="TextBox 30"/>
              <p:cNvSpPr txBox="1"/>
              <p:nvPr/>
            </p:nvSpPr>
            <p:spPr>
              <a:xfrm>
                <a:off x="7725594" y="2427079"/>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18.23</a:t>
                </a:r>
              </a:p>
            </p:txBody>
          </p:sp>
          <p:sp>
            <p:nvSpPr>
              <p:cNvPr id="32" name="TextBox 31"/>
              <p:cNvSpPr txBox="1"/>
              <p:nvPr/>
            </p:nvSpPr>
            <p:spPr>
              <a:xfrm>
                <a:off x="4117575" y="2738481"/>
                <a:ext cx="1118896" cy="221599"/>
              </a:xfrm>
              <a:prstGeom prst="rect">
                <a:avLst/>
              </a:prstGeom>
              <a:noFill/>
            </p:spPr>
            <p:txBody>
              <a:bodyPr wrap="none" lIns="0" tIns="0" rIns="0" bIns="0" rtlCol="0" anchor="t">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Overall (</a:t>
                </a: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96.09%, </a:t>
                </a:r>
                <a:b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p>
            </p:txBody>
          </p:sp>
          <p:sp>
            <p:nvSpPr>
              <p:cNvPr id="33" name="TextBox 32"/>
              <p:cNvSpPr txBox="1"/>
              <p:nvPr/>
            </p:nvSpPr>
            <p:spPr>
              <a:xfrm>
                <a:off x="6718050" y="2738481"/>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0.08 (0.07, 0.10)</a:t>
                </a:r>
              </a:p>
            </p:txBody>
          </p:sp>
          <p:sp>
            <p:nvSpPr>
              <p:cNvPr id="34" name="TextBox 33"/>
              <p:cNvSpPr txBox="1"/>
              <p:nvPr/>
            </p:nvSpPr>
            <p:spPr>
              <a:xfrm>
                <a:off x="7661474" y="2738481"/>
                <a:ext cx="35266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100.00</a:t>
                </a:r>
              </a:p>
            </p:txBody>
          </p:sp>
          <p:cxnSp>
            <p:nvCxnSpPr>
              <p:cNvPr id="35" name="Straight Connector 34"/>
              <p:cNvCxnSpPr/>
              <p:nvPr/>
            </p:nvCxnSpPr>
            <p:spPr>
              <a:xfrm>
                <a:off x="4126848" y="3097956"/>
                <a:ext cx="3888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285973"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5253913" y="3138614"/>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38" name="Straight Connector 37"/>
              <p:cNvCxnSpPr/>
              <p:nvPr/>
            </p:nvCxnSpPr>
            <p:spPr>
              <a:xfrm>
                <a:off x="5736030"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612599" y="3138614"/>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a:t>
                </a:r>
              </a:p>
            </p:txBody>
          </p:sp>
          <p:cxnSp>
            <p:nvCxnSpPr>
              <p:cNvPr id="40" name="Straight Connector 39"/>
              <p:cNvCxnSpPr/>
              <p:nvPr/>
            </p:nvCxnSpPr>
            <p:spPr>
              <a:xfrm>
                <a:off x="6185066"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6096902" y="3138614"/>
                <a:ext cx="176330"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a:t>
                </a:r>
              </a:p>
            </p:txBody>
          </p:sp>
          <p:cxnSp>
            <p:nvCxnSpPr>
              <p:cNvPr id="42" name="Straight Connector 41"/>
              <p:cNvCxnSpPr/>
              <p:nvPr/>
            </p:nvCxnSpPr>
            <p:spPr>
              <a:xfrm>
                <a:off x="6630359"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a:off x="6506929" y="3138614"/>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0.75</a:t>
                </a:r>
              </a:p>
            </p:txBody>
          </p:sp>
          <p:cxnSp>
            <p:nvCxnSpPr>
              <p:cNvPr id="44" name="Straight Connector 43"/>
              <p:cNvCxnSpPr/>
              <p:nvPr/>
            </p:nvCxnSpPr>
            <p:spPr>
              <a:xfrm>
                <a:off x="7078034"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7042770" y="3138614"/>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46" name="TextBox 45"/>
              <p:cNvSpPr txBox="1"/>
              <p:nvPr/>
            </p:nvSpPr>
            <p:spPr>
              <a:xfrm>
                <a:off x="5786052" y="3275625"/>
                <a:ext cx="788677" cy="184666"/>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Proportion</a:t>
                </a:r>
              </a:p>
            </p:txBody>
          </p:sp>
          <p:cxnSp>
            <p:nvCxnSpPr>
              <p:cNvPr id="47" name="Straight Connector 46"/>
              <p:cNvCxnSpPr/>
              <p:nvPr/>
            </p:nvCxnSpPr>
            <p:spPr>
              <a:xfrm>
                <a:off x="5435198" y="1581150"/>
                <a:ext cx="0" cy="1512000"/>
              </a:xfrm>
              <a:prstGeom prst="line">
                <a:avLst/>
              </a:prstGeom>
              <a:ln w="9525">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6718050" y="1960088"/>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0.06 (0.03, 0.11)</a:t>
                </a:r>
              </a:p>
            </p:txBody>
          </p:sp>
          <p:sp>
            <p:nvSpPr>
              <p:cNvPr id="49" name="TextBox 48"/>
              <p:cNvSpPr txBox="1"/>
              <p:nvPr/>
            </p:nvSpPr>
            <p:spPr>
              <a:xfrm>
                <a:off x="7789715" y="1960088"/>
                <a:ext cx="224420"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6.34</a:t>
                </a:r>
              </a:p>
            </p:txBody>
          </p:sp>
          <p:sp>
            <p:nvSpPr>
              <p:cNvPr id="50" name="TextBox 49"/>
              <p:cNvSpPr txBox="1"/>
              <p:nvPr/>
            </p:nvSpPr>
            <p:spPr>
              <a:xfrm>
                <a:off x="4117575" y="1960088"/>
                <a:ext cx="87844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Paul et al. (2006)</a:t>
                </a:r>
              </a:p>
            </p:txBody>
          </p:sp>
          <p:grpSp>
            <p:nvGrpSpPr>
              <p:cNvPr id="51" name="Group 50"/>
              <p:cNvGrpSpPr/>
              <p:nvPr/>
            </p:nvGrpSpPr>
            <p:grpSpPr>
              <a:xfrm>
                <a:off x="5462185" y="1671638"/>
                <a:ext cx="115200" cy="45719"/>
                <a:chOff x="5507037" y="2109788"/>
                <a:chExt cx="115200" cy="45719"/>
              </a:xfrm>
            </p:grpSpPr>
            <p:cxnSp>
              <p:nvCxnSpPr>
                <p:cNvPr id="251" name="Straight Connector 250"/>
                <p:cNvCxnSpPr/>
                <p:nvPr/>
              </p:nvCxnSpPr>
              <p:spPr>
                <a:xfrm>
                  <a:off x="5507037" y="2132647"/>
                  <a:ext cx="1152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52" name="Rectangle 251"/>
                <p:cNvSpPr/>
                <p:nvPr/>
              </p:nvSpPr>
              <p:spPr>
                <a:xfrm>
                  <a:off x="5534025" y="2109788"/>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52" name="Group 51"/>
              <p:cNvGrpSpPr/>
              <p:nvPr/>
            </p:nvGrpSpPr>
            <p:grpSpPr>
              <a:xfrm>
                <a:off x="5379366" y="1827652"/>
                <a:ext cx="79200" cy="45719"/>
                <a:chOff x="5424218" y="2265802"/>
                <a:chExt cx="79200" cy="45719"/>
              </a:xfrm>
            </p:grpSpPr>
            <p:cxnSp>
              <p:nvCxnSpPr>
                <p:cNvPr id="249" name="Straight Connector 248"/>
                <p:cNvCxnSpPr/>
                <p:nvPr/>
              </p:nvCxnSpPr>
              <p:spPr>
                <a:xfrm>
                  <a:off x="5424218" y="2288661"/>
                  <a:ext cx="792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50" name="Rectangle 249"/>
                <p:cNvSpPr/>
                <p:nvPr/>
              </p:nvSpPr>
              <p:spPr>
                <a:xfrm>
                  <a:off x="5429777" y="2265802"/>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53" name="Group 52"/>
              <p:cNvGrpSpPr/>
              <p:nvPr/>
            </p:nvGrpSpPr>
            <p:grpSpPr>
              <a:xfrm>
                <a:off x="5348413" y="1984335"/>
                <a:ext cx="144000" cy="45719"/>
                <a:chOff x="5393265" y="2422485"/>
                <a:chExt cx="144000" cy="45719"/>
              </a:xfrm>
            </p:grpSpPr>
            <p:cxnSp>
              <p:nvCxnSpPr>
                <p:cNvPr id="247" name="Straight Connector 246"/>
                <p:cNvCxnSpPr/>
                <p:nvPr/>
              </p:nvCxnSpPr>
              <p:spPr>
                <a:xfrm>
                  <a:off x="5393265" y="2445344"/>
                  <a:ext cx="144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48" name="Rectangle 247"/>
                <p:cNvSpPr/>
                <p:nvPr/>
              </p:nvSpPr>
              <p:spPr>
                <a:xfrm>
                  <a:off x="5417872" y="2422485"/>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54" name="Rectangle 53"/>
              <p:cNvSpPr/>
              <p:nvPr/>
            </p:nvSpPr>
            <p:spPr>
              <a:xfrm>
                <a:off x="5448743" y="2140809"/>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Rectangle 54"/>
              <p:cNvSpPr/>
              <p:nvPr/>
            </p:nvSpPr>
            <p:spPr>
              <a:xfrm>
                <a:off x="5420414" y="229446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Rectangle 55"/>
              <p:cNvSpPr/>
              <p:nvPr/>
            </p:nvSpPr>
            <p:spPr>
              <a:xfrm>
                <a:off x="5379937" y="2452518"/>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7" name="Rectangle 56"/>
              <p:cNvSpPr/>
              <p:nvPr/>
            </p:nvSpPr>
            <p:spPr>
              <a:xfrm>
                <a:off x="5379937" y="260730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8" name="Diamond 57"/>
              <p:cNvSpPr/>
              <p:nvPr/>
            </p:nvSpPr>
            <p:spPr>
              <a:xfrm>
                <a:off x="5402471" y="2723905"/>
                <a:ext cx="64800" cy="126000"/>
              </a:xfrm>
              <a:prstGeom prst="diamond">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 name="TextBox 62"/>
              <p:cNvSpPr txBox="1"/>
              <p:nvPr/>
            </p:nvSpPr>
            <p:spPr>
              <a:xfrm>
                <a:off x="6718050" y="2584242"/>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0.06 (0.05, 0.08)</a:t>
                </a:r>
              </a:p>
            </p:txBody>
          </p:sp>
          <p:sp>
            <p:nvSpPr>
              <p:cNvPr id="64" name="TextBox 63"/>
              <p:cNvSpPr txBox="1"/>
              <p:nvPr/>
            </p:nvSpPr>
            <p:spPr>
              <a:xfrm>
                <a:off x="7725594" y="2584242"/>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15.86</a:t>
                </a:r>
              </a:p>
            </p:txBody>
          </p:sp>
          <p:sp>
            <p:nvSpPr>
              <p:cNvPr id="65" name="TextBox 64"/>
              <p:cNvSpPr txBox="1"/>
              <p:nvPr/>
            </p:nvSpPr>
            <p:spPr>
              <a:xfrm>
                <a:off x="4117575" y="2584242"/>
                <a:ext cx="981038"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Huynh et al. (2015)</a:t>
                </a:r>
              </a:p>
            </p:txBody>
          </p:sp>
          <p:sp>
            <p:nvSpPr>
              <p:cNvPr id="181" name="TextBox 180"/>
              <p:cNvSpPr txBox="1"/>
              <p:nvPr/>
            </p:nvSpPr>
            <p:spPr>
              <a:xfrm>
                <a:off x="4998690" y="879261"/>
                <a:ext cx="2186496" cy="215444"/>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30-day all-cause mortality</a:t>
                </a:r>
              </a:p>
            </p:txBody>
          </p:sp>
        </p:grpSp>
        <p:grpSp>
          <p:nvGrpSpPr>
            <p:cNvPr id="315" name="Group 314"/>
            <p:cNvGrpSpPr/>
            <p:nvPr/>
          </p:nvGrpSpPr>
          <p:grpSpPr>
            <a:xfrm>
              <a:off x="8165928" y="879261"/>
              <a:ext cx="3913449" cy="2581030"/>
              <a:chOff x="8165928" y="879261"/>
              <a:chExt cx="3913449" cy="2581030"/>
            </a:xfrm>
          </p:grpSpPr>
          <p:cxnSp>
            <p:nvCxnSpPr>
              <p:cNvPr id="59" name="Straight Connector 58"/>
              <p:cNvCxnSpPr/>
              <p:nvPr/>
            </p:nvCxnSpPr>
            <p:spPr>
              <a:xfrm>
                <a:off x="8177089" y="1514475"/>
                <a:ext cx="3888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8188128" y="1337580"/>
                <a:ext cx="421590" cy="153888"/>
              </a:xfrm>
              <a:prstGeom prst="rect">
                <a:avLst/>
              </a:prstGeom>
              <a:noFill/>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Author</a:t>
                </a:r>
              </a:p>
            </p:txBody>
          </p:sp>
          <p:sp>
            <p:nvSpPr>
              <p:cNvPr id="61" name="TextBox 60"/>
              <p:cNvSpPr txBox="1"/>
              <p:nvPr/>
            </p:nvSpPr>
            <p:spPr>
              <a:xfrm>
                <a:off x="10932629" y="1183691"/>
                <a:ext cx="504945"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a:t>
                </a:r>
                <a:b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p>
            </p:txBody>
          </p:sp>
          <p:sp>
            <p:nvSpPr>
              <p:cNvPr id="62" name="TextBox 61"/>
              <p:cNvSpPr txBox="1"/>
              <p:nvPr/>
            </p:nvSpPr>
            <p:spPr>
              <a:xfrm>
                <a:off x="11651375" y="1183691"/>
                <a:ext cx="428002"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a:t>
                </a:r>
              </a:p>
            </p:txBody>
          </p:sp>
          <p:cxnSp>
            <p:nvCxnSpPr>
              <p:cNvPr id="66" name="Straight Connector 65"/>
              <p:cNvCxnSpPr/>
              <p:nvPr/>
            </p:nvCxnSpPr>
            <p:spPr>
              <a:xfrm>
                <a:off x="8177089" y="3097956"/>
                <a:ext cx="3888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45" name="Straight Connector 244"/>
              <p:cNvCxnSpPr/>
              <p:nvPr/>
            </p:nvCxnSpPr>
            <p:spPr>
              <a:xfrm>
                <a:off x="9235291"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46" name="TextBox 245"/>
              <p:cNvSpPr txBox="1"/>
              <p:nvPr/>
            </p:nvSpPr>
            <p:spPr>
              <a:xfrm>
                <a:off x="9203231" y="3138614"/>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243" name="Straight Connector 242"/>
              <p:cNvCxnSpPr/>
              <p:nvPr/>
            </p:nvCxnSpPr>
            <p:spPr>
              <a:xfrm>
                <a:off x="9687618"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44" name="TextBox 243"/>
              <p:cNvSpPr txBox="1"/>
              <p:nvPr/>
            </p:nvSpPr>
            <p:spPr>
              <a:xfrm>
                <a:off x="9564187" y="3138614"/>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a:t>
                </a:r>
              </a:p>
            </p:txBody>
          </p:sp>
          <p:cxnSp>
            <p:nvCxnSpPr>
              <p:cNvPr id="241" name="Straight Connector 240"/>
              <p:cNvCxnSpPr/>
              <p:nvPr/>
            </p:nvCxnSpPr>
            <p:spPr>
              <a:xfrm>
                <a:off x="10133583"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42" name="TextBox 241"/>
              <p:cNvSpPr txBox="1"/>
              <p:nvPr/>
            </p:nvSpPr>
            <p:spPr>
              <a:xfrm>
                <a:off x="10045419" y="3138614"/>
                <a:ext cx="176330"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a:t>
                </a:r>
              </a:p>
            </p:txBody>
          </p:sp>
          <p:cxnSp>
            <p:nvCxnSpPr>
              <p:cNvPr id="239" name="Straight Connector 238"/>
              <p:cNvCxnSpPr/>
              <p:nvPr/>
            </p:nvCxnSpPr>
            <p:spPr>
              <a:xfrm>
                <a:off x="10585454"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40" name="TextBox 239"/>
              <p:cNvSpPr txBox="1"/>
              <p:nvPr/>
            </p:nvSpPr>
            <p:spPr>
              <a:xfrm>
                <a:off x="10462024" y="3138614"/>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0.75</a:t>
                </a:r>
              </a:p>
            </p:txBody>
          </p:sp>
          <p:cxnSp>
            <p:nvCxnSpPr>
              <p:cNvPr id="237" name="Straight Connector 236"/>
              <p:cNvCxnSpPr/>
              <p:nvPr/>
            </p:nvCxnSpPr>
            <p:spPr>
              <a:xfrm>
                <a:off x="11029902" y="3097955"/>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38" name="TextBox 237"/>
              <p:cNvSpPr txBox="1"/>
              <p:nvPr/>
            </p:nvSpPr>
            <p:spPr>
              <a:xfrm>
                <a:off x="10994638" y="3138614"/>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72" name="TextBox 71"/>
              <p:cNvSpPr txBox="1"/>
              <p:nvPr/>
            </p:nvSpPr>
            <p:spPr>
              <a:xfrm>
                <a:off x="9828395" y="3275625"/>
                <a:ext cx="788677" cy="184666"/>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Proportion</a:t>
                </a:r>
              </a:p>
            </p:txBody>
          </p:sp>
          <p:sp>
            <p:nvSpPr>
              <p:cNvPr id="73" name="TextBox 72"/>
              <p:cNvSpPr txBox="1"/>
              <p:nvPr/>
            </p:nvSpPr>
            <p:spPr>
              <a:xfrm>
                <a:off x="8165928" y="1574900"/>
                <a:ext cx="92333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Lowe et al. (1998)</a:t>
                </a:r>
              </a:p>
            </p:txBody>
          </p:sp>
          <p:sp>
            <p:nvSpPr>
              <p:cNvPr id="74" name="TextBox 73"/>
              <p:cNvSpPr txBox="1"/>
              <p:nvPr/>
            </p:nvSpPr>
            <p:spPr>
              <a:xfrm>
                <a:off x="10761908" y="1574900"/>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0.34 (0.29, 0.38)</a:t>
                </a:r>
              </a:p>
            </p:txBody>
          </p:sp>
          <p:sp>
            <p:nvSpPr>
              <p:cNvPr id="75" name="TextBox 74"/>
              <p:cNvSpPr txBox="1"/>
              <p:nvPr/>
            </p:nvSpPr>
            <p:spPr>
              <a:xfrm>
                <a:off x="11767163" y="1574900"/>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10.83</a:t>
                </a:r>
              </a:p>
            </p:txBody>
          </p:sp>
          <p:sp>
            <p:nvSpPr>
              <p:cNvPr id="76" name="TextBox 75"/>
              <p:cNvSpPr txBox="1"/>
              <p:nvPr/>
            </p:nvSpPr>
            <p:spPr>
              <a:xfrm>
                <a:off x="8165928" y="1707234"/>
                <a:ext cx="948978"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Heller et al. (2000)</a:t>
                </a:r>
              </a:p>
            </p:txBody>
          </p:sp>
          <p:sp>
            <p:nvSpPr>
              <p:cNvPr id="77" name="TextBox 76"/>
              <p:cNvSpPr txBox="1"/>
              <p:nvPr/>
            </p:nvSpPr>
            <p:spPr>
              <a:xfrm>
                <a:off x="10761908" y="1707234"/>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0.29 (0.26, 0.32)</a:t>
                </a:r>
              </a:p>
            </p:txBody>
          </p:sp>
          <p:sp>
            <p:nvSpPr>
              <p:cNvPr id="78" name="TextBox 77"/>
              <p:cNvSpPr txBox="1"/>
              <p:nvPr/>
            </p:nvSpPr>
            <p:spPr>
              <a:xfrm>
                <a:off x="11767163" y="1707234"/>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11.86</a:t>
                </a:r>
              </a:p>
            </p:txBody>
          </p:sp>
          <p:sp>
            <p:nvSpPr>
              <p:cNvPr id="79" name="TextBox 78"/>
              <p:cNvSpPr txBox="1"/>
              <p:nvPr/>
            </p:nvSpPr>
            <p:spPr>
              <a:xfrm>
                <a:off x="8165928" y="1837727"/>
                <a:ext cx="103874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Stewart et al. (2002)</a:t>
                </a:r>
              </a:p>
            </p:txBody>
          </p:sp>
          <p:sp>
            <p:nvSpPr>
              <p:cNvPr id="80" name="TextBox 79"/>
              <p:cNvSpPr txBox="1"/>
              <p:nvPr/>
            </p:nvSpPr>
            <p:spPr>
              <a:xfrm>
                <a:off x="10761908" y="1837727"/>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0.29 (0.24, 0.34)</a:t>
                </a:r>
              </a:p>
            </p:txBody>
          </p:sp>
          <p:sp>
            <p:nvSpPr>
              <p:cNvPr id="81" name="TextBox 80"/>
              <p:cNvSpPr txBox="1"/>
              <p:nvPr/>
            </p:nvSpPr>
            <p:spPr>
              <a:xfrm>
                <a:off x="11767163" y="1837727"/>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10.22</a:t>
                </a:r>
              </a:p>
            </p:txBody>
          </p:sp>
          <p:sp>
            <p:nvSpPr>
              <p:cNvPr id="82" name="TextBox 81"/>
              <p:cNvSpPr txBox="1"/>
              <p:nvPr/>
            </p:nvSpPr>
            <p:spPr>
              <a:xfrm>
                <a:off x="8165928" y="1968477"/>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Scott et al. (2004)</a:t>
                </a:r>
              </a:p>
            </p:txBody>
          </p:sp>
          <p:sp>
            <p:nvSpPr>
              <p:cNvPr id="83" name="TextBox 82"/>
              <p:cNvSpPr txBox="1"/>
              <p:nvPr/>
            </p:nvSpPr>
            <p:spPr>
              <a:xfrm>
                <a:off x="10761908" y="1968477"/>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0.27 (0.24, 0.32)</a:t>
                </a:r>
              </a:p>
            </p:txBody>
          </p:sp>
          <p:sp>
            <p:nvSpPr>
              <p:cNvPr id="84" name="TextBox 83"/>
              <p:cNvSpPr txBox="1"/>
              <p:nvPr/>
            </p:nvSpPr>
            <p:spPr>
              <a:xfrm>
                <a:off x="11767163" y="1968477"/>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11.02</a:t>
                </a:r>
              </a:p>
            </p:txBody>
          </p:sp>
          <p:sp>
            <p:nvSpPr>
              <p:cNvPr id="85" name="TextBox 84"/>
              <p:cNvSpPr txBox="1"/>
              <p:nvPr/>
            </p:nvSpPr>
            <p:spPr>
              <a:xfrm>
                <a:off x="8165928" y="2102577"/>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Teng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(2010)</a:t>
                </a:r>
              </a:p>
            </p:txBody>
          </p:sp>
          <p:sp>
            <p:nvSpPr>
              <p:cNvPr id="86" name="TextBox 85"/>
              <p:cNvSpPr txBox="1"/>
              <p:nvPr/>
            </p:nvSpPr>
            <p:spPr>
              <a:xfrm>
                <a:off x="10761908" y="2102577"/>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0.29 (0.28, 0.30)</a:t>
                </a:r>
              </a:p>
            </p:txBody>
          </p:sp>
          <p:sp>
            <p:nvSpPr>
              <p:cNvPr id="87" name="TextBox 86"/>
              <p:cNvSpPr txBox="1"/>
              <p:nvPr/>
            </p:nvSpPr>
            <p:spPr>
              <a:xfrm>
                <a:off x="11767163" y="2102577"/>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12.83</a:t>
                </a:r>
              </a:p>
            </p:txBody>
          </p:sp>
          <p:sp>
            <p:nvSpPr>
              <p:cNvPr id="88" name="TextBox 87"/>
              <p:cNvSpPr txBox="1"/>
              <p:nvPr/>
            </p:nvSpPr>
            <p:spPr>
              <a:xfrm>
                <a:off x="8165928" y="2237987"/>
                <a:ext cx="1128514"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Davidson et al. (2010)</a:t>
                </a:r>
              </a:p>
            </p:txBody>
          </p:sp>
          <p:sp>
            <p:nvSpPr>
              <p:cNvPr id="89" name="TextBox 88"/>
              <p:cNvSpPr txBox="1"/>
              <p:nvPr/>
            </p:nvSpPr>
            <p:spPr>
              <a:xfrm>
                <a:off x="10761908" y="2237987"/>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0.14 (0.09, 0.22)</a:t>
                </a:r>
              </a:p>
            </p:txBody>
          </p:sp>
          <p:sp>
            <p:nvSpPr>
              <p:cNvPr id="90" name="TextBox 89"/>
              <p:cNvSpPr txBox="1"/>
              <p:nvPr/>
            </p:nvSpPr>
            <p:spPr>
              <a:xfrm>
                <a:off x="11831284" y="2237987"/>
                <a:ext cx="224420"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7.39</a:t>
                </a:r>
              </a:p>
            </p:txBody>
          </p:sp>
          <p:sp>
            <p:nvSpPr>
              <p:cNvPr id="91" name="TextBox 90"/>
              <p:cNvSpPr txBox="1"/>
              <p:nvPr/>
            </p:nvSpPr>
            <p:spPr>
              <a:xfrm>
                <a:off x="8165928" y="2371388"/>
                <a:ext cx="117981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Robertson et al. (2012)</a:t>
                </a:r>
              </a:p>
            </p:txBody>
          </p:sp>
          <p:sp>
            <p:nvSpPr>
              <p:cNvPr id="92" name="TextBox 91"/>
              <p:cNvSpPr txBox="1"/>
              <p:nvPr/>
            </p:nvSpPr>
            <p:spPr>
              <a:xfrm>
                <a:off x="10761908" y="2371388"/>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0.24 (0.23, 0.24)</a:t>
                </a:r>
              </a:p>
            </p:txBody>
          </p:sp>
          <p:sp>
            <p:nvSpPr>
              <p:cNvPr id="93" name="TextBox 92"/>
              <p:cNvSpPr txBox="1"/>
              <p:nvPr/>
            </p:nvSpPr>
            <p:spPr>
              <a:xfrm>
                <a:off x="11767163" y="2371388"/>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12.90</a:t>
                </a:r>
              </a:p>
            </p:txBody>
          </p:sp>
          <p:sp>
            <p:nvSpPr>
              <p:cNvPr id="94" name="TextBox 93"/>
              <p:cNvSpPr txBox="1"/>
              <p:nvPr/>
            </p:nvSpPr>
            <p:spPr>
              <a:xfrm>
                <a:off x="8165928" y="2506424"/>
                <a:ext cx="103874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Stewart et al. (2012)</a:t>
                </a:r>
              </a:p>
            </p:txBody>
          </p:sp>
          <p:sp>
            <p:nvSpPr>
              <p:cNvPr id="95" name="TextBox 94"/>
              <p:cNvSpPr txBox="1"/>
              <p:nvPr/>
            </p:nvSpPr>
            <p:spPr>
              <a:xfrm>
                <a:off x="10761908" y="2506424"/>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0.20 (0.16, 0.25)</a:t>
                </a:r>
              </a:p>
            </p:txBody>
          </p:sp>
          <p:sp>
            <p:nvSpPr>
              <p:cNvPr id="96" name="TextBox 95"/>
              <p:cNvSpPr txBox="1"/>
              <p:nvPr/>
            </p:nvSpPr>
            <p:spPr>
              <a:xfrm>
                <a:off x="11767163" y="2506424"/>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10.09</a:t>
                </a:r>
              </a:p>
            </p:txBody>
          </p:sp>
          <p:sp>
            <p:nvSpPr>
              <p:cNvPr id="97" name="TextBox 96"/>
              <p:cNvSpPr txBox="1"/>
              <p:nvPr/>
            </p:nvSpPr>
            <p:spPr>
              <a:xfrm>
                <a:off x="8165928" y="2643703"/>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Teng</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(2014)</a:t>
                </a:r>
              </a:p>
            </p:txBody>
          </p:sp>
          <p:sp>
            <p:nvSpPr>
              <p:cNvPr id="98" name="TextBox 97"/>
              <p:cNvSpPr txBox="1"/>
              <p:nvPr/>
            </p:nvSpPr>
            <p:spPr>
              <a:xfrm>
                <a:off x="10761908" y="2643703"/>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0.18 (0.18, 0.19)</a:t>
                </a:r>
              </a:p>
            </p:txBody>
          </p:sp>
          <p:sp>
            <p:nvSpPr>
              <p:cNvPr id="99" name="TextBox 98"/>
              <p:cNvSpPr txBox="1"/>
              <p:nvPr/>
            </p:nvSpPr>
            <p:spPr>
              <a:xfrm>
                <a:off x="11767163" y="2643703"/>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12.87</a:t>
                </a:r>
              </a:p>
            </p:txBody>
          </p:sp>
          <p:sp>
            <p:nvSpPr>
              <p:cNvPr id="100" name="TextBox 99"/>
              <p:cNvSpPr txBox="1"/>
              <p:nvPr/>
            </p:nvSpPr>
            <p:spPr>
              <a:xfrm>
                <a:off x="8165928" y="2783880"/>
                <a:ext cx="1098058" cy="221599"/>
              </a:xfrm>
              <a:prstGeom prst="rect">
                <a:avLst/>
              </a:prstGeom>
              <a:noFill/>
            </p:spPr>
            <p:txBody>
              <a:bodyPr wrap="none" lIns="0" tIns="0" rIns="0" bIns="0" rtlCol="0" anchor="t">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Overall (</a:t>
                </a: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98.34%, </a:t>
                </a:r>
                <a:b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p>
            </p:txBody>
          </p:sp>
          <p:sp>
            <p:nvSpPr>
              <p:cNvPr id="101" name="TextBox 100"/>
              <p:cNvSpPr txBox="1"/>
              <p:nvPr/>
            </p:nvSpPr>
            <p:spPr>
              <a:xfrm>
                <a:off x="10761908" y="2783880"/>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 (0.22, 0.29)</a:t>
                </a:r>
              </a:p>
            </p:txBody>
          </p:sp>
          <p:sp>
            <p:nvSpPr>
              <p:cNvPr id="102" name="TextBox 101"/>
              <p:cNvSpPr txBox="1"/>
              <p:nvPr/>
            </p:nvSpPr>
            <p:spPr>
              <a:xfrm>
                <a:off x="11703043" y="2783880"/>
                <a:ext cx="35266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100.00</a:t>
                </a:r>
              </a:p>
            </p:txBody>
          </p:sp>
          <p:cxnSp>
            <p:nvCxnSpPr>
              <p:cNvPr id="103" name="Straight Connector 102"/>
              <p:cNvCxnSpPr/>
              <p:nvPr/>
            </p:nvCxnSpPr>
            <p:spPr>
              <a:xfrm>
                <a:off x="9687618" y="1514475"/>
                <a:ext cx="0" cy="1578675"/>
              </a:xfrm>
              <a:prstGeom prst="line">
                <a:avLst/>
              </a:prstGeom>
              <a:ln w="9525">
                <a:solidFill>
                  <a:srgbClr val="000000"/>
                </a:solidFill>
                <a:prstDash val="dash"/>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9768688" y="1595535"/>
                <a:ext cx="154800" cy="45719"/>
                <a:chOff x="9437988" y="2033685"/>
                <a:chExt cx="154800" cy="45719"/>
              </a:xfrm>
            </p:grpSpPr>
            <p:cxnSp>
              <p:nvCxnSpPr>
                <p:cNvPr id="235" name="Straight Connector 234"/>
                <p:cNvCxnSpPr/>
                <p:nvPr/>
              </p:nvCxnSpPr>
              <p:spPr>
                <a:xfrm>
                  <a:off x="9437988" y="2056544"/>
                  <a:ext cx="1548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36" name="Rectangle 235"/>
                <p:cNvSpPr/>
                <p:nvPr/>
              </p:nvSpPr>
              <p:spPr>
                <a:xfrm>
                  <a:off x="9484024" y="2033685"/>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5" name="Group 104"/>
              <p:cNvGrpSpPr/>
              <p:nvPr/>
            </p:nvGrpSpPr>
            <p:grpSpPr>
              <a:xfrm>
                <a:off x="9715098" y="1731074"/>
                <a:ext cx="97200" cy="45719"/>
                <a:chOff x="9384398" y="2169224"/>
                <a:chExt cx="97200" cy="45719"/>
              </a:xfrm>
            </p:grpSpPr>
            <p:cxnSp>
              <p:nvCxnSpPr>
                <p:cNvPr id="233" name="Straight Connector 232"/>
                <p:cNvCxnSpPr/>
                <p:nvPr/>
              </p:nvCxnSpPr>
              <p:spPr>
                <a:xfrm>
                  <a:off x="9384398" y="2192083"/>
                  <a:ext cx="972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34" name="Rectangle 233"/>
                <p:cNvSpPr/>
                <p:nvPr/>
              </p:nvSpPr>
              <p:spPr>
                <a:xfrm>
                  <a:off x="9401862" y="2169224"/>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6" name="Group 105"/>
              <p:cNvGrpSpPr/>
              <p:nvPr/>
            </p:nvGrpSpPr>
            <p:grpSpPr>
              <a:xfrm>
                <a:off x="9668569" y="1866457"/>
                <a:ext cx="176400" cy="45719"/>
                <a:chOff x="9337869" y="2304607"/>
                <a:chExt cx="176400" cy="45719"/>
              </a:xfrm>
            </p:grpSpPr>
            <p:cxnSp>
              <p:nvCxnSpPr>
                <p:cNvPr id="231" name="Straight Connector 230"/>
                <p:cNvCxnSpPr/>
                <p:nvPr/>
              </p:nvCxnSpPr>
              <p:spPr>
                <a:xfrm>
                  <a:off x="9337869" y="2327466"/>
                  <a:ext cx="1764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32" name="Rectangle 231"/>
                <p:cNvSpPr/>
                <p:nvPr/>
              </p:nvSpPr>
              <p:spPr>
                <a:xfrm>
                  <a:off x="9389957" y="2304607"/>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07" name="Group 106"/>
              <p:cNvGrpSpPr/>
              <p:nvPr/>
            </p:nvGrpSpPr>
            <p:grpSpPr>
              <a:xfrm>
                <a:off x="9665597" y="2002152"/>
                <a:ext cx="136800" cy="45719"/>
                <a:chOff x="9334897" y="2440302"/>
                <a:chExt cx="136800" cy="45719"/>
              </a:xfrm>
            </p:grpSpPr>
            <p:cxnSp>
              <p:nvCxnSpPr>
                <p:cNvPr id="229" name="Straight Connector 228"/>
                <p:cNvCxnSpPr/>
                <p:nvPr/>
              </p:nvCxnSpPr>
              <p:spPr>
                <a:xfrm>
                  <a:off x="9334897" y="2463161"/>
                  <a:ext cx="1368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30" name="Rectangle 229"/>
                <p:cNvSpPr/>
                <p:nvPr/>
              </p:nvSpPr>
              <p:spPr>
                <a:xfrm>
                  <a:off x="9367937" y="2440302"/>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08" name="Rectangle 107"/>
              <p:cNvSpPr/>
              <p:nvPr/>
            </p:nvSpPr>
            <p:spPr>
              <a:xfrm>
                <a:off x="9734089" y="2130355"/>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09" name="Group 108"/>
              <p:cNvGrpSpPr/>
              <p:nvPr/>
            </p:nvGrpSpPr>
            <p:grpSpPr>
              <a:xfrm>
                <a:off x="9401636" y="2267617"/>
                <a:ext cx="234000" cy="45719"/>
                <a:chOff x="9070936" y="2705767"/>
                <a:chExt cx="234000" cy="45719"/>
              </a:xfrm>
            </p:grpSpPr>
            <p:cxnSp>
              <p:nvCxnSpPr>
                <p:cNvPr id="227" name="Straight Connector 226"/>
                <p:cNvCxnSpPr/>
                <p:nvPr/>
              </p:nvCxnSpPr>
              <p:spPr>
                <a:xfrm>
                  <a:off x="9070936" y="2728626"/>
                  <a:ext cx="234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28" name="Rectangle 227"/>
                <p:cNvSpPr/>
                <p:nvPr/>
              </p:nvSpPr>
              <p:spPr>
                <a:xfrm>
                  <a:off x="9139336" y="2705767"/>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10" name="Rectangle 109"/>
              <p:cNvSpPr/>
              <p:nvPr/>
            </p:nvSpPr>
            <p:spPr>
              <a:xfrm>
                <a:off x="9632400" y="2398643"/>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11" name="Group 110"/>
              <p:cNvGrpSpPr/>
              <p:nvPr/>
            </p:nvGrpSpPr>
            <p:grpSpPr>
              <a:xfrm>
                <a:off x="9523494" y="2536340"/>
                <a:ext cx="162000" cy="45719"/>
                <a:chOff x="9192794" y="2974490"/>
                <a:chExt cx="162000" cy="45719"/>
              </a:xfrm>
            </p:grpSpPr>
            <p:cxnSp>
              <p:nvCxnSpPr>
                <p:cNvPr id="225" name="Straight Connector 224"/>
                <p:cNvCxnSpPr/>
                <p:nvPr/>
              </p:nvCxnSpPr>
              <p:spPr>
                <a:xfrm>
                  <a:off x="9192794" y="2997349"/>
                  <a:ext cx="162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26" name="Rectangle 225"/>
                <p:cNvSpPr/>
                <p:nvPr/>
              </p:nvSpPr>
              <p:spPr>
                <a:xfrm>
                  <a:off x="9235003" y="297449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12" name="Rectangle 111"/>
              <p:cNvSpPr/>
              <p:nvPr/>
            </p:nvSpPr>
            <p:spPr>
              <a:xfrm>
                <a:off x="9536651" y="2669448"/>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13" name="Diamond 112"/>
              <p:cNvSpPr/>
              <p:nvPr/>
            </p:nvSpPr>
            <p:spPr>
              <a:xfrm>
                <a:off x="9624900" y="2773898"/>
                <a:ext cx="118616" cy="108000"/>
              </a:xfrm>
              <a:prstGeom prst="diamond">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2" name="TextBox 181"/>
              <p:cNvSpPr txBox="1"/>
              <p:nvPr/>
            </p:nvSpPr>
            <p:spPr>
              <a:xfrm>
                <a:off x="9069587" y="879261"/>
                <a:ext cx="2148024" cy="215444"/>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1-year all-cause mortality</a:t>
                </a:r>
              </a:p>
            </p:txBody>
          </p:sp>
        </p:grpSp>
        <p:grpSp>
          <p:nvGrpSpPr>
            <p:cNvPr id="313" name="Group 312"/>
            <p:cNvGrpSpPr/>
            <p:nvPr/>
          </p:nvGrpSpPr>
          <p:grpSpPr>
            <a:xfrm>
              <a:off x="4117575" y="3662775"/>
              <a:ext cx="3909260" cy="2506469"/>
              <a:chOff x="4117575" y="3662775"/>
              <a:chExt cx="3909260" cy="2506469"/>
            </a:xfrm>
          </p:grpSpPr>
          <p:cxnSp>
            <p:nvCxnSpPr>
              <p:cNvPr id="114" name="Straight Connector 113"/>
              <p:cNvCxnSpPr/>
              <p:nvPr/>
            </p:nvCxnSpPr>
            <p:spPr>
              <a:xfrm>
                <a:off x="4126848" y="5806910"/>
                <a:ext cx="3888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5244698"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24" name="TextBox 223"/>
              <p:cNvSpPr txBox="1"/>
              <p:nvPr/>
            </p:nvSpPr>
            <p:spPr>
              <a:xfrm>
                <a:off x="5212638" y="5847567"/>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221" name="Straight Connector 220"/>
              <p:cNvCxnSpPr/>
              <p:nvPr/>
            </p:nvCxnSpPr>
            <p:spPr>
              <a:xfrm>
                <a:off x="5690791"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22" name="TextBox 221"/>
              <p:cNvSpPr txBox="1"/>
              <p:nvPr/>
            </p:nvSpPr>
            <p:spPr>
              <a:xfrm>
                <a:off x="5567360" y="5847567"/>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a:t>
                </a:r>
              </a:p>
            </p:txBody>
          </p:sp>
          <p:cxnSp>
            <p:nvCxnSpPr>
              <p:cNvPr id="219" name="Straight Connector 218"/>
              <p:cNvCxnSpPr/>
              <p:nvPr/>
            </p:nvCxnSpPr>
            <p:spPr>
              <a:xfrm>
                <a:off x="6141236"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20" name="TextBox 219"/>
              <p:cNvSpPr txBox="1"/>
              <p:nvPr/>
            </p:nvSpPr>
            <p:spPr>
              <a:xfrm>
                <a:off x="6053072" y="5847567"/>
                <a:ext cx="176330"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a:t>
                </a:r>
              </a:p>
            </p:txBody>
          </p:sp>
          <p:cxnSp>
            <p:nvCxnSpPr>
              <p:cNvPr id="217" name="Straight Connector 216"/>
              <p:cNvCxnSpPr/>
              <p:nvPr/>
            </p:nvCxnSpPr>
            <p:spPr>
              <a:xfrm>
                <a:off x="6589878"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18" name="TextBox 217"/>
              <p:cNvSpPr txBox="1"/>
              <p:nvPr/>
            </p:nvSpPr>
            <p:spPr>
              <a:xfrm>
                <a:off x="6466448" y="5847567"/>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0.75</a:t>
                </a:r>
              </a:p>
            </p:txBody>
          </p:sp>
          <p:cxnSp>
            <p:nvCxnSpPr>
              <p:cNvPr id="215" name="Straight Connector 214"/>
              <p:cNvCxnSpPr/>
              <p:nvPr/>
            </p:nvCxnSpPr>
            <p:spPr>
              <a:xfrm>
                <a:off x="7042674"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16" name="TextBox 215"/>
              <p:cNvSpPr txBox="1"/>
              <p:nvPr/>
            </p:nvSpPr>
            <p:spPr>
              <a:xfrm>
                <a:off x="7007410" y="5847567"/>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20" name="TextBox 119"/>
              <p:cNvSpPr txBox="1"/>
              <p:nvPr/>
            </p:nvSpPr>
            <p:spPr>
              <a:xfrm>
                <a:off x="5786052" y="5984578"/>
                <a:ext cx="788677" cy="184666"/>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Proportion</a:t>
                </a:r>
              </a:p>
            </p:txBody>
          </p:sp>
          <p:sp>
            <p:nvSpPr>
              <p:cNvPr id="121" name="TextBox 120"/>
              <p:cNvSpPr txBox="1"/>
              <p:nvPr/>
            </p:nvSpPr>
            <p:spPr>
              <a:xfrm>
                <a:off x="4117575" y="4107405"/>
                <a:ext cx="421590" cy="153888"/>
              </a:xfrm>
              <a:prstGeom prst="rect">
                <a:avLst/>
              </a:prstGeom>
              <a:noFill/>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Author</a:t>
                </a:r>
              </a:p>
            </p:txBody>
          </p:sp>
          <p:sp>
            <p:nvSpPr>
              <p:cNvPr id="122" name="TextBox 121"/>
              <p:cNvSpPr txBox="1"/>
              <p:nvPr/>
            </p:nvSpPr>
            <p:spPr>
              <a:xfrm>
                <a:off x="6888771" y="3953516"/>
                <a:ext cx="504945"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a:t>
                </a:r>
                <a:b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p>
            </p:txBody>
          </p:sp>
          <p:sp>
            <p:nvSpPr>
              <p:cNvPr id="123" name="TextBox 122"/>
              <p:cNvSpPr txBox="1"/>
              <p:nvPr/>
            </p:nvSpPr>
            <p:spPr>
              <a:xfrm>
                <a:off x="7598833" y="3953516"/>
                <a:ext cx="428002"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a:t>
                </a:r>
              </a:p>
            </p:txBody>
          </p:sp>
          <p:cxnSp>
            <p:nvCxnSpPr>
              <p:cNvPr id="124" name="Straight Connector 123"/>
              <p:cNvCxnSpPr/>
              <p:nvPr/>
            </p:nvCxnSpPr>
            <p:spPr>
              <a:xfrm>
                <a:off x="4126848" y="4348430"/>
                <a:ext cx="3888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a:off x="5603650" y="4348430"/>
                <a:ext cx="0" cy="1464620"/>
              </a:xfrm>
              <a:prstGeom prst="line">
                <a:avLst/>
              </a:prstGeom>
              <a:ln w="9525">
                <a:solidFill>
                  <a:srgbClr val="000000"/>
                </a:solidFill>
                <a:prstDash val="dash"/>
              </a:ln>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4117575" y="4416220"/>
                <a:ext cx="92333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Lowe et al. (1998)</a:t>
                </a:r>
              </a:p>
            </p:txBody>
          </p:sp>
          <p:sp>
            <p:nvSpPr>
              <p:cNvPr id="127" name="TextBox 126"/>
              <p:cNvSpPr txBox="1"/>
              <p:nvPr/>
            </p:nvSpPr>
            <p:spPr>
              <a:xfrm>
                <a:off x="6718050" y="4416220"/>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0.20 (0.17, 0.24)</a:t>
                </a:r>
              </a:p>
            </p:txBody>
          </p:sp>
          <p:sp>
            <p:nvSpPr>
              <p:cNvPr id="128" name="TextBox 127"/>
              <p:cNvSpPr txBox="1"/>
              <p:nvPr/>
            </p:nvSpPr>
            <p:spPr>
              <a:xfrm>
                <a:off x="7725594" y="4416220"/>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16.56</a:t>
                </a:r>
              </a:p>
            </p:txBody>
          </p:sp>
          <p:sp>
            <p:nvSpPr>
              <p:cNvPr id="129" name="TextBox 128"/>
              <p:cNvSpPr txBox="1"/>
              <p:nvPr/>
            </p:nvSpPr>
            <p:spPr>
              <a:xfrm>
                <a:off x="4117575" y="4590076"/>
                <a:ext cx="87844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Paul et al. (2008)</a:t>
                </a:r>
              </a:p>
            </p:txBody>
          </p:sp>
          <p:sp>
            <p:nvSpPr>
              <p:cNvPr id="130" name="TextBox 129"/>
              <p:cNvSpPr txBox="1"/>
              <p:nvPr/>
            </p:nvSpPr>
            <p:spPr>
              <a:xfrm>
                <a:off x="6718050" y="4590076"/>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0.26 (0.19, 0.34)</a:t>
                </a:r>
              </a:p>
            </p:txBody>
          </p:sp>
          <p:sp>
            <p:nvSpPr>
              <p:cNvPr id="131" name="TextBox 130"/>
              <p:cNvSpPr txBox="1"/>
              <p:nvPr/>
            </p:nvSpPr>
            <p:spPr>
              <a:xfrm>
                <a:off x="7725594" y="4590076"/>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15.33</a:t>
                </a:r>
              </a:p>
            </p:txBody>
          </p:sp>
          <p:sp>
            <p:nvSpPr>
              <p:cNvPr id="132" name="TextBox 131"/>
              <p:cNvSpPr txBox="1"/>
              <p:nvPr/>
            </p:nvSpPr>
            <p:spPr>
              <a:xfrm>
                <a:off x="4117575" y="4757183"/>
                <a:ext cx="117981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Robertson et al. (2012)</a:t>
                </a:r>
              </a:p>
            </p:txBody>
          </p:sp>
          <p:sp>
            <p:nvSpPr>
              <p:cNvPr id="133" name="TextBox 132"/>
              <p:cNvSpPr txBox="1"/>
              <p:nvPr/>
            </p:nvSpPr>
            <p:spPr>
              <a:xfrm>
                <a:off x="6718050" y="4757183"/>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 (0.25, 0.26)</a:t>
                </a:r>
              </a:p>
            </p:txBody>
          </p:sp>
          <p:sp>
            <p:nvSpPr>
              <p:cNvPr id="134" name="TextBox 133"/>
              <p:cNvSpPr txBox="1"/>
              <p:nvPr/>
            </p:nvSpPr>
            <p:spPr>
              <a:xfrm>
                <a:off x="7725594" y="4757183"/>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17.23</a:t>
                </a:r>
              </a:p>
            </p:txBody>
          </p:sp>
          <p:sp>
            <p:nvSpPr>
              <p:cNvPr id="135" name="TextBox 134"/>
              <p:cNvSpPr txBox="1"/>
              <p:nvPr/>
            </p:nvSpPr>
            <p:spPr>
              <a:xfrm>
                <a:off x="4117575" y="4924794"/>
                <a:ext cx="92333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Islam et al. (2012)</a:t>
                </a:r>
              </a:p>
            </p:txBody>
          </p:sp>
          <p:sp>
            <p:nvSpPr>
              <p:cNvPr id="136" name="TextBox 135"/>
              <p:cNvSpPr txBox="1"/>
              <p:nvPr/>
            </p:nvSpPr>
            <p:spPr>
              <a:xfrm>
                <a:off x="6718050" y="4924794"/>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0.10 (0.09, 0.11)</a:t>
                </a:r>
              </a:p>
            </p:txBody>
          </p:sp>
          <p:sp>
            <p:nvSpPr>
              <p:cNvPr id="137" name="TextBox 136"/>
              <p:cNvSpPr txBox="1"/>
              <p:nvPr/>
            </p:nvSpPr>
            <p:spPr>
              <a:xfrm>
                <a:off x="7725594" y="4924794"/>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17.19</a:t>
                </a:r>
              </a:p>
            </p:txBody>
          </p:sp>
          <p:sp>
            <p:nvSpPr>
              <p:cNvPr id="138" name="TextBox 137"/>
              <p:cNvSpPr txBox="1"/>
              <p:nvPr/>
            </p:nvSpPr>
            <p:spPr>
              <a:xfrm>
                <a:off x="4123986" y="5259304"/>
                <a:ext cx="91050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Soito</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et al. (2015)</a:t>
                </a:r>
              </a:p>
            </p:txBody>
          </p:sp>
          <p:sp>
            <p:nvSpPr>
              <p:cNvPr id="139" name="TextBox 138"/>
              <p:cNvSpPr txBox="1"/>
              <p:nvPr/>
            </p:nvSpPr>
            <p:spPr>
              <a:xfrm>
                <a:off x="6718050" y="5259304"/>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0.20 (0.16, 0.23)</a:t>
                </a:r>
              </a:p>
            </p:txBody>
          </p:sp>
          <p:sp>
            <p:nvSpPr>
              <p:cNvPr id="140" name="TextBox 139"/>
              <p:cNvSpPr txBox="1"/>
              <p:nvPr/>
            </p:nvSpPr>
            <p:spPr>
              <a:xfrm>
                <a:off x="7725593" y="5259304"/>
                <a:ext cx="288542"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16.65</a:t>
                </a:r>
              </a:p>
            </p:txBody>
          </p:sp>
          <p:sp>
            <p:nvSpPr>
              <p:cNvPr id="141" name="TextBox 140"/>
              <p:cNvSpPr txBox="1"/>
              <p:nvPr/>
            </p:nvSpPr>
            <p:spPr>
              <a:xfrm>
                <a:off x="4123986" y="5430137"/>
                <a:ext cx="1118896" cy="221599"/>
              </a:xfrm>
              <a:prstGeom prst="rect">
                <a:avLst/>
              </a:prstGeom>
              <a:noFill/>
            </p:spPr>
            <p:txBody>
              <a:bodyPr wrap="none" lIns="0" tIns="0" rIns="0" bIns="0" rtlCol="0" anchor="t">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Overall (</a:t>
                </a: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99.43%, </a:t>
                </a:r>
                <a:b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p>
            </p:txBody>
          </p:sp>
          <p:sp>
            <p:nvSpPr>
              <p:cNvPr id="142" name="TextBox 141"/>
              <p:cNvSpPr txBox="1"/>
              <p:nvPr/>
            </p:nvSpPr>
            <p:spPr>
              <a:xfrm>
                <a:off x="6718050" y="5430137"/>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0.20 (0.13, 0.28)</a:t>
                </a:r>
              </a:p>
            </p:txBody>
          </p:sp>
          <p:sp>
            <p:nvSpPr>
              <p:cNvPr id="143" name="TextBox 142"/>
              <p:cNvSpPr txBox="1"/>
              <p:nvPr/>
            </p:nvSpPr>
            <p:spPr>
              <a:xfrm>
                <a:off x="7661474" y="5430137"/>
                <a:ext cx="35266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100.00</a:t>
                </a:r>
              </a:p>
            </p:txBody>
          </p:sp>
          <p:sp>
            <p:nvSpPr>
              <p:cNvPr id="144" name="TextBox 143"/>
              <p:cNvSpPr txBox="1"/>
              <p:nvPr/>
            </p:nvSpPr>
            <p:spPr>
              <a:xfrm>
                <a:off x="6718050" y="5083284"/>
                <a:ext cx="846386" cy="110800"/>
              </a:xfrm>
              <a:prstGeom prst="rect">
                <a:avLst/>
              </a:prstGeom>
              <a:solidFill>
                <a:schemeClr val="bg1"/>
              </a:solid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0.21 (0.19, 0.23)</a:t>
                </a:r>
              </a:p>
            </p:txBody>
          </p:sp>
          <p:sp>
            <p:nvSpPr>
              <p:cNvPr id="145" name="TextBox 144"/>
              <p:cNvSpPr txBox="1"/>
              <p:nvPr/>
            </p:nvSpPr>
            <p:spPr>
              <a:xfrm>
                <a:off x="7725593" y="5083284"/>
                <a:ext cx="288542"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17.05</a:t>
                </a:r>
              </a:p>
            </p:txBody>
          </p:sp>
          <p:sp>
            <p:nvSpPr>
              <p:cNvPr id="146" name="TextBox 145"/>
              <p:cNvSpPr txBox="1"/>
              <p:nvPr/>
            </p:nvSpPr>
            <p:spPr>
              <a:xfrm>
                <a:off x="4117575" y="5083284"/>
                <a:ext cx="981038"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Huynh et al. (2015)</a:t>
                </a:r>
              </a:p>
            </p:txBody>
          </p:sp>
          <p:grpSp>
            <p:nvGrpSpPr>
              <p:cNvPr id="147" name="Group 146"/>
              <p:cNvGrpSpPr/>
              <p:nvPr/>
            </p:nvGrpSpPr>
            <p:grpSpPr>
              <a:xfrm>
                <a:off x="5545945" y="4448760"/>
                <a:ext cx="133200" cy="45719"/>
                <a:chOff x="5590797" y="4886910"/>
                <a:chExt cx="133200" cy="45719"/>
              </a:xfrm>
            </p:grpSpPr>
            <p:cxnSp>
              <p:nvCxnSpPr>
                <p:cNvPr id="213" name="Straight Connector 212"/>
                <p:cNvCxnSpPr/>
                <p:nvPr/>
              </p:nvCxnSpPr>
              <p:spPr>
                <a:xfrm>
                  <a:off x="5590797" y="4910056"/>
                  <a:ext cx="1332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14" name="Rectangle 213"/>
                <p:cNvSpPr/>
                <p:nvPr/>
              </p:nvSpPr>
              <p:spPr>
                <a:xfrm>
                  <a:off x="5622547" y="488691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48" name="Group 147"/>
              <p:cNvGrpSpPr/>
              <p:nvPr/>
            </p:nvGrpSpPr>
            <p:grpSpPr>
              <a:xfrm>
                <a:off x="5587753" y="4616141"/>
                <a:ext cx="256226" cy="45719"/>
                <a:chOff x="5632605" y="5054291"/>
                <a:chExt cx="256226" cy="45719"/>
              </a:xfrm>
            </p:grpSpPr>
            <p:cxnSp>
              <p:nvCxnSpPr>
                <p:cNvPr id="211" name="Straight Connector 210"/>
                <p:cNvCxnSpPr/>
                <p:nvPr/>
              </p:nvCxnSpPr>
              <p:spPr>
                <a:xfrm>
                  <a:off x="5632605" y="5077437"/>
                  <a:ext cx="256226"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5720086" y="5054291"/>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49" name="Rectangle 148"/>
              <p:cNvSpPr/>
              <p:nvPr/>
            </p:nvSpPr>
            <p:spPr>
              <a:xfrm>
                <a:off x="5677615" y="4785805"/>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0" name="Rectangle 149"/>
              <p:cNvSpPr/>
              <p:nvPr/>
            </p:nvSpPr>
            <p:spPr>
              <a:xfrm>
                <a:off x="5401841" y="4947363"/>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1" name="Diamond 150"/>
              <p:cNvSpPr/>
              <p:nvPr/>
            </p:nvSpPr>
            <p:spPr>
              <a:xfrm>
                <a:off x="5473496" y="5409629"/>
                <a:ext cx="267296" cy="126000"/>
              </a:xfrm>
              <a:prstGeom prst="diamond">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52" name="Group 151"/>
              <p:cNvGrpSpPr/>
              <p:nvPr/>
            </p:nvGrpSpPr>
            <p:grpSpPr>
              <a:xfrm>
                <a:off x="5590134" y="5118206"/>
                <a:ext cx="72000" cy="45719"/>
                <a:chOff x="5634986" y="5556356"/>
                <a:chExt cx="72000" cy="45719"/>
              </a:xfrm>
            </p:grpSpPr>
            <p:cxnSp>
              <p:nvCxnSpPr>
                <p:cNvPr id="209" name="Straight Connector 208"/>
                <p:cNvCxnSpPr/>
                <p:nvPr/>
              </p:nvCxnSpPr>
              <p:spPr>
                <a:xfrm>
                  <a:off x="5634986" y="5579215"/>
                  <a:ext cx="72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10" name="Rectangle 209"/>
                <p:cNvSpPr/>
                <p:nvPr/>
              </p:nvSpPr>
              <p:spPr>
                <a:xfrm>
                  <a:off x="5642846" y="5556356"/>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53" name="Group 152"/>
              <p:cNvGrpSpPr/>
              <p:nvPr/>
            </p:nvGrpSpPr>
            <p:grpSpPr>
              <a:xfrm>
                <a:off x="5541182" y="5285912"/>
                <a:ext cx="122400" cy="45719"/>
                <a:chOff x="5586034" y="5724062"/>
                <a:chExt cx="122400" cy="45719"/>
              </a:xfrm>
            </p:grpSpPr>
            <p:cxnSp>
              <p:nvCxnSpPr>
                <p:cNvPr id="207" name="Straight Connector 206"/>
                <p:cNvCxnSpPr/>
                <p:nvPr/>
              </p:nvCxnSpPr>
              <p:spPr>
                <a:xfrm>
                  <a:off x="5586034" y="5746921"/>
                  <a:ext cx="1224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208" name="Rectangle 207"/>
                <p:cNvSpPr/>
                <p:nvPr/>
              </p:nvSpPr>
              <p:spPr>
                <a:xfrm>
                  <a:off x="5622126" y="5724062"/>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83" name="TextBox 182"/>
              <p:cNvSpPr txBox="1"/>
              <p:nvPr/>
            </p:nvSpPr>
            <p:spPr>
              <a:xfrm>
                <a:off x="4833579" y="3662775"/>
                <a:ext cx="2484655" cy="215444"/>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30-day all-cause readmission</a:t>
                </a:r>
              </a:p>
            </p:txBody>
          </p:sp>
        </p:grpSp>
        <p:grpSp>
          <p:nvGrpSpPr>
            <p:cNvPr id="314" name="Group 313"/>
            <p:cNvGrpSpPr/>
            <p:nvPr/>
          </p:nvGrpSpPr>
          <p:grpSpPr>
            <a:xfrm>
              <a:off x="8163348" y="3662775"/>
              <a:ext cx="3905056" cy="2506469"/>
              <a:chOff x="8163348" y="3662775"/>
              <a:chExt cx="3905056" cy="2506469"/>
            </a:xfrm>
          </p:grpSpPr>
          <p:cxnSp>
            <p:nvCxnSpPr>
              <p:cNvPr id="191" name="Straight Connector 190"/>
              <p:cNvCxnSpPr/>
              <p:nvPr/>
            </p:nvCxnSpPr>
            <p:spPr>
              <a:xfrm>
                <a:off x="8177089" y="5806910"/>
                <a:ext cx="38880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05" name="Straight Connector 204"/>
              <p:cNvCxnSpPr/>
              <p:nvPr/>
            </p:nvCxnSpPr>
            <p:spPr>
              <a:xfrm>
                <a:off x="9235414"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06" name="TextBox 205"/>
              <p:cNvSpPr txBox="1"/>
              <p:nvPr/>
            </p:nvSpPr>
            <p:spPr>
              <a:xfrm>
                <a:off x="9203354" y="5847567"/>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203" name="Straight Connector 202"/>
              <p:cNvCxnSpPr/>
              <p:nvPr/>
            </p:nvCxnSpPr>
            <p:spPr>
              <a:xfrm>
                <a:off x="9693412"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04" name="TextBox 203"/>
              <p:cNvSpPr txBox="1"/>
              <p:nvPr/>
            </p:nvSpPr>
            <p:spPr>
              <a:xfrm>
                <a:off x="9569981" y="5847567"/>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0.25</a:t>
                </a:r>
              </a:p>
            </p:txBody>
          </p:sp>
          <p:cxnSp>
            <p:nvCxnSpPr>
              <p:cNvPr id="201" name="Straight Connector 200"/>
              <p:cNvCxnSpPr/>
              <p:nvPr/>
            </p:nvCxnSpPr>
            <p:spPr>
              <a:xfrm>
                <a:off x="10151000"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02" name="TextBox 201"/>
              <p:cNvSpPr txBox="1"/>
              <p:nvPr/>
            </p:nvSpPr>
            <p:spPr>
              <a:xfrm>
                <a:off x="10062836" y="5847567"/>
                <a:ext cx="176330"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a:t>
                </a:r>
              </a:p>
            </p:txBody>
          </p:sp>
          <p:cxnSp>
            <p:nvCxnSpPr>
              <p:cNvPr id="199" name="Straight Connector 198"/>
              <p:cNvCxnSpPr/>
              <p:nvPr/>
            </p:nvCxnSpPr>
            <p:spPr>
              <a:xfrm>
                <a:off x="10611547"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00" name="TextBox 199"/>
              <p:cNvSpPr txBox="1"/>
              <p:nvPr/>
            </p:nvSpPr>
            <p:spPr>
              <a:xfrm>
                <a:off x="10488117" y="5847567"/>
                <a:ext cx="246863"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0.75</a:t>
                </a:r>
              </a:p>
            </p:txBody>
          </p:sp>
          <p:cxnSp>
            <p:nvCxnSpPr>
              <p:cNvPr id="197" name="Straight Connector 196"/>
              <p:cNvCxnSpPr/>
              <p:nvPr/>
            </p:nvCxnSpPr>
            <p:spPr>
              <a:xfrm>
                <a:off x="11066724" y="5806909"/>
                <a:ext cx="0" cy="43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98" name="TextBox 197"/>
              <p:cNvSpPr txBox="1"/>
              <p:nvPr/>
            </p:nvSpPr>
            <p:spPr>
              <a:xfrm>
                <a:off x="11031460" y="5847567"/>
                <a:ext cx="70532" cy="153888"/>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sp>
            <p:nvSpPr>
              <p:cNvPr id="155" name="TextBox 154"/>
              <p:cNvSpPr txBox="1"/>
              <p:nvPr/>
            </p:nvSpPr>
            <p:spPr>
              <a:xfrm>
                <a:off x="9836293" y="5984578"/>
                <a:ext cx="788677" cy="184666"/>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Proportion</a:t>
                </a:r>
              </a:p>
            </p:txBody>
          </p:sp>
          <p:cxnSp>
            <p:nvCxnSpPr>
              <p:cNvPr id="156" name="Straight Connector 155"/>
              <p:cNvCxnSpPr/>
              <p:nvPr/>
            </p:nvCxnSpPr>
            <p:spPr>
              <a:xfrm>
                <a:off x="8177089" y="4421773"/>
                <a:ext cx="3888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57" name="TextBox 156"/>
              <p:cNvSpPr txBox="1"/>
              <p:nvPr/>
            </p:nvSpPr>
            <p:spPr>
              <a:xfrm>
                <a:off x="8188128" y="4107405"/>
                <a:ext cx="421590" cy="153888"/>
              </a:xfrm>
              <a:prstGeom prst="rect">
                <a:avLst/>
              </a:prstGeom>
              <a:noFill/>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Author</a:t>
                </a:r>
              </a:p>
            </p:txBody>
          </p:sp>
          <p:sp>
            <p:nvSpPr>
              <p:cNvPr id="158" name="TextBox 157"/>
              <p:cNvSpPr txBox="1"/>
              <p:nvPr/>
            </p:nvSpPr>
            <p:spPr>
              <a:xfrm>
                <a:off x="10932629" y="3953516"/>
                <a:ext cx="504945"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ES</a:t>
                </a:r>
                <a:b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p>
            </p:txBody>
          </p:sp>
          <p:sp>
            <p:nvSpPr>
              <p:cNvPr id="159" name="TextBox 158"/>
              <p:cNvSpPr txBox="1"/>
              <p:nvPr/>
            </p:nvSpPr>
            <p:spPr>
              <a:xfrm>
                <a:off x="11640402" y="3953516"/>
                <a:ext cx="428002" cy="307777"/>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Weight</a:t>
                </a:r>
              </a:p>
            </p:txBody>
          </p:sp>
          <p:sp>
            <p:nvSpPr>
              <p:cNvPr id="160" name="TextBox 159"/>
              <p:cNvSpPr txBox="1"/>
              <p:nvPr/>
            </p:nvSpPr>
            <p:spPr>
              <a:xfrm>
                <a:off x="8163348" y="4520606"/>
                <a:ext cx="948978"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Heller et al. (2000)</a:t>
                </a:r>
              </a:p>
            </p:txBody>
          </p:sp>
          <p:sp>
            <p:nvSpPr>
              <p:cNvPr id="161" name="TextBox 160"/>
              <p:cNvSpPr txBox="1"/>
              <p:nvPr/>
            </p:nvSpPr>
            <p:spPr>
              <a:xfrm>
                <a:off x="10761908" y="4520606"/>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0.35 (0.32, 0.38)</a:t>
                </a:r>
              </a:p>
            </p:txBody>
          </p:sp>
          <p:sp>
            <p:nvSpPr>
              <p:cNvPr id="162" name="TextBox 161"/>
              <p:cNvSpPr txBox="1"/>
              <p:nvPr/>
            </p:nvSpPr>
            <p:spPr>
              <a:xfrm>
                <a:off x="11767163" y="4520606"/>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25.49</a:t>
                </a:r>
              </a:p>
            </p:txBody>
          </p:sp>
          <p:sp>
            <p:nvSpPr>
              <p:cNvPr id="163" name="TextBox 162"/>
              <p:cNvSpPr txBox="1"/>
              <p:nvPr/>
            </p:nvSpPr>
            <p:spPr>
              <a:xfrm>
                <a:off x="8163348" y="4724647"/>
                <a:ext cx="1128514"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Davidson et al. (2010)</a:t>
                </a:r>
              </a:p>
            </p:txBody>
          </p:sp>
          <p:sp>
            <p:nvSpPr>
              <p:cNvPr id="164" name="TextBox 163"/>
              <p:cNvSpPr txBox="1"/>
              <p:nvPr/>
            </p:nvSpPr>
            <p:spPr>
              <a:xfrm>
                <a:off x="10761908" y="4724647"/>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0.56 (0.47, 0.65)</a:t>
                </a:r>
              </a:p>
            </p:txBody>
          </p:sp>
          <p:sp>
            <p:nvSpPr>
              <p:cNvPr id="165" name="TextBox 164"/>
              <p:cNvSpPr txBox="1"/>
              <p:nvPr/>
            </p:nvSpPr>
            <p:spPr>
              <a:xfrm>
                <a:off x="11767163" y="4724647"/>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23.80</a:t>
                </a:r>
              </a:p>
            </p:txBody>
          </p:sp>
          <p:sp>
            <p:nvSpPr>
              <p:cNvPr id="166" name="TextBox 165"/>
              <p:cNvSpPr txBox="1"/>
              <p:nvPr/>
            </p:nvSpPr>
            <p:spPr>
              <a:xfrm>
                <a:off x="8163348" y="4936618"/>
                <a:ext cx="1179810"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Robertson et al. (2012)</a:t>
                </a:r>
              </a:p>
            </p:txBody>
          </p:sp>
          <p:sp>
            <p:nvSpPr>
              <p:cNvPr id="167" name="TextBox 166"/>
              <p:cNvSpPr txBox="1"/>
              <p:nvPr/>
            </p:nvSpPr>
            <p:spPr>
              <a:xfrm>
                <a:off x="10761908" y="4936618"/>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0.63 (0.63, 0.64)</a:t>
                </a:r>
              </a:p>
            </p:txBody>
          </p:sp>
          <p:sp>
            <p:nvSpPr>
              <p:cNvPr id="168" name="TextBox 167"/>
              <p:cNvSpPr txBox="1"/>
              <p:nvPr/>
            </p:nvSpPr>
            <p:spPr>
              <a:xfrm>
                <a:off x="11767163" y="4936618"/>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25.73</a:t>
                </a:r>
              </a:p>
            </p:txBody>
          </p:sp>
          <p:sp>
            <p:nvSpPr>
              <p:cNvPr id="169" name="TextBox 168"/>
              <p:cNvSpPr txBox="1"/>
              <p:nvPr/>
            </p:nvSpPr>
            <p:spPr>
              <a:xfrm>
                <a:off x="8163348" y="5137800"/>
                <a:ext cx="1038746" cy="110800"/>
              </a:xfrm>
              <a:prstGeom prst="rect">
                <a:avLst/>
              </a:prstGeom>
              <a:noFill/>
            </p:spPr>
            <p:txBody>
              <a:bodyPr wrap="none" lIns="0" tIns="0" rIns="0" bIns="0" rtlCol="0" anchor="ctr">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Stewart et al. (2012)</a:t>
                </a:r>
              </a:p>
            </p:txBody>
          </p:sp>
          <p:sp>
            <p:nvSpPr>
              <p:cNvPr id="170" name="TextBox 169"/>
              <p:cNvSpPr txBox="1"/>
              <p:nvPr/>
            </p:nvSpPr>
            <p:spPr>
              <a:xfrm>
                <a:off x="10761908" y="5137800"/>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0.68 (0.63, 0.73)</a:t>
                </a:r>
              </a:p>
            </p:txBody>
          </p:sp>
          <p:sp>
            <p:nvSpPr>
              <p:cNvPr id="171" name="TextBox 170"/>
              <p:cNvSpPr txBox="1"/>
              <p:nvPr/>
            </p:nvSpPr>
            <p:spPr>
              <a:xfrm>
                <a:off x="11767163" y="5137800"/>
                <a:ext cx="28854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24.96</a:t>
                </a:r>
              </a:p>
            </p:txBody>
          </p:sp>
          <p:sp>
            <p:nvSpPr>
              <p:cNvPr id="172" name="TextBox 171"/>
              <p:cNvSpPr txBox="1"/>
              <p:nvPr/>
            </p:nvSpPr>
            <p:spPr>
              <a:xfrm>
                <a:off x="8163348" y="5343076"/>
                <a:ext cx="1098058" cy="221599"/>
              </a:xfrm>
              <a:prstGeom prst="rect">
                <a:avLst/>
              </a:prstGeom>
              <a:noFill/>
            </p:spPr>
            <p:txBody>
              <a:bodyPr wrap="none" lIns="0" tIns="0" rIns="0" bIns="0" rtlCol="0" anchor="t">
                <a:spAutoFit/>
              </a:bodyPr>
              <a:lstStyle/>
              <a:p>
                <a:pPr marL="0" marR="0" lvl="0" indent="0" algn="l"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Overall (</a:t>
                </a: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a:t>
                </a:r>
                <a:r>
                  <a:rPr kumimoji="0" lang="en-US" sz="9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 98.96%, </a:t>
                </a:r>
                <a:b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0"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t>
                </a: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=0.00)</a:t>
                </a:r>
              </a:p>
            </p:txBody>
          </p:sp>
          <p:sp>
            <p:nvSpPr>
              <p:cNvPr id="173" name="TextBox 172"/>
              <p:cNvSpPr txBox="1"/>
              <p:nvPr/>
            </p:nvSpPr>
            <p:spPr>
              <a:xfrm>
                <a:off x="10761908" y="5343076"/>
                <a:ext cx="846386" cy="110800"/>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0.56 (0.39, 0.72)</a:t>
                </a:r>
              </a:p>
            </p:txBody>
          </p:sp>
          <p:sp>
            <p:nvSpPr>
              <p:cNvPr id="174" name="TextBox 173"/>
              <p:cNvSpPr txBox="1"/>
              <p:nvPr/>
            </p:nvSpPr>
            <p:spPr>
              <a:xfrm>
                <a:off x="11703043" y="5343076"/>
                <a:ext cx="352661" cy="110800"/>
              </a:xfrm>
              <a:prstGeom prst="rect">
                <a:avLst/>
              </a:prstGeom>
              <a:noFill/>
            </p:spPr>
            <p:txBody>
              <a:bodyPr wrap="none" lIns="0" tIns="0" rIns="0" bIns="0" rtlCol="0" anchor="ctr">
                <a:spAutoFit/>
              </a:bodyPr>
              <a:lstStyle/>
              <a:p>
                <a:pPr marL="0" marR="0" lvl="0" indent="0" algn="r" defTabSz="914400" rtl="0" eaLnBrk="1" fontAlgn="auto" latinLnBrk="0" hangingPunct="1">
                  <a:lnSpc>
                    <a:spcPct val="80000"/>
                  </a:lnSpc>
                  <a:spcBef>
                    <a:spcPts val="0"/>
                  </a:spcBef>
                  <a:spcAft>
                    <a:spcPts val="0"/>
                  </a:spcAft>
                  <a:buClrTx/>
                  <a:buSzTx/>
                  <a:buFontTx/>
                  <a:buNone/>
                  <a:defRPr/>
                </a:pPr>
                <a:r>
                  <a:rPr kumimoji="0" lang="en-US"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100.00</a:t>
                </a:r>
              </a:p>
            </p:txBody>
          </p:sp>
          <p:cxnSp>
            <p:nvCxnSpPr>
              <p:cNvPr id="175" name="Straight Connector 174"/>
              <p:cNvCxnSpPr/>
              <p:nvPr/>
            </p:nvCxnSpPr>
            <p:spPr>
              <a:xfrm>
                <a:off x="10259421" y="4421773"/>
                <a:ext cx="0" cy="1385136"/>
              </a:xfrm>
              <a:prstGeom prst="line">
                <a:avLst/>
              </a:prstGeom>
              <a:ln w="9525">
                <a:solidFill>
                  <a:srgbClr val="000000"/>
                </a:solidFill>
                <a:prstDash val="dash"/>
              </a:ln>
            </p:spPr>
            <p:style>
              <a:lnRef idx="1">
                <a:schemeClr val="accent1"/>
              </a:lnRef>
              <a:fillRef idx="0">
                <a:schemeClr val="accent1"/>
              </a:fillRef>
              <a:effectRef idx="0">
                <a:schemeClr val="accent1"/>
              </a:effectRef>
              <a:fontRef idx="minor">
                <a:schemeClr val="tx1"/>
              </a:fontRef>
            </p:style>
          </p:cxnSp>
          <p:grpSp>
            <p:nvGrpSpPr>
              <p:cNvPr id="176" name="Group 175"/>
              <p:cNvGrpSpPr/>
              <p:nvPr/>
            </p:nvGrpSpPr>
            <p:grpSpPr>
              <a:xfrm>
                <a:off x="9819486" y="4552246"/>
                <a:ext cx="118800" cy="45719"/>
                <a:chOff x="5590797" y="4886910"/>
                <a:chExt cx="118800" cy="45719"/>
              </a:xfrm>
            </p:grpSpPr>
            <p:cxnSp>
              <p:nvCxnSpPr>
                <p:cNvPr id="189" name="Straight Connector 188"/>
                <p:cNvCxnSpPr/>
                <p:nvPr/>
              </p:nvCxnSpPr>
              <p:spPr>
                <a:xfrm>
                  <a:off x="5590797" y="4910056"/>
                  <a:ext cx="1188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90" name="Rectangle 189"/>
                <p:cNvSpPr/>
                <p:nvPr/>
              </p:nvSpPr>
              <p:spPr>
                <a:xfrm>
                  <a:off x="5622547" y="488691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177" name="Group 176"/>
              <p:cNvGrpSpPr/>
              <p:nvPr/>
            </p:nvGrpSpPr>
            <p:grpSpPr>
              <a:xfrm>
                <a:off x="10094918" y="4756907"/>
                <a:ext cx="338400" cy="45719"/>
                <a:chOff x="9764218" y="5221248"/>
                <a:chExt cx="338400" cy="45719"/>
              </a:xfrm>
            </p:grpSpPr>
            <p:cxnSp>
              <p:nvCxnSpPr>
                <p:cNvPr id="187" name="Straight Connector 186"/>
                <p:cNvCxnSpPr/>
                <p:nvPr/>
              </p:nvCxnSpPr>
              <p:spPr>
                <a:xfrm>
                  <a:off x="9764218" y="5244107"/>
                  <a:ext cx="3384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88" name="Rectangle 187"/>
                <p:cNvSpPr/>
                <p:nvPr/>
              </p:nvSpPr>
              <p:spPr>
                <a:xfrm>
                  <a:off x="9908133" y="5221248"/>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78" name="Rectangle 177"/>
              <p:cNvSpPr/>
              <p:nvPr/>
            </p:nvSpPr>
            <p:spPr>
              <a:xfrm>
                <a:off x="10373313" y="4960821"/>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179" name="Group 178"/>
              <p:cNvGrpSpPr/>
              <p:nvPr/>
            </p:nvGrpSpPr>
            <p:grpSpPr>
              <a:xfrm>
                <a:off x="10382920" y="5165802"/>
                <a:ext cx="198000" cy="45719"/>
                <a:chOff x="10052220" y="5623000"/>
                <a:chExt cx="198000" cy="45719"/>
              </a:xfrm>
            </p:grpSpPr>
            <p:cxnSp>
              <p:nvCxnSpPr>
                <p:cNvPr id="185" name="Straight Connector 184"/>
                <p:cNvCxnSpPr/>
                <p:nvPr/>
              </p:nvCxnSpPr>
              <p:spPr>
                <a:xfrm>
                  <a:off x="10052220" y="5645859"/>
                  <a:ext cx="198000" cy="0"/>
                </a:xfrm>
                <a:prstGeom prst="line">
                  <a:avLst/>
                </a:prstGeom>
                <a:ln w="9525">
                  <a:solidFill>
                    <a:srgbClr val="000000"/>
                  </a:solidFill>
                </a:ln>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0132493" y="5623000"/>
                  <a:ext cx="45719"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80" name="Diamond 179"/>
              <p:cNvSpPr/>
              <p:nvPr/>
            </p:nvSpPr>
            <p:spPr>
              <a:xfrm>
                <a:off x="9966160" y="5309628"/>
                <a:ext cx="586302" cy="162000"/>
              </a:xfrm>
              <a:prstGeom prst="diamond">
                <a:avLst/>
              </a:prstGeom>
              <a:solidFill>
                <a:schemeClr val="accent2"/>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84" name="TextBox 183"/>
              <p:cNvSpPr txBox="1"/>
              <p:nvPr/>
            </p:nvSpPr>
            <p:spPr>
              <a:xfrm>
                <a:off x="8904478" y="3662775"/>
                <a:ext cx="2446182" cy="215444"/>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1-year all-cause readmission</a:t>
                </a:r>
              </a:p>
            </p:txBody>
          </p:sp>
        </p:grpSp>
      </p:grpSp>
      <p:sp>
        <p:nvSpPr>
          <p:cNvPr id="253" name="TextBox 252">
            <a:extLst>
              <a:ext uri="{FF2B5EF4-FFF2-40B4-BE49-F238E27FC236}">
                <a16:creationId xmlns:a16="http://schemas.microsoft.com/office/drawing/2014/main" id="{79056F90-31D6-40E4-B158-96EBF6FB174F}"/>
              </a:ext>
            </a:extLst>
          </p:cNvPr>
          <p:cNvSpPr txBox="1"/>
          <p:nvPr/>
        </p:nvSpPr>
        <p:spPr>
          <a:xfrm>
            <a:off x="17525" y="6298500"/>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of death increases progressively and independently </a:t>
            </a:r>
            <a:br>
              <a:rPr lang="en-US" dirty="0"/>
            </a:br>
            <a:r>
              <a:rPr lang="en-US" dirty="0"/>
              <a:t>with each HF event</a:t>
            </a:r>
          </a:p>
        </p:txBody>
      </p:sp>
      <p:sp>
        <p:nvSpPr>
          <p:cNvPr id="7" name="Text Placeholder 6"/>
          <p:cNvSpPr>
            <a:spLocks noGrp="1"/>
          </p:cNvSpPr>
          <p:nvPr>
            <p:ph type="body" sz="quarter" idx="13"/>
          </p:nvPr>
        </p:nvSpPr>
        <p:spPr>
          <a:prstGeom prst="rect">
            <a:avLst/>
          </a:prstGeom>
        </p:spPr>
        <p:txBody>
          <a:bodyPr/>
          <a:lstStyle/>
          <a:p>
            <a:r>
              <a:rPr lang="en-US" sz="1600" dirty="0">
                <a:ea typeface="Calibri" panose="020F0502020204030204" pitchFamily="34" charset="0"/>
                <a:cs typeface="Times New Roman" panose="02020603050405020304" pitchFamily="18" charset="0"/>
              </a:rPr>
              <a:t>Data from the EFFECT study (N=9138; 28,442 person-years of follow up) </a:t>
            </a:r>
            <a:endParaRPr lang="en-US" sz="1600" dirty="0"/>
          </a:p>
          <a:p>
            <a:r>
              <a:rPr lang="en-US" sz="1600" dirty="0"/>
              <a:t>Adjusting for the EFFECT-HF score, the graded increase in mortality risk remained for both HF events </a:t>
            </a:r>
            <a:br>
              <a:rPr lang="en-US" sz="1600" dirty="0"/>
            </a:br>
            <a:r>
              <a:rPr lang="en-US" sz="1600" dirty="0"/>
              <a:t>and hospitalizations</a:t>
            </a:r>
          </a:p>
          <a:p>
            <a:r>
              <a:rPr lang="en-US" sz="1600" dirty="0"/>
              <a:t>A dose-dependent increase in risk of death was also present for CVD events and hospitalizations, but was nonlinear </a:t>
            </a:r>
            <a:br>
              <a:rPr lang="en-US" sz="1600" dirty="0"/>
            </a:br>
            <a:r>
              <a:rPr lang="en-US" sz="1600" dirty="0"/>
              <a:t>for IHD events</a:t>
            </a:r>
          </a:p>
        </p:txBody>
      </p:sp>
      <p:sp>
        <p:nvSpPr>
          <p:cNvPr id="4" name="Text Placeholder 3"/>
          <p:cNvSpPr>
            <a:spLocks noGrp="1"/>
          </p:cNvSpPr>
          <p:nvPr>
            <p:ph type="body" sz="quarter" idx="10"/>
          </p:nvPr>
        </p:nvSpPr>
        <p:spPr>
          <a:xfrm>
            <a:off x="0" y="6346710"/>
            <a:ext cx="10260000" cy="510551"/>
          </a:xfrm>
        </p:spPr>
        <p:txBody>
          <a:bodyPr/>
          <a:lstStyle/>
          <a:p>
            <a:r>
              <a:rPr lang="en-US" baseline="30000" dirty="0" err="1"/>
              <a:t>a</a:t>
            </a:r>
            <a:r>
              <a:rPr lang="en-US" dirty="0" err="1"/>
              <a:t>EFFECT</a:t>
            </a:r>
            <a:r>
              <a:rPr lang="en-US" dirty="0"/>
              <a:t>-HF risk scores were normally distributed, with a mean score of 99±26 and a median (25</a:t>
            </a:r>
            <a:r>
              <a:rPr lang="en-US" baseline="30000" dirty="0"/>
              <a:t>th</a:t>
            </a:r>
            <a:r>
              <a:rPr lang="en-US" dirty="0"/>
              <a:t>, 75</a:t>
            </a:r>
            <a:r>
              <a:rPr lang="en-US" baseline="30000" dirty="0"/>
              <a:t>th</a:t>
            </a:r>
            <a:r>
              <a:rPr lang="en-US" dirty="0"/>
              <a:t> percentile) score of 97 (81, 115)</a:t>
            </a:r>
          </a:p>
          <a:p>
            <a:r>
              <a:rPr lang="en-US" dirty="0"/>
              <a:t>CI, confidence interval; CVD, cardiovascular disease; EFFECT, Enhanced Feedback for Effective Cardiac Treatment; HF, heart failure; IHD, ischemic heart disease</a:t>
            </a:r>
          </a:p>
          <a:p>
            <a:r>
              <a:rPr lang="en-US" dirty="0"/>
              <a:t>Lee DS, et al. </a:t>
            </a:r>
            <a:r>
              <a:rPr lang="en-US" i="1" dirty="0"/>
              <a:t>Am J Med </a:t>
            </a:r>
            <a:r>
              <a:rPr lang="en-US" dirty="0"/>
              <a:t>2009;122:162–169</a:t>
            </a:r>
          </a:p>
        </p:txBody>
      </p:sp>
      <p:sp>
        <p:nvSpPr>
          <p:cNvPr id="167" name="Rectangle 166"/>
          <p:cNvSpPr/>
          <p:nvPr/>
        </p:nvSpPr>
        <p:spPr>
          <a:xfrm>
            <a:off x="8828810" y="3698530"/>
            <a:ext cx="2954793" cy="1200329"/>
          </a:xfrm>
          <a:prstGeom prst="rect">
            <a:avLst/>
          </a:prstGeom>
          <a:ln w="28575">
            <a:solidFill>
              <a:schemeClr val="accent1"/>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Adjusted relative mortality rates (95% CI) versus without recurrent HF events:</a:t>
            </a:r>
          </a:p>
          <a:p>
            <a:pPr marL="144145" marR="0" lvl="0" indent="-144145"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168400" algn="l"/>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1 HF event:	2.41 (2.24, 2.60)</a:t>
            </a:r>
          </a:p>
          <a:p>
            <a:pPr marL="144145" marR="0" lvl="0" indent="-144145"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168400" algn="l"/>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2 HF events:	3.00 (2.72, 3.32)</a:t>
            </a:r>
          </a:p>
          <a:p>
            <a:pPr marL="144145" marR="0" lvl="0" indent="-144145"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168400" algn="l"/>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3 HF events:	4.00 (3.51, 4.56)</a:t>
            </a:r>
          </a:p>
          <a:p>
            <a:pPr marL="144145" marR="0" lvl="0" indent="-144145" algn="l" defTabSz="914400" rtl="0" eaLnBrk="1" fontAlgn="auto" latinLnBrk="0" hangingPunct="1">
              <a:lnSpc>
                <a:spcPct val="100000"/>
              </a:lnSpc>
              <a:spcBef>
                <a:spcPts val="0"/>
              </a:spcBef>
              <a:spcAft>
                <a:spcPts val="0"/>
              </a:spcAft>
              <a:buClrTx/>
              <a:buSzTx/>
              <a:buFont typeface="Arial" panose="020B0604020202020204" pitchFamily="34" charset="0"/>
              <a:buChar char="•"/>
              <a:tabLst>
                <a:tab pos="1168400" algn="l"/>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≥4 HF events:	5.16 (4.55, 5.85)</a:t>
            </a:r>
          </a:p>
        </p:txBody>
      </p:sp>
      <p:grpSp>
        <p:nvGrpSpPr>
          <p:cNvPr id="9" name="Group 8"/>
          <p:cNvGrpSpPr/>
          <p:nvPr/>
        </p:nvGrpSpPr>
        <p:grpSpPr>
          <a:xfrm>
            <a:off x="1887891" y="2899103"/>
            <a:ext cx="7284279" cy="3331782"/>
            <a:chOff x="2738791" y="2962603"/>
            <a:chExt cx="7284279" cy="3331782"/>
          </a:xfrm>
        </p:grpSpPr>
        <p:sp>
          <p:nvSpPr>
            <p:cNvPr id="166" name="Rectangle 165"/>
            <p:cNvSpPr/>
            <p:nvPr/>
          </p:nvSpPr>
          <p:spPr>
            <a:xfrm>
              <a:off x="2784357" y="2962603"/>
              <a:ext cx="7238713" cy="492443"/>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Mortality risk according to number of subsequent hospitalizations</a:t>
              </a:r>
              <a:b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for HF, IHD, and any CVD, adjusted for the EFFECT-HF mortality risk </a:t>
              </a:r>
              <a:r>
                <a:rPr kumimoji="0" lang="en-US" sz="16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score</a:t>
              </a:r>
              <a:r>
                <a:rPr kumimoji="0" lang="en-US" sz="1600" b="1"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nvGrpSpPr>
            <p:cNvPr id="8" name="Group 7"/>
            <p:cNvGrpSpPr/>
            <p:nvPr/>
          </p:nvGrpSpPr>
          <p:grpSpPr>
            <a:xfrm>
              <a:off x="2738791" y="3496619"/>
              <a:ext cx="6788954" cy="2797766"/>
              <a:chOff x="2738791" y="3496619"/>
              <a:chExt cx="6788954" cy="2797766"/>
            </a:xfrm>
          </p:grpSpPr>
          <p:grpSp>
            <p:nvGrpSpPr>
              <p:cNvPr id="168" name="Group 167"/>
              <p:cNvGrpSpPr/>
              <p:nvPr/>
            </p:nvGrpSpPr>
            <p:grpSpPr>
              <a:xfrm>
                <a:off x="2738791" y="3496619"/>
                <a:ext cx="6788954" cy="2593285"/>
                <a:chOff x="3544537" y="3351506"/>
                <a:chExt cx="4097765" cy="2867072"/>
              </a:xfrm>
            </p:grpSpPr>
            <p:cxnSp>
              <p:nvCxnSpPr>
                <p:cNvPr id="169" name="Straight Connector 168"/>
                <p:cNvCxnSpPr/>
                <p:nvPr/>
              </p:nvCxnSpPr>
              <p:spPr>
                <a:xfrm>
                  <a:off x="3871015" y="5962087"/>
                  <a:ext cx="3771287"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3871015" y="3448650"/>
                  <a:ext cx="0" cy="2513438"/>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171" name="Group 170"/>
                <p:cNvGrpSpPr/>
                <p:nvPr/>
              </p:nvGrpSpPr>
              <p:grpSpPr>
                <a:xfrm>
                  <a:off x="3713994" y="3351506"/>
                  <a:ext cx="157021" cy="204163"/>
                  <a:chOff x="7644407" y="3422711"/>
                  <a:chExt cx="157021" cy="204163"/>
                </a:xfrm>
              </p:grpSpPr>
              <p:cxnSp>
                <p:nvCxnSpPr>
                  <p:cNvPr id="306" name="Straight Connector 305"/>
                  <p:cNvCxnSpPr/>
                  <p:nvPr/>
                </p:nvCxnSpPr>
                <p:spPr>
                  <a:xfrm>
                    <a:off x="7768834" y="3524794"/>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07" name="TextBox 306"/>
                  <p:cNvSpPr txBox="1"/>
                  <p:nvPr/>
                </p:nvSpPr>
                <p:spPr>
                  <a:xfrm>
                    <a:off x="7644407" y="3422711"/>
                    <a:ext cx="10256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p>
                </p:txBody>
              </p:sp>
            </p:grpSp>
            <p:grpSp>
              <p:nvGrpSpPr>
                <p:cNvPr id="172" name="Group 171"/>
                <p:cNvGrpSpPr/>
                <p:nvPr/>
              </p:nvGrpSpPr>
              <p:grpSpPr>
                <a:xfrm>
                  <a:off x="3765274" y="3602493"/>
                  <a:ext cx="105741" cy="204163"/>
                  <a:chOff x="7695687" y="3418428"/>
                  <a:chExt cx="105741" cy="204163"/>
                </a:xfrm>
              </p:grpSpPr>
              <p:cxnSp>
                <p:nvCxnSpPr>
                  <p:cNvPr id="304" name="Straight Connector 303"/>
                  <p:cNvCxnSpPr/>
                  <p:nvPr/>
                </p:nvCxnSpPr>
                <p:spPr>
                  <a:xfrm>
                    <a:off x="7768834" y="3520371"/>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05" name="TextBox 304"/>
                  <p:cNvSpPr txBox="1"/>
                  <p:nvPr/>
                </p:nvSpPr>
                <p:spPr>
                  <a:xfrm>
                    <a:off x="7695687" y="3418428"/>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a:t>
                    </a:r>
                  </a:p>
                </p:txBody>
              </p:sp>
            </p:grpSp>
            <p:grpSp>
              <p:nvGrpSpPr>
                <p:cNvPr id="173" name="Group 172"/>
                <p:cNvGrpSpPr/>
                <p:nvPr/>
              </p:nvGrpSpPr>
              <p:grpSpPr>
                <a:xfrm>
                  <a:off x="3765274" y="3853479"/>
                  <a:ext cx="105741" cy="204163"/>
                  <a:chOff x="7695687" y="3425574"/>
                  <a:chExt cx="105741" cy="204163"/>
                </a:xfrm>
              </p:grpSpPr>
              <p:cxnSp>
                <p:nvCxnSpPr>
                  <p:cNvPr id="302" name="Straight Connector 301"/>
                  <p:cNvCxnSpPr/>
                  <p:nvPr/>
                </p:nvCxnSpPr>
                <p:spPr>
                  <a:xfrm>
                    <a:off x="7768834" y="3527377"/>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03" name="TextBox 302"/>
                  <p:cNvSpPr txBox="1"/>
                  <p:nvPr/>
                </p:nvSpPr>
                <p:spPr>
                  <a:xfrm>
                    <a:off x="7695687" y="3425574"/>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8</a:t>
                    </a:r>
                  </a:p>
                </p:txBody>
              </p:sp>
            </p:grpSp>
            <p:grpSp>
              <p:nvGrpSpPr>
                <p:cNvPr id="174" name="Group 173"/>
                <p:cNvGrpSpPr/>
                <p:nvPr/>
              </p:nvGrpSpPr>
              <p:grpSpPr>
                <a:xfrm>
                  <a:off x="3765274" y="4104466"/>
                  <a:ext cx="105741" cy="204163"/>
                  <a:chOff x="7695687" y="3421291"/>
                  <a:chExt cx="105741" cy="204163"/>
                </a:xfrm>
              </p:grpSpPr>
              <p:cxnSp>
                <p:nvCxnSpPr>
                  <p:cNvPr id="300" name="Straight Connector 299"/>
                  <p:cNvCxnSpPr/>
                  <p:nvPr/>
                </p:nvCxnSpPr>
                <p:spPr>
                  <a:xfrm>
                    <a:off x="7768834" y="3522953"/>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301" name="TextBox 300"/>
                  <p:cNvSpPr txBox="1"/>
                  <p:nvPr/>
                </p:nvSpPr>
                <p:spPr>
                  <a:xfrm>
                    <a:off x="7695687" y="3421291"/>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7</a:t>
                    </a:r>
                  </a:p>
                </p:txBody>
              </p:sp>
            </p:grpSp>
            <p:grpSp>
              <p:nvGrpSpPr>
                <p:cNvPr id="175" name="Group 174"/>
                <p:cNvGrpSpPr/>
                <p:nvPr/>
              </p:nvGrpSpPr>
              <p:grpSpPr>
                <a:xfrm>
                  <a:off x="3765274" y="4355453"/>
                  <a:ext cx="105741" cy="204163"/>
                  <a:chOff x="7695687" y="3420818"/>
                  <a:chExt cx="105741" cy="204163"/>
                </a:xfrm>
              </p:grpSpPr>
              <p:cxnSp>
                <p:nvCxnSpPr>
                  <p:cNvPr id="298" name="Straight Connector 297"/>
                  <p:cNvCxnSpPr/>
                  <p:nvPr/>
                </p:nvCxnSpPr>
                <p:spPr>
                  <a:xfrm>
                    <a:off x="7768834" y="3522340"/>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99" name="TextBox 298"/>
                  <p:cNvSpPr txBox="1"/>
                  <p:nvPr/>
                </p:nvSpPr>
                <p:spPr>
                  <a:xfrm>
                    <a:off x="7695687" y="3420818"/>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a:t>
                    </a:r>
                  </a:p>
                </p:txBody>
              </p:sp>
            </p:grpSp>
            <p:grpSp>
              <p:nvGrpSpPr>
                <p:cNvPr id="176" name="Group 175"/>
                <p:cNvGrpSpPr/>
                <p:nvPr/>
              </p:nvGrpSpPr>
              <p:grpSpPr>
                <a:xfrm>
                  <a:off x="3765274" y="4606441"/>
                  <a:ext cx="105741" cy="204163"/>
                  <a:chOff x="7695687" y="3419569"/>
                  <a:chExt cx="105741" cy="204163"/>
                </a:xfrm>
              </p:grpSpPr>
              <p:cxnSp>
                <p:nvCxnSpPr>
                  <p:cNvPr id="296" name="Straight Connector 295"/>
                  <p:cNvCxnSpPr/>
                  <p:nvPr/>
                </p:nvCxnSpPr>
                <p:spPr>
                  <a:xfrm>
                    <a:off x="7768834" y="3520950"/>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97" name="TextBox 296"/>
                  <p:cNvSpPr txBox="1"/>
                  <p:nvPr/>
                </p:nvSpPr>
                <p:spPr>
                  <a:xfrm>
                    <a:off x="7695687" y="3419569"/>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a:t>
                    </a:r>
                  </a:p>
                </p:txBody>
              </p:sp>
            </p:grpSp>
            <p:grpSp>
              <p:nvGrpSpPr>
                <p:cNvPr id="177" name="Group 176"/>
                <p:cNvGrpSpPr/>
                <p:nvPr/>
              </p:nvGrpSpPr>
              <p:grpSpPr>
                <a:xfrm>
                  <a:off x="3765274" y="4857427"/>
                  <a:ext cx="105741" cy="204163"/>
                  <a:chOff x="7695687" y="3424775"/>
                  <a:chExt cx="105741" cy="204163"/>
                </a:xfrm>
              </p:grpSpPr>
              <p:cxnSp>
                <p:nvCxnSpPr>
                  <p:cNvPr id="294" name="Straight Connector 293"/>
                  <p:cNvCxnSpPr/>
                  <p:nvPr/>
                </p:nvCxnSpPr>
                <p:spPr>
                  <a:xfrm>
                    <a:off x="7768834" y="3526016"/>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95" name="TextBox 294"/>
                  <p:cNvSpPr txBox="1"/>
                  <p:nvPr/>
                </p:nvSpPr>
                <p:spPr>
                  <a:xfrm>
                    <a:off x="7695687" y="3424775"/>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a:t>
                    </a:r>
                  </a:p>
                </p:txBody>
              </p:sp>
            </p:grpSp>
            <p:grpSp>
              <p:nvGrpSpPr>
                <p:cNvPr id="178" name="Group 177"/>
                <p:cNvGrpSpPr/>
                <p:nvPr/>
              </p:nvGrpSpPr>
              <p:grpSpPr>
                <a:xfrm>
                  <a:off x="3765274" y="5108414"/>
                  <a:ext cx="105741" cy="204163"/>
                  <a:chOff x="7695687" y="3424302"/>
                  <a:chExt cx="105741" cy="204163"/>
                </a:xfrm>
              </p:grpSpPr>
              <p:cxnSp>
                <p:nvCxnSpPr>
                  <p:cNvPr id="292" name="Straight Connector 291"/>
                  <p:cNvCxnSpPr/>
                  <p:nvPr/>
                </p:nvCxnSpPr>
                <p:spPr>
                  <a:xfrm>
                    <a:off x="7768834" y="3525402"/>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93" name="TextBox 292"/>
                  <p:cNvSpPr txBox="1"/>
                  <p:nvPr/>
                </p:nvSpPr>
                <p:spPr>
                  <a:xfrm>
                    <a:off x="7695687" y="3424302"/>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p:txBody>
              </p:sp>
            </p:grpSp>
            <p:grpSp>
              <p:nvGrpSpPr>
                <p:cNvPr id="179" name="Group 178"/>
                <p:cNvGrpSpPr/>
                <p:nvPr/>
              </p:nvGrpSpPr>
              <p:grpSpPr>
                <a:xfrm>
                  <a:off x="3765274" y="5359402"/>
                  <a:ext cx="105741" cy="204163"/>
                  <a:chOff x="7695687" y="3426875"/>
                  <a:chExt cx="105741" cy="204163"/>
                </a:xfrm>
              </p:grpSpPr>
              <p:cxnSp>
                <p:nvCxnSpPr>
                  <p:cNvPr id="290" name="Straight Connector 289"/>
                  <p:cNvCxnSpPr/>
                  <p:nvPr/>
                </p:nvCxnSpPr>
                <p:spPr>
                  <a:xfrm>
                    <a:off x="7768834" y="3527834"/>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91" name="TextBox 290"/>
                  <p:cNvSpPr txBox="1"/>
                  <p:nvPr/>
                </p:nvSpPr>
                <p:spPr>
                  <a:xfrm>
                    <a:off x="7695687" y="3426875"/>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grpSp>
            <p:grpSp>
              <p:nvGrpSpPr>
                <p:cNvPr id="180" name="Group 179"/>
                <p:cNvGrpSpPr/>
                <p:nvPr/>
              </p:nvGrpSpPr>
              <p:grpSpPr>
                <a:xfrm>
                  <a:off x="3765274" y="5610388"/>
                  <a:ext cx="105741" cy="351667"/>
                  <a:chOff x="7695687" y="3426401"/>
                  <a:chExt cx="105741" cy="351667"/>
                </a:xfrm>
              </p:grpSpPr>
              <p:cxnSp>
                <p:nvCxnSpPr>
                  <p:cNvPr id="288" name="Straight Connector 287"/>
                  <p:cNvCxnSpPr/>
                  <p:nvPr/>
                </p:nvCxnSpPr>
                <p:spPr>
                  <a:xfrm>
                    <a:off x="7768834" y="3527221"/>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9" name="TextBox 288"/>
                  <p:cNvSpPr txBox="1"/>
                  <p:nvPr/>
                </p:nvSpPr>
                <p:spPr>
                  <a:xfrm>
                    <a:off x="7695687" y="3426401"/>
                    <a:ext cx="51281" cy="204163"/>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cxnSp>
                <p:nvCxnSpPr>
                  <p:cNvPr id="152" name="Straight Connector 151"/>
                  <p:cNvCxnSpPr/>
                  <p:nvPr/>
                </p:nvCxnSpPr>
                <p:spPr>
                  <a:xfrm>
                    <a:off x="7768834" y="3778068"/>
                    <a:ext cx="32594"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81" name="TextBox 180"/>
                <p:cNvSpPr txBox="1"/>
                <p:nvPr/>
              </p:nvSpPr>
              <p:spPr>
                <a:xfrm>
                  <a:off x="3765274" y="5861374"/>
                  <a:ext cx="51281" cy="204162"/>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sp>
              <p:nvSpPr>
                <p:cNvPr id="182" name="TextBox 181"/>
                <p:cNvSpPr txBox="1"/>
                <p:nvPr/>
              </p:nvSpPr>
              <p:spPr>
                <a:xfrm>
                  <a:off x="4450043" y="6014414"/>
                  <a:ext cx="102128" cy="204162"/>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183" name="Straight Connector 182"/>
                <p:cNvCxnSpPr/>
                <p:nvPr/>
              </p:nvCxnSpPr>
              <p:spPr>
                <a:xfrm>
                  <a:off x="4499665" y="5962087"/>
                  <a:ext cx="0" cy="5970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184" name="Group 183"/>
                <p:cNvGrpSpPr/>
                <p:nvPr/>
              </p:nvGrpSpPr>
              <p:grpSpPr>
                <a:xfrm>
                  <a:off x="5079614" y="5962088"/>
                  <a:ext cx="102128" cy="256490"/>
                  <a:chOff x="5079614" y="6066263"/>
                  <a:chExt cx="102128" cy="256490"/>
                </a:xfrm>
              </p:grpSpPr>
              <p:cxnSp>
                <p:nvCxnSpPr>
                  <p:cNvPr id="286" name="Straight Connector 285"/>
                  <p:cNvCxnSpPr/>
                  <p:nvPr/>
                </p:nvCxnSpPr>
                <p:spPr>
                  <a:xfrm>
                    <a:off x="5129188" y="6066263"/>
                    <a:ext cx="0" cy="5970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7" name="TextBox 286"/>
                  <p:cNvSpPr txBox="1"/>
                  <p:nvPr/>
                </p:nvSpPr>
                <p:spPr>
                  <a:xfrm>
                    <a:off x="5079614" y="6118591"/>
                    <a:ext cx="102128" cy="204162"/>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a:t>
                    </a:r>
                  </a:p>
                </p:txBody>
              </p:sp>
            </p:grpSp>
            <p:grpSp>
              <p:nvGrpSpPr>
                <p:cNvPr id="185" name="Group 184"/>
                <p:cNvGrpSpPr/>
                <p:nvPr/>
              </p:nvGrpSpPr>
              <p:grpSpPr>
                <a:xfrm>
                  <a:off x="5709184" y="5962088"/>
                  <a:ext cx="102128" cy="256490"/>
                  <a:chOff x="5072914" y="6066263"/>
                  <a:chExt cx="102128" cy="256490"/>
                </a:xfrm>
              </p:grpSpPr>
              <p:cxnSp>
                <p:nvCxnSpPr>
                  <p:cNvPr id="284" name="Straight Connector 283"/>
                  <p:cNvCxnSpPr/>
                  <p:nvPr/>
                </p:nvCxnSpPr>
                <p:spPr>
                  <a:xfrm>
                    <a:off x="5122442" y="6066263"/>
                    <a:ext cx="0" cy="5970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5" name="TextBox 284"/>
                  <p:cNvSpPr txBox="1"/>
                  <p:nvPr/>
                </p:nvSpPr>
                <p:spPr>
                  <a:xfrm>
                    <a:off x="5072914" y="6118591"/>
                    <a:ext cx="102128" cy="204162"/>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grpSp>
            <p:grpSp>
              <p:nvGrpSpPr>
                <p:cNvPr id="186" name="Group 185"/>
                <p:cNvGrpSpPr/>
                <p:nvPr/>
              </p:nvGrpSpPr>
              <p:grpSpPr>
                <a:xfrm>
                  <a:off x="6338754" y="5962088"/>
                  <a:ext cx="102128" cy="256490"/>
                  <a:chOff x="5081771" y="6066263"/>
                  <a:chExt cx="102128" cy="256490"/>
                </a:xfrm>
              </p:grpSpPr>
              <p:cxnSp>
                <p:nvCxnSpPr>
                  <p:cNvPr id="282" name="Straight Connector 281"/>
                  <p:cNvCxnSpPr/>
                  <p:nvPr/>
                </p:nvCxnSpPr>
                <p:spPr>
                  <a:xfrm>
                    <a:off x="5131252" y="6066263"/>
                    <a:ext cx="0" cy="5970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3" name="TextBox 282"/>
                  <p:cNvSpPr txBox="1"/>
                  <p:nvPr/>
                </p:nvSpPr>
                <p:spPr>
                  <a:xfrm>
                    <a:off x="5081771" y="6118591"/>
                    <a:ext cx="102128" cy="204162"/>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p:txBody>
              </p:sp>
            </p:grpSp>
            <p:grpSp>
              <p:nvGrpSpPr>
                <p:cNvPr id="187" name="Group 186"/>
                <p:cNvGrpSpPr/>
                <p:nvPr/>
              </p:nvGrpSpPr>
              <p:grpSpPr>
                <a:xfrm>
                  <a:off x="6968325" y="5962088"/>
                  <a:ext cx="102561" cy="256490"/>
                  <a:chOff x="5080787" y="6066263"/>
                  <a:chExt cx="102561" cy="256490"/>
                </a:xfrm>
              </p:grpSpPr>
              <p:cxnSp>
                <p:nvCxnSpPr>
                  <p:cNvPr id="280" name="Straight Connector 279"/>
                  <p:cNvCxnSpPr/>
                  <p:nvPr/>
                </p:nvCxnSpPr>
                <p:spPr>
                  <a:xfrm>
                    <a:off x="5130220" y="6066263"/>
                    <a:ext cx="0" cy="59701"/>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81" name="TextBox 280"/>
                  <p:cNvSpPr txBox="1"/>
                  <p:nvPr/>
                </p:nvSpPr>
                <p:spPr>
                  <a:xfrm>
                    <a:off x="5080787" y="6118591"/>
                    <a:ext cx="102561" cy="204162"/>
                  </a:xfrm>
                  <a:prstGeom prst="rect">
                    <a:avLst/>
                  </a:prstGeom>
                  <a:noFill/>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a:t>
                    </a:r>
                  </a:p>
                </p:txBody>
              </p:sp>
            </p:grpSp>
            <p:sp>
              <p:nvSpPr>
                <p:cNvPr id="188" name="TextBox 187"/>
                <p:cNvSpPr txBox="1"/>
                <p:nvPr/>
              </p:nvSpPr>
              <p:spPr>
                <a:xfrm rot="16200000">
                  <a:off x="2618873" y="4640349"/>
                  <a:ext cx="1981368" cy="130040"/>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Hazard ratio (95% CI)</a:t>
                  </a:r>
                </a:p>
              </p:txBody>
            </p:sp>
            <p:sp>
              <p:nvSpPr>
                <p:cNvPr id="189" name="TextBox 188"/>
                <p:cNvSpPr txBox="1"/>
                <p:nvPr/>
              </p:nvSpPr>
              <p:spPr>
                <a:xfrm>
                  <a:off x="7150292" y="3614188"/>
                  <a:ext cx="381219" cy="204162"/>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Any CVD</a:t>
                  </a:r>
                </a:p>
              </p:txBody>
            </p:sp>
            <p:grpSp>
              <p:nvGrpSpPr>
                <p:cNvPr id="190" name="Group 189"/>
                <p:cNvGrpSpPr/>
                <p:nvPr/>
              </p:nvGrpSpPr>
              <p:grpSpPr>
                <a:xfrm>
                  <a:off x="6984738" y="3505767"/>
                  <a:ext cx="81280" cy="421005"/>
                  <a:chOff x="6984738" y="3609942"/>
                  <a:chExt cx="81280" cy="421005"/>
                </a:xfrm>
              </p:grpSpPr>
              <p:grpSp>
                <p:nvGrpSpPr>
                  <p:cNvPr id="275" name="Group 274"/>
                  <p:cNvGrpSpPr/>
                  <p:nvPr/>
                </p:nvGrpSpPr>
                <p:grpSpPr>
                  <a:xfrm>
                    <a:off x="6984738" y="3609942"/>
                    <a:ext cx="81280" cy="421005"/>
                    <a:chOff x="6899275" y="3608037"/>
                    <a:chExt cx="81280" cy="421005"/>
                  </a:xfrm>
                </p:grpSpPr>
                <p:cxnSp>
                  <p:nvCxnSpPr>
                    <p:cNvPr id="277" name="Straight Connector 276"/>
                    <p:cNvCxnSpPr/>
                    <p:nvPr/>
                  </p:nvCxnSpPr>
                  <p:spPr>
                    <a:xfrm>
                      <a:off x="6899275" y="3608037"/>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8" name="Straight Connector 277"/>
                    <p:cNvCxnSpPr/>
                    <p:nvPr/>
                  </p:nvCxnSpPr>
                  <p:spPr>
                    <a:xfrm>
                      <a:off x="6899275" y="4029042"/>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9" name="Straight Connector 278"/>
                    <p:cNvCxnSpPr/>
                    <p:nvPr/>
                  </p:nvCxnSpPr>
                  <p:spPr>
                    <a:xfrm>
                      <a:off x="6939915" y="3608037"/>
                      <a:ext cx="0" cy="421005"/>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276" name="Straight Connector 275"/>
                  <p:cNvCxnSpPr/>
                  <p:nvPr/>
                </p:nvCxnSpPr>
                <p:spPr>
                  <a:xfrm>
                    <a:off x="6984738" y="3820444"/>
                    <a:ext cx="8128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1" name="Group 190"/>
                <p:cNvGrpSpPr/>
                <p:nvPr/>
              </p:nvGrpSpPr>
              <p:grpSpPr>
                <a:xfrm>
                  <a:off x="6355930" y="4177827"/>
                  <a:ext cx="81280" cy="333814"/>
                  <a:chOff x="6984738" y="3609942"/>
                  <a:chExt cx="81280" cy="421005"/>
                </a:xfrm>
              </p:grpSpPr>
              <p:grpSp>
                <p:nvGrpSpPr>
                  <p:cNvPr id="270" name="Group 269"/>
                  <p:cNvGrpSpPr/>
                  <p:nvPr/>
                </p:nvGrpSpPr>
                <p:grpSpPr>
                  <a:xfrm>
                    <a:off x="6984738" y="3609942"/>
                    <a:ext cx="81280" cy="421005"/>
                    <a:chOff x="6899275" y="3608037"/>
                    <a:chExt cx="81280" cy="421005"/>
                  </a:xfrm>
                </p:grpSpPr>
                <p:cxnSp>
                  <p:nvCxnSpPr>
                    <p:cNvPr id="272" name="Straight Connector 271"/>
                    <p:cNvCxnSpPr/>
                    <p:nvPr/>
                  </p:nvCxnSpPr>
                  <p:spPr>
                    <a:xfrm>
                      <a:off x="6899275" y="3608037"/>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3" name="Straight Connector 272"/>
                    <p:cNvCxnSpPr/>
                    <p:nvPr/>
                  </p:nvCxnSpPr>
                  <p:spPr>
                    <a:xfrm>
                      <a:off x="6899275" y="4029042"/>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74" name="Straight Connector 273"/>
                    <p:cNvCxnSpPr/>
                    <p:nvPr/>
                  </p:nvCxnSpPr>
                  <p:spPr>
                    <a:xfrm>
                      <a:off x="6939915" y="3608037"/>
                      <a:ext cx="0" cy="421005"/>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271" name="Straight Connector 270"/>
                  <p:cNvCxnSpPr/>
                  <p:nvPr/>
                </p:nvCxnSpPr>
                <p:spPr>
                  <a:xfrm>
                    <a:off x="6984738" y="3820444"/>
                    <a:ext cx="8128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2" name="Group 191"/>
                <p:cNvGrpSpPr/>
                <p:nvPr/>
              </p:nvGrpSpPr>
              <p:grpSpPr>
                <a:xfrm>
                  <a:off x="5728056" y="4650705"/>
                  <a:ext cx="81280" cy="210746"/>
                  <a:chOff x="6984738" y="3609942"/>
                  <a:chExt cx="81280" cy="421005"/>
                </a:xfrm>
              </p:grpSpPr>
              <p:grpSp>
                <p:nvGrpSpPr>
                  <p:cNvPr id="265" name="Group 264"/>
                  <p:cNvGrpSpPr/>
                  <p:nvPr/>
                </p:nvGrpSpPr>
                <p:grpSpPr>
                  <a:xfrm>
                    <a:off x="6984738" y="3609942"/>
                    <a:ext cx="81280" cy="421005"/>
                    <a:chOff x="6899275" y="3608037"/>
                    <a:chExt cx="81280" cy="421005"/>
                  </a:xfrm>
                </p:grpSpPr>
                <p:cxnSp>
                  <p:nvCxnSpPr>
                    <p:cNvPr id="267" name="Straight Connector 266"/>
                    <p:cNvCxnSpPr/>
                    <p:nvPr/>
                  </p:nvCxnSpPr>
                  <p:spPr>
                    <a:xfrm>
                      <a:off x="6899275" y="3608037"/>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8" name="Straight Connector 267"/>
                    <p:cNvCxnSpPr/>
                    <p:nvPr/>
                  </p:nvCxnSpPr>
                  <p:spPr>
                    <a:xfrm>
                      <a:off x="6899275" y="4029042"/>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9" name="Straight Connector 268"/>
                    <p:cNvCxnSpPr/>
                    <p:nvPr/>
                  </p:nvCxnSpPr>
                  <p:spPr>
                    <a:xfrm>
                      <a:off x="6939915" y="3608037"/>
                      <a:ext cx="0" cy="421005"/>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266" name="Straight Connector 265"/>
                  <p:cNvCxnSpPr/>
                  <p:nvPr/>
                </p:nvCxnSpPr>
                <p:spPr>
                  <a:xfrm>
                    <a:off x="6984738" y="3820444"/>
                    <a:ext cx="8128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3" name="Group 192"/>
                <p:cNvGrpSpPr/>
                <p:nvPr/>
              </p:nvGrpSpPr>
              <p:grpSpPr>
                <a:xfrm>
                  <a:off x="4459025" y="5706209"/>
                  <a:ext cx="83262" cy="18000"/>
                  <a:chOff x="6984738" y="3906453"/>
                  <a:chExt cx="83262" cy="421021"/>
                </a:xfrm>
              </p:grpSpPr>
              <p:grpSp>
                <p:nvGrpSpPr>
                  <p:cNvPr id="260" name="Group 259"/>
                  <p:cNvGrpSpPr/>
                  <p:nvPr/>
                </p:nvGrpSpPr>
                <p:grpSpPr>
                  <a:xfrm>
                    <a:off x="6984738" y="3906453"/>
                    <a:ext cx="81280" cy="421021"/>
                    <a:chOff x="6899275" y="3904548"/>
                    <a:chExt cx="81280" cy="421021"/>
                  </a:xfrm>
                </p:grpSpPr>
                <p:cxnSp>
                  <p:nvCxnSpPr>
                    <p:cNvPr id="262" name="Straight Connector 261"/>
                    <p:cNvCxnSpPr/>
                    <p:nvPr/>
                  </p:nvCxnSpPr>
                  <p:spPr>
                    <a:xfrm>
                      <a:off x="6899275" y="3904548"/>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3" name="Straight Connector 262"/>
                    <p:cNvCxnSpPr/>
                    <p:nvPr/>
                  </p:nvCxnSpPr>
                  <p:spPr>
                    <a:xfrm>
                      <a:off x="6899275" y="4240792"/>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64" name="Straight Connector 263"/>
                    <p:cNvCxnSpPr/>
                    <p:nvPr/>
                  </p:nvCxnSpPr>
                  <p:spPr>
                    <a:xfrm>
                      <a:off x="6939915" y="3904548"/>
                      <a:ext cx="0" cy="421021"/>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261" name="Straight Connector 260"/>
                  <p:cNvCxnSpPr/>
                  <p:nvPr/>
                </p:nvCxnSpPr>
                <p:spPr>
                  <a:xfrm>
                    <a:off x="6986720" y="4159233"/>
                    <a:ext cx="8128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194" name="Group 193"/>
                <p:cNvGrpSpPr/>
                <p:nvPr/>
              </p:nvGrpSpPr>
              <p:grpSpPr>
                <a:xfrm>
                  <a:off x="6984738" y="4921249"/>
                  <a:ext cx="81280" cy="229535"/>
                  <a:chOff x="6984738" y="3609942"/>
                  <a:chExt cx="81280" cy="421005"/>
                </a:xfrm>
              </p:grpSpPr>
              <p:grpSp>
                <p:nvGrpSpPr>
                  <p:cNvPr id="255" name="Group 254"/>
                  <p:cNvGrpSpPr/>
                  <p:nvPr/>
                </p:nvGrpSpPr>
                <p:grpSpPr>
                  <a:xfrm>
                    <a:off x="6984738" y="3609942"/>
                    <a:ext cx="81280" cy="421005"/>
                    <a:chOff x="6899275" y="3608037"/>
                    <a:chExt cx="81280" cy="421005"/>
                  </a:xfrm>
                </p:grpSpPr>
                <p:cxnSp>
                  <p:nvCxnSpPr>
                    <p:cNvPr id="257" name="Straight Connector 256"/>
                    <p:cNvCxnSpPr/>
                    <p:nvPr/>
                  </p:nvCxnSpPr>
                  <p:spPr>
                    <a:xfrm>
                      <a:off x="6899275" y="3608037"/>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p:cNvCxnSpPr/>
                    <p:nvPr/>
                  </p:nvCxnSpPr>
                  <p:spPr>
                    <a:xfrm>
                      <a:off x="6899275" y="4029042"/>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p:cNvCxnSpPr/>
                    <p:nvPr/>
                  </p:nvCxnSpPr>
                  <p:spPr>
                    <a:xfrm>
                      <a:off x="6939915" y="3608037"/>
                      <a:ext cx="0" cy="42100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256" name="Straight Connector 255"/>
                  <p:cNvCxnSpPr/>
                  <p:nvPr/>
                </p:nvCxnSpPr>
                <p:spPr>
                  <a:xfrm>
                    <a:off x="6984738" y="3820444"/>
                    <a:ext cx="8128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95" name="Group 194"/>
                <p:cNvGrpSpPr/>
                <p:nvPr/>
              </p:nvGrpSpPr>
              <p:grpSpPr>
                <a:xfrm>
                  <a:off x="6984738" y="4503085"/>
                  <a:ext cx="81280" cy="285524"/>
                  <a:chOff x="6984738" y="3609942"/>
                  <a:chExt cx="81280" cy="421005"/>
                </a:xfrm>
              </p:grpSpPr>
              <p:grpSp>
                <p:nvGrpSpPr>
                  <p:cNvPr id="250" name="Group 249"/>
                  <p:cNvGrpSpPr/>
                  <p:nvPr/>
                </p:nvGrpSpPr>
                <p:grpSpPr>
                  <a:xfrm>
                    <a:off x="6984738" y="3609942"/>
                    <a:ext cx="81280" cy="421005"/>
                    <a:chOff x="6899275" y="3608037"/>
                    <a:chExt cx="81280" cy="421005"/>
                  </a:xfrm>
                </p:grpSpPr>
                <p:cxnSp>
                  <p:nvCxnSpPr>
                    <p:cNvPr id="252" name="Straight Connector 251"/>
                    <p:cNvCxnSpPr/>
                    <p:nvPr/>
                  </p:nvCxnSpPr>
                  <p:spPr>
                    <a:xfrm>
                      <a:off x="6899275" y="3608037"/>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p:cNvCxnSpPr/>
                    <p:nvPr/>
                  </p:nvCxnSpPr>
                  <p:spPr>
                    <a:xfrm>
                      <a:off x="6899275" y="4029042"/>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p:cNvCxnSpPr/>
                    <p:nvPr/>
                  </p:nvCxnSpPr>
                  <p:spPr>
                    <a:xfrm>
                      <a:off x="6939915" y="3608037"/>
                      <a:ext cx="0" cy="42100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51" name="Straight Connector 250"/>
                  <p:cNvCxnSpPr/>
                  <p:nvPr/>
                </p:nvCxnSpPr>
                <p:spPr>
                  <a:xfrm>
                    <a:off x="6984738" y="3820444"/>
                    <a:ext cx="8128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96" name="Group 195"/>
                <p:cNvGrpSpPr/>
                <p:nvPr/>
              </p:nvGrpSpPr>
              <p:grpSpPr>
                <a:xfrm>
                  <a:off x="6355930" y="4800039"/>
                  <a:ext cx="81280" cy="252000"/>
                  <a:chOff x="6984738" y="3609942"/>
                  <a:chExt cx="81280" cy="421005"/>
                </a:xfrm>
              </p:grpSpPr>
              <p:grpSp>
                <p:nvGrpSpPr>
                  <p:cNvPr id="245" name="Group 244"/>
                  <p:cNvGrpSpPr/>
                  <p:nvPr/>
                </p:nvGrpSpPr>
                <p:grpSpPr>
                  <a:xfrm>
                    <a:off x="6984738" y="3609942"/>
                    <a:ext cx="81280" cy="421005"/>
                    <a:chOff x="6899275" y="3608037"/>
                    <a:chExt cx="81280" cy="421005"/>
                  </a:xfrm>
                </p:grpSpPr>
                <p:cxnSp>
                  <p:nvCxnSpPr>
                    <p:cNvPr id="247" name="Straight Connector 246"/>
                    <p:cNvCxnSpPr/>
                    <p:nvPr/>
                  </p:nvCxnSpPr>
                  <p:spPr>
                    <a:xfrm>
                      <a:off x="6899275" y="3608037"/>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8" name="Straight Connector 247"/>
                    <p:cNvCxnSpPr/>
                    <p:nvPr/>
                  </p:nvCxnSpPr>
                  <p:spPr>
                    <a:xfrm>
                      <a:off x="6899275" y="4029042"/>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49" name="Straight Connector 248"/>
                    <p:cNvCxnSpPr/>
                    <p:nvPr/>
                  </p:nvCxnSpPr>
                  <p:spPr>
                    <a:xfrm>
                      <a:off x="6939915" y="3608037"/>
                      <a:ext cx="0" cy="42100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46" name="Straight Connector 245"/>
                  <p:cNvCxnSpPr/>
                  <p:nvPr/>
                </p:nvCxnSpPr>
                <p:spPr>
                  <a:xfrm>
                    <a:off x="6984738" y="3820444"/>
                    <a:ext cx="8128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97" name="Group 196"/>
                <p:cNvGrpSpPr/>
                <p:nvPr/>
              </p:nvGrpSpPr>
              <p:grpSpPr>
                <a:xfrm>
                  <a:off x="6355930" y="5052695"/>
                  <a:ext cx="81280" cy="196180"/>
                  <a:chOff x="6984738" y="3609942"/>
                  <a:chExt cx="81280" cy="421005"/>
                </a:xfrm>
              </p:grpSpPr>
              <p:grpSp>
                <p:nvGrpSpPr>
                  <p:cNvPr id="240" name="Group 239"/>
                  <p:cNvGrpSpPr/>
                  <p:nvPr/>
                </p:nvGrpSpPr>
                <p:grpSpPr>
                  <a:xfrm>
                    <a:off x="6984738" y="3609942"/>
                    <a:ext cx="81280" cy="421005"/>
                    <a:chOff x="6899275" y="3608037"/>
                    <a:chExt cx="81280" cy="421005"/>
                  </a:xfrm>
                </p:grpSpPr>
                <p:cxnSp>
                  <p:nvCxnSpPr>
                    <p:cNvPr id="242" name="Straight Connector 241"/>
                    <p:cNvCxnSpPr/>
                    <p:nvPr/>
                  </p:nvCxnSpPr>
                  <p:spPr>
                    <a:xfrm>
                      <a:off x="6899275" y="3608037"/>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p:cNvCxnSpPr/>
                    <p:nvPr/>
                  </p:nvCxnSpPr>
                  <p:spPr>
                    <a:xfrm>
                      <a:off x="6899275" y="4029042"/>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p:cNvCxnSpPr/>
                    <p:nvPr/>
                  </p:nvCxnSpPr>
                  <p:spPr>
                    <a:xfrm>
                      <a:off x="6939915" y="3608037"/>
                      <a:ext cx="0" cy="42100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241" name="Straight Connector 240"/>
                  <p:cNvCxnSpPr/>
                  <p:nvPr/>
                </p:nvCxnSpPr>
                <p:spPr>
                  <a:xfrm>
                    <a:off x="6984738" y="3820444"/>
                    <a:ext cx="8128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198" name="Group 197"/>
                <p:cNvGrpSpPr/>
                <p:nvPr/>
              </p:nvGrpSpPr>
              <p:grpSpPr>
                <a:xfrm>
                  <a:off x="5725850" y="5122166"/>
                  <a:ext cx="81280" cy="126000"/>
                  <a:chOff x="6984738" y="3609942"/>
                  <a:chExt cx="81280" cy="421005"/>
                </a:xfrm>
              </p:grpSpPr>
              <p:grpSp>
                <p:nvGrpSpPr>
                  <p:cNvPr id="235" name="Group 234"/>
                  <p:cNvGrpSpPr/>
                  <p:nvPr/>
                </p:nvGrpSpPr>
                <p:grpSpPr>
                  <a:xfrm>
                    <a:off x="6984738" y="3609942"/>
                    <a:ext cx="81280" cy="421005"/>
                    <a:chOff x="6899275" y="3608037"/>
                    <a:chExt cx="81280" cy="421005"/>
                  </a:xfrm>
                </p:grpSpPr>
                <p:cxnSp>
                  <p:nvCxnSpPr>
                    <p:cNvPr id="237" name="Straight Connector 236"/>
                    <p:cNvCxnSpPr/>
                    <p:nvPr/>
                  </p:nvCxnSpPr>
                  <p:spPr>
                    <a:xfrm>
                      <a:off x="6899275" y="3608037"/>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p:cNvCxnSpPr/>
                    <p:nvPr/>
                  </p:nvCxnSpPr>
                  <p:spPr>
                    <a:xfrm>
                      <a:off x="6899275" y="4029042"/>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p:cNvCxnSpPr/>
                    <p:nvPr/>
                  </p:nvCxnSpPr>
                  <p:spPr>
                    <a:xfrm>
                      <a:off x="6939915" y="3608037"/>
                      <a:ext cx="0" cy="42100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36" name="Straight Connector 235"/>
                  <p:cNvCxnSpPr/>
                  <p:nvPr/>
                </p:nvCxnSpPr>
                <p:spPr>
                  <a:xfrm>
                    <a:off x="6984738" y="3820444"/>
                    <a:ext cx="8128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199" name="Group 198"/>
                <p:cNvGrpSpPr/>
                <p:nvPr/>
              </p:nvGrpSpPr>
              <p:grpSpPr>
                <a:xfrm>
                  <a:off x="5728056" y="5208905"/>
                  <a:ext cx="81280" cy="126000"/>
                  <a:chOff x="6984738" y="3609942"/>
                  <a:chExt cx="81280" cy="421005"/>
                </a:xfrm>
              </p:grpSpPr>
              <p:grpSp>
                <p:nvGrpSpPr>
                  <p:cNvPr id="230" name="Group 229"/>
                  <p:cNvGrpSpPr/>
                  <p:nvPr/>
                </p:nvGrpSpPr>
                <p:grpSpPr>
                  <a:xfrm>
                    <a:off x="6984738" y="3609942"/>
                    <a:ext cx="81280" cy="421005"/>
                    <a:chOff x="6899275" y="3608037"/>
                    <a:chExt cx="81280" cy="421005"/>
                  </a:xfrm>
                </p:grpSpPr>
                <p:cxnSp>
                  <p:nvCxnSpPr>
                    <p:cNvPr id="232" name="Straight Connector 231"/>
                    <p:cNvCxnSpPr/>
                    <p:nvPr/>
                  </p:nvCxnSpPr>
                  <p:spPr>
                    <a:xfrm>
                      <a:off x="6899275" y="3608037"/>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p:cNvCxnSpPr/>
                    <p:nvPr/>
                  </p:nvCxnSpPr>
                  <p:spPr>
                    <a:xfrm>
                      <a:off x="6899275" y="4029042"/>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p:cNvCxnSpPr/>
                    <p:nvPr/>
                  </p:nvCxnSpPr>
                  <p:spPr>
                    <a:xfrm>
                      <a:off x="6939915" y="3608037"/>
                      <a:ext cx="0" cy="42100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231" name="Straight Connector 230"/>
                  <p:cNvCxnSpPr/>
                  <p:nvPr/>
                </p:nvCxnSpPr>
                <p:spPr>
                  <a:xfrm>
                    <a:off x="6984738" y="3820444"/>
                    <a:ext cx="8128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00" name="Group 199"/>
                <p:cNvGrpSpPr/>
                <p:nvPr/>
              </p:nvGrpSpPr>
              <p:grpSpPr>
                <a:xfrm>
                  <a:off x="5089580" y="5312550"/>
                  <a:ext cx="81280" cy="67828"/>
                  <a:chOff x="6984738" y="3577680"/>
                  <a:chExt cx="81280" cy="453267"/>
                </a:xfrm>
              </p:grpSpPr>
              <p:grpSp>
                <p:nvGrpSpPr>
                  <p:cNvPr id="225" name="Group 224"/>
                  <p:cNvGrpSpPr/>
                  <p:nvPr/>
                </p:nvGrpSpPr>
                <p:grpSpPr>
                  <a:xfrm>
                    <a:off x="6984738" y="3577680"/>
                    <a:ext cx="81280" cy="453267"/>
                    <a:chOff x="6899275" y="3575775"/>
                    <a:chExt cx="81280" cy="453267"/>
                  </a:xfrm>
                </p:grpSpPr>
                <p:cxnSp>
                  <p:nvCxnSpPr>
                    <p:cNvPr id="227" name="Straight Connector 226"/>
                    <p:cNvCxnSpPr/>
                    <p:nvPr/>
                  </p:nvCxnSpPr>
                  <p:spPr>
                    <a:xfrm>
                      <a:off x="6899275" y="3575775"/>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8" name="Straight Connector 227"/>
                    <p:cNvCxnSpPr/>
                    <p:nvPr/>
                  </p:nvCxnSpPr>
                  <p:spPr>
                    <a:xfrm>
                      <a:off x="6899275" y="4029042"/>
                      <a:ext cx="8128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p:cNvCxnSpPr/>
                    <p:nvPr/>
                  </p:nvCxnSpPr>
                  <p:spPr>
                    <a:xfrm>
                      <a:off x="6939915" y="3608037"/>
                      <a:ext cx="0" cy="421005"/>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cxnSp>
                <p:nvCxnSpPr>
                  <p:cNvPr id="226" name="Straight Connector 225"/>
                  <p:cNvCxnSpPr/>
                  <p:nvPr/>
                </p:nvCxnSpPr>
                <p:spPr>
                  <a:xfrm>
                    <a:off x="6984738" y="3820444"/>
                    <a:ext cx="8128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01" name="Group 200"/>
                <p:cNvGrpSpPr/>
                <p:nvPr/>
              </p:nvGrpSpPr>
              <p:grpSpPr>
                <a:xfrm>
                  <a:off x="5089580" y="5365407"/>
                  <a:ext cx="81280" cy="72000"/>
                  <a:chOff x="6984738" y="3609942"/>
                  <a:chExt cx="81280" cy="421005"/>
                </a:xfrm>
              </p:grpSpPr>
              <p:grpSp>
                <p:nvGrpSpPr>
                  <p:cNvPr id="220" name="Group 219"/>
                  <p:cNvGrpSpPr/>
                  <p:nvPr/>
                </p:nvGrpSpPr>
                <p:grpSpPr>
                  <a:xfrm>
                    <a:off x="6984738" y="3609942"/>
                    <a:ext cx="81280" cy="421005"/>
                    <a:chOff x="6899275" y="3608037"/>
                    <a:chExt cx="81280" cy="421005"/>
                  </a:xfrm>
                </p:grpSpPr>
                <p:cxnSp>
                  <p:nvCxnSpPr>
                    <p:cNvPr id="222" name="Straight Connector 221"/>
                    <p:cNvCxnSpPr/>
                    <p:nvPr/>
                  </p:nvCxnSpPr>
                  <p:spPr>
                    <a:xfrm>
                      <a:off x="6899275" y="3608037"/>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3" name="Straight Connector 222"/>
                    <p:cNvCxnSpPr/>
                    <p:nvPr/>
                  </p:nvCxnSpPr>
                  <p:spPr>
                    <a:xfrm>
                      <a:off x="6899275" y="4029042"/>
                      <a:ext cx="81280" cy="0"/>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4" name="Straight Connector 223"/>
                    <p:cNvCxnSpPr/>
                    <p:nvPr/>
                  </p:nvCxnSpPr>
                  <p:spPr>
                    <a:xfrm>
                      <a:off x="6939915" y="3608037"/>
                      <a:ext cx="0" cy="421005"/>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grpSp>
              <p:cxnSp>
                <p:nvCxnSpPr>
                  <p:cNvPr id="221" name="Straight Connector 220"/>
                  <p:cNvCxnSpPr/>
                  <p:nvPr/>
                </p:nvCxnSpPr>
                <p:spPr>
                  <a:xfrm>
                    <a:off x="6984738" y="3820444"/>
                    <a:ext cx="8128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02" name="Group 201"/>
                <p:cNvGrpSpPr/>
                <p:nvPr/>
              </p:nvGrpSpPr>
              <p:grpSpPr>
                <a:xfrm>
                  <a:off x="5089580" y="5039635"/>
                  <a:ext cx="81280" cy="136800"/>
                  <a:chOff x="6984738" y="3609942"/>
                  <a:chExt cx="81280" cy="421005"/>
                </a:xfrm>
              </p:grpSpPr>
              <p:grpSp>
                <p:nvGrpSpPr>
                  <p:cNvPr id="215" name="Group 214"/>
                  <p:cNvGrpSpPr/>
                  <p:nvPr/>
                </p:nvGrpSpPr>
                <p:grpSpPr>
                  <a:xfrm>
                    <a:off x="6984738" y="3609942"/>
                    <a:ext cx="81280" cy="421005"/>
                    <a:chOff x="6899275" y="3608037"/>
                    <a:chExt cx="81280" cy="421005"/>
                  </a:xfrm>
                </p:grpSpPr>
                <p:cxnSp>
                  <p:nvCxnSpPr>
                    <p:cNvPr id="217" name="Straight Connector 216"/>
                    <p:cNvCxnSpPr/>
                    <p:nvPr/>
                  </p:nvCxnSpPr>
                  <p:spPr>
                    <a:xfrm>
                      <a:off x="6899275" y="3608037"/>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a:off x="6899275" y="4029042"/>
                      <a:ext cx="81280" cy="0"/>
                    </a:xfrm>
                    <a:prstGeom prst="line">
                      <a:avLst/>
                    </a:prstGeom>
                    <a:ln w="12700"/>
                  </p:spPr>
                  <p:style>
                    <a:lnRef idx="1">
                      <a:schemeClr val="accent1"/>
                    </a:lnRef>
                    <a:fillRef idx="0">
                      <a:schemeClr val="accent1"/>
                    </a:fillRef>
                    <a:effectRef idx="0">
                      <a:schemeClr val="accent1"/>
                    </a:effectRef>
                    <a:fontRef idx="minor">
                      <a:schemeClr val="tx1"/>
                    </a:fontRef>
                  </p:style>
                </p:cxnSp>
                <p:cxnSp>
                  <p:nvCxnSpPr>
                    <p:cNvPr id="219" name="Straight Connector 218"/>
                    <p:cNvCxnSpPr/>
                    <p:nvPr/>
                  </p:nvCxnSpPr>
                  <p:spPr>
                    <a:xfrm>
                      <a:off x="6939915" y="3608037"/>
                      <a:ext cx="0" cy="421005"/>
                    </a:xfrm>
                    <a:prstGeom prst="line">
                      <a:avLst/>
                    </a:prstGeom>
                    <a:ln w="12700"/>
                  </p:spPr>
                  <p:style>
                    <a:lnRef idx="1">
                      <a:schemeClr val="accent1"/>
                    </a:lnRef>
                    <a:fillRef idx="0">
                      <a:schemeClr val="accent1"/>
                    </a:fillRef>
                    <a:effectRef idx="0">
                      <a:schemeClr val="accent1"/>
                    </a:effectRef>
                    <a:fontRef idx="minor">
                      <a:schemeClr val="tx1"/>
                    </a:fontRef>
                  </p:style>
                </p:cxnSp>
              </p:grpSp>
              <p:cxnSp>
                <p:nvCxnSpPr>
                  <p:cNvPr id="216" name="Straight Connector 215"/>
                  <p:cNvCxnSpPr/>
                  <p:nvPr/>
                </p:nvCxnSpPr>
                <p:spPr>
                  <a:xfrm>
                    <a:off x="6984738" y="3820444"/>
                    <a:ext cx="81280" cy="0"/>
                  </a:xfrm>
                  <a:prstGeom prst="line">
                    <a:avLst/>
                  </a:prstGeom>
                  <a:ln w="19050"/>
                </p:spPr>
                <p:style>
                  <a:lnRef idx="1">
                    <a:schemeClr val="accent1"/>
                  </a:lnRef>
                  <a:fillRef idx="0">
                    <a:schemeClr val="accent1"/>
                  </a:fillRef>
                  <a:effectRef idx="0">
                    <a:schemeClr val="accent1"/>
                  </a:effectRef>
                  <a:fontRef idx="minor">
                    <a:schemeClr val="tx1"/>
                  </a:fontRef>
                </p:style>
              </p:cxnSp>
            </p:grpSp>
            <p:grpSp>
              <p:nvGrpSpPr>
                <p:cNvPr id="203" name="Group 202"/>
                <p:cNvGrpSpPr/>
                <p:nvPr/>
              </p:nvGrpSpPr>
              <p:grpSpPr>
                <a:xfrm>
                  <a:off x="4017844" y="3457634"/>
                  <a:ext cx="504761" cy="535500"/>
                  <a:chOff x="3976887" y="4029804"/>
                  <a:chExt cx="504761" cy="535500"/>
                </a:xfrm>
              </p:grpSpPr>
              <p:grpSp>
                <p:nvGrpSpPr>
                  <p:cNvPr id="206" name="Group 205"/>
                  <p:cNvGrpSpPr/>
                  <p:nvPr/>
                </p:nvGrpSpPr>
                <p:grpSpPr>
                  <a:xfrm>
                    <a:off x="3976888" y="4029804"/>
                    <a:ext cx="247388" cy="204163"/>
                    <a:chOff x="3976888" y="4029804"/>
                    <a:chExt cx="247388" cy="204163"/>
                  </a:xfrm>
                </p:grpSpPr>
                <p:sp>
                  <p:nvSpPr>
                    <p:cNvPr id="213" name="TextBox 212"/>
                    <p:cNvSpPr txBox="1"/>
                    <p:nvPr/>
                  </p:nvSpPr>
                  <p:spPr>
                    <a:xfrm>
                      <a:off x="4100429" y="4029804"/>
                      <a:ext cx="123847" cy="204163"/>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HF</a:t>
                      </a:r>
                    </a:p>
                  </p:txBody>
                </p:sp>
                <p:cxnSp>
                  <p:nvCxnSpPr>
                    <p:cNvPr id="214" name="Straight Connector 213"/>
                    <p:cNvCxnSpPr/>
                    <p:nvPr/>
                  </p:nvCxnSpPr>
                  <p:spPr>
                    <a:xfrm>
                      <a:off x="3976888" y="4131885"/>
                      <a:ext cx="86917"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07" name="Group 206"/>
                  <p:cNvGrpSpPr/>
                  <p:nvPr/>
                </p:nvGrpSpPr>
                <p:grpSpPr>
                  <a:xfrm>
                    <a:off x="3976887" y="4195471"/>
                    <a:ext cx="283190" cy="204163"/>
                    <a:chOff x="3976887" y="4195471"/>
                    <a:chExt cx="283190" cy="204163"/>
                  </a:xfrm>
                </p:grpSpPr>
                <p:sp>
                  <p:nvSpPr>
                    <p:cNvPr id="211" name="TextBox 210"/>
                    <p:cNvSpPr txBox="1"/>
                    <p:nvPr/>
                  </p:nvSpPr>
                  <p:spPr>
                    <a:xfrm>
                      <a:off x="4100429" y="4195471"/>
                      <a:ext cx="159648" cy="204163"/>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IHD</a:t>
                      </a:r>
                    </a:p>
                  </p:txBody>
                </p:sp>
                <p:cxnSp>
                  <p:nvCxnSpPr>
                    <p:cNvPr id="212" name="Straight Connector 211"/>
                    <p:cNvCxnSpPr/>
                    <p:nvPr/>
                  </p:nvCxnSpPr>
                  <p:spPr>
                    <a:xfrm>
                      <a:off x="3976887" y="4297553"/>
                      <a:ext cx="86917"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grpSp>
                <p:nvGrpSpPr>
                  <p:cNvPr id="208" name="Group 207"/>
                  <p:cNvGrpSpPr/>
                  <p:nvPr/>
                </p:nvGrpSpPr>
                <p:grpSpPr>
                  <a:xfrm>
                    <a:off x="3976888" y="4361140"/>
                    <a:ext cx="504760" cy="204164"/>
                    <a:chOff x="3976888" y="4361140"/>
                    <a:chExt cx="504760" cy="204164"/>
                  </a:xfrm>
                </p:grpSpPr>
                <p:sp>
                  <p:nvSpPr>
                    <p:cNvPr id="209" name="TextBox 208"/>
                    <p:cNvSpPr txBox="1"/>
                    <p:nvPr/>
                  </p:nvSpPr>
                  <p:spPr>
                    <a:xfrm>
                      <a:off x="4100429" y="4361140"/>
                      <a:ext cx="381219" cy="204164"/>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Any CVD</a:t>
                      </a:r>
                    </a:p>
                  </p:txBody>
                </p:sp>
                <p:cxnSp>
                  <p:nvCxnSpPr>
                    <p:cNvPr id="210" name="Straight Connector 209"/>
                    <p:cNvCxnSpPr/>
                    <p:nvPr/>
                  </p:nvCxnSpPr>
                  <p:spPr>
                    <a:xfrm>
                      <a:off x="3976888" y="4463222"/>
                      <a:ext cx="8691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04" name="TextBox 203"/>
                <p:cNvSpPr txBox="1"/>
                <p:nvPr/>
              </p:nvSpPr>
              <p:spPr>
                <a:xfrm>
                  <a:off x="7150292" y="4543766"/>
                  <a:ext cx="123848" cy="204162"/>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HF</a:t>
                  </a:r>
                </a:p>
              </p:txBody>
            </p:sp>
            <p:sp>
              <p:nvSpPr>
                <p:cNvPr id="205" name="TextBox 204"/>
                <p:cNvSpPr txBox="1"/>
                <p:nvPr/>
              </p:nvSpPr>
              <p:spPr>
                <a:xfrm>
                  <a:off x="7150292" y="4933935"/>
                  <a:ext cx="159648" cy="204162"/>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IHD</a:t>
                  </a:r>
                </a:p>
              </p:txBody>
            </p:sp>
          </p:grpSp>
          <p:sp>
            <p:nvSpPr>
              <p:cNvPr id="308" name="Rectangle 307"/>
              <p:cNvSpPr/>
              <p:nvPr/>
            </p:nvSpPr>
            <p:spPr>
              <a:xfrm>
                <a:off x="4809527" y="6078941"/>
                <a:ext cx="3188373" cy="215444"/>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Number of follow-up hospitalizations </a:t>
                </a:r>
              </a:p>
            </p:txBody>
          </p:sp>
        </p:grpSp>
      </p:grpSp>
      <p:sp>
        <p:nvSpPr>
          <p:cNvPr id="151" name="TextBox 150">
            <a:extLst>
              <a:ext uri="{FF2B5EF4-FFF2-40B4-BE49-F238E27FC236}">
                <a16:creationId xmlns:a16="http://schemas.microsoft.com/office/drawing/2014/main" id="{28BF9757-C890-4B66-8F6B-57D722E4E765}"/>
              </a:ext>
            </a:extLst>
          </p:cNvPr>
          <p:cNvSpPr txBox="1"/>
          <p:nvPr/>
        </p:nvSpPr>
        <p:spPr>
          <a:xfrm>
            <a:off x="8038" y="6164563"/>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800" y="274639"/>
            <a:ext cx="11268000" cy="871200"/>
          </a:xfrm>
        </p:spPr>
        <p:txBody>
          <a:bodyPr/>
          <a:lstStyle/>
          <a:p>
            <a:r>
              <a:rPr lang="en-US" dirty="0"/>
              <a:t>Summary</a:t>
            </a:r>
          </a:p>
        </p:txBody>
      </p:sp>
      <p:sp>
        <p:nvSpPr>
          <p:cNvPr id="3" name="Text Placeholder 2"/>
          <p:cNvSpPr>
            <a:spLocks noGrp="1"/>
          </p:cNvSpPr>
          <p:nvPr>
            <p:ph type="body" sz="quarter" idx="10"/>
          </p:nvPr>
        </p:nvSpPr>
        <p:spPr>
          <a:xfrm>
            <a:off x="-1" y="5941701"/>
            <a:ext cx="10260000" cy="915560"/>
          </a:xfrm>
        </p:spPr>
        <p:txBody>
          <a:bodyPr/>
          <a:lstStyle/>
          <a:p>
            <a:pPr lvl="0"/>
            <a:r>
              <a:rPr lang="en-US" dirty="0"/>
              <a:t>HF, heart failure</a:t>
            </a:r>
          </a:p>
          <a:p>
            <a:r>
              <a:rPr lang="en-US" dirty="0"/>
              <a:t>1. GBD 2017 Disease and Injury Incidence and Prevalence Collaborators. </a:t>
            </a:r>
            <a:r>
              <a:rPr lang="en-US" i="1" dirty="0"/>
              <a:t>Lancet</a:t>
            </a:r>
            <a:r>
              <a:rPr lang="en-US" dirty="0"/>
              <a:t> 2018;392:1789–1858; 2. </a:t>
            </a:r>
            <a:r>
              <a:rPr lang="en-US" dirty="0" err="1"/>
              <a:t>Ponikowski</a:t>
            </a:r>
            <a:r>
              <a:rPr lang="en-US" dirty="0"/>
              <a:t> P, et al. </a:t>
            </a:r>
            <a:r>
              <a:rPr lang="en-US" i="1" dirty="0" err="1"/>
              <a:t>Eur</a:t>
            </a:r>
            <a:r>
              <a:rPr lang="en-US" i="1" dirty="0"/>
              <a:t> Heart J </a:t>
            </a:r>
            <a:r>
              <a:rPr lang="en-US" dirty="0"/>
              <a:t>2016;37:2129–2200; 3. American Heart Association. Self-check plan for HF management. Available at: </a:t>
            </a:r>
            <a:r>
              <a:rPr lang="en-US" dirty="0">
                <a:hlinkClick r:id="rId3"/>
              </a:rPr>
              <a:t>https://www.heart.org/-/media/files/health-topics/heart-failure/hf-symptom-tracker.pdf</a:t>
            </a:r>
            <a:r>
              <a:rPr lang="en-US" dirty="0"/>
              <a:t> (Accessed February 2021); 4. Butler J, et al. </a:t>
            </a:r>
            <a:r>
              <a:rPr lang="en-US" i="1" dirty="0" err="1"/>
              <a:t>Circ</a:t>
            </a:r>
            <a:r>
              <a:rPr lang="en-US" i="1" dirty="0"/>
              <a:t> Heart Fail </a:t>
            </a:r>
            <a:r>
              <a:rPr lang="en-US" dirty="0"/>
              <a:t>2008;1:125–133</a:t>
            </a:r>
          </a:p>
        </p:txBody>
      </p:sp>
      <p:grpSp>
        <p:nvGrpSpPr>
          <p:cNvPr id="11" name="Group 10"/>
          <p:cNvGrpSpPr/>
          <p:nvPr/>
        </p:nvGrpSpPr>
        <p:grpSpPr>
          <a:xfrm>
            <a:off x="336000" y="1570311"/>
            <a:ext cx="11520000" cy="3981562"/>
            <a:chOff x="336000" y="874800"/>
            <a:chExt cx="11520000" cy="3981562"/>
          </a:xfrm>
        </p:grpSpPr>
        <p:grpSp>
          <p:nvGrpSpPr>
            <p:cNvPr id="5" name="Group 4"/>
            <p:cNvGrpSpPr/>
            <p:nvPr/>
          </p:nvGrpSpPr>
          <p:grpSpPr>
            <a:xfrm>
              <a:off x="336000" y="874800"/>
              <a:ext cx="11520000" cy="818182"/>
              <a:chOff x="412800" y="913909"/>
              <a:chExt cx="11520000" cy="818182"/>
            </a:xfrm>
          </p:grpSpPr>
          <p:sp>
            <p:nvSpPr>
              <p:cNvPr id="132" name="TextBox 131"/>
              <p:cNvSpPr txBox="1"/>
              <p:nvPr/>
            </p:nvSpPr>
            <p:spPr>
              <a:xfrm>
                <a:off x="412800" y="913909"/>
                <a:ext cx="11520000" cy="818182"/>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36000" bIns="36000" anchor="ctr">
                <a:noAutofit/>
              </a:bodyPr>
              <a:lstStyle/>
              <a:p>
                <a:pPr>
                  <a:lnSpc>
                    <a:spcPct val="90000"/>
                  </a:lnSpc>
                </a:pPr>
                <a:r>
                  <a:rPr lang="en-US" sz="1600" dirty="0">
                    <a:latin typeface="Arial" panose="020B0604020202020204" pitchFamily="34" charset="0"/>
                    <a:cs typeface="Arial" panose="020B0604020202020204" pitchFamily="34" charset="0"/>
                  </a:rPr>
                  <a:t>HF is a global public health problem with increasing prevalence</a:t>
                </a:r>
                <a:r>
                  <a:rPr lang="en-US" sz="1600" baseline="30000" dirty="0">
                    <a:latin typeface="Arial" panose="020B0604020202020204" pitchFamily="34" charset="0"/>
                    <a:cs typeface="Arial" panose="020B0604020202020204" pitchFamily="34" charset="0"/>
                  </a:rPr>
                  <a:t>1</a:t>
                </a:r>
                <a:r>
                  <a:rPr lang="en-US" sz="1600" dirty="0">
                    <a:latin typeface="Arial" panose="020B0604020202020204" pitchFamily="34" charset="0"/>
                    <a:cs typeface="Arial" panose="020B0604020202020204" pitchFamily="34" charset="0"/>
                  </a:rPr>
                  <a:t> </a:t>
                </a:r>
              </a:p>
            </p:txBody>
          </p:sp>
          <p:sp>
            <p:nvSpPr>
              <p:cNvPr id="126" name="TextBox 125"/>
              <p:cNvSpPr txBox="1"/>
              <p:nvPr/>
            </p:nvSpPr>
            <p:spPr>
              <a:xfrm>
                <a:off x="536202" y="1046001"/>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1</a:t>
                </a:r>
              </a:p>
            </p:txBody>
          </p:sp>
        </p:grpSp>
        <p:grpSp>
          <p:nvGrpSpPr>
            <p:cNvPr id="6" name="Group 5"/>
            <p:cNvGrpSpPr/>
            <p:nvPr/>
          </p:nvGrpSpPr>
          <p:grpSpPr>
            <a:xfrm>
              <a:off x="336000" y="1929587"/>
              <a:ext cx="11520000" cy="818182"/>
              <a:chOff x="412800" y="1969146"/>
              <a:chExt cx="11520000" cy="818182"/>
            </a:xfrm>
          </p:grpSpPr>
          <p:sp>
            <p:nvSpPr>
              <p:cNvPr id="134" name="TextBox 133"/>
              <p:cNvSpPr txBox="1"/>
              <p:nvPr/>
            </p:nvSpPr>
            <p:spPr>
              <a:xfrm>
                <a:off x="412800" y="1969146"/>
                <a:ext cx="11520000" cy="818182"/>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a:lnSpc>
                    <a:spcPct val="90000"/>
                  </a:lnSpc>
                </a:pPr>
                <a:r>
                  <a:rPr lang="en-US" sz="1600" dirty="0">
                    <a:latin typeface="Arial" panose="020B0604020202020204" pitchFamily="34" charset="0"/>
                    <a:cs typeface="Arial" panose="020B0604020202020204" pitchFamily="34" charset="0"/>
                  </a:rPr>
                  <a:t>Clinical symptoms and signs of HF include breathlessness, fatigue, and ankle swelling and impaired </a:t>
                </a:r>
                <a:r>
                  <a:rPr lang="en-US" sz="1600" dirty="0" err="1">
                    <a:latin typeface="Arial" panose="020B0604020202020204" pitchFamily="34" charset="0"/>
                    <a:cs typeface="Arial" panose="020B0604020202020204" pitchFamily="34" charset="0"/>
                  </a:rPr>
                  <a:t>excercise</a:t>
                </a:r>
                <a:r>
                  <a:rPr lang="en-US" sz="1600" dirty="0">
                    <a:latin typeface="Arial" panose="020B0604020202020204" pitchFamily="34" charset="0"/>
                    <a:cs typeface="Arial" panose="020B0604020202020204" pitchFamily="34" charset="0"/>
                  </a:rPr>
                  <a:t> tolerance</a:t>
                </a:r>
                <a:r>
                  <a:rPr lang="en-US" sz="1600" baseline="30000" dirty="0">
                    <a:latin typeface="Arial" panose="020B0604020202020204" pitchFamily="34" charset="0"/>
                    <a:cs typeface="Arial" panose="020B0604020202020204" pitchFamily="34" charset="0"/>
                  </a:rPr>
                  <a:t>2,3</a:t>
                </a:r>
              </a:p>
              <a:p>
                <a:pPr>
                  <a:lnSpc>
                    <a:spcPct val="90000"/>
                  </a:lnSpc>
                </a:pPr>
                <a:r>
                  <a:rPr lang="en-US" sz="1600" dirty="0">
                    <a:latin typeface="Arial" panose="020B0604020202020204" pitchFamily="34" charset="0"/>
                    <a:cs typeface="Arial" panose="020B0604020202020204" pitchFamily="34" charset="0"/>
                  </a:rPr>
                  <a:t>HF etiologies include damage to the myocardium, abnormal loading conditions, </a:t>
                </a:r>
                <a:r>
                  <a:rPr lang="en-US" sz="1600">
                    <a:latin typeface="Arial" panose="020B0604020202020204" pitchFamily="34" charset="0"/>
                    <a:cs typeface="Arial" panose="020B0604020202020204" pitchFamily="34" charset="0"/>
                  </a:rPr>
                  <a:t>and cardiac arrhythmias</a:t>
                </a:r>
                <a:r>
                  <a:rPr lang="en-US" sz="1600" baseline="30000">
                    <a:latin typeface="Arial" panose="020B0604020202020204" pitchFamily="34" charset="0"/>
                    <a:cs typeface="Arial" panose="020B0604020202020204" pitchFamily="34" charset="0"/>
                  </a:rPr>
                  <a:t>2</a:t>
                </a:r>
                <a:endParaRPr lang="en-US" sz="1600" baseline="30000" dirty="0">
                  <a:latin typeface="Arial" panose="020B0604020202020204" pitchFamily="34" charset="0"/>
                  <a:cs typeface="Arial" panose="020B0604020202020204" pitchFamily="34" charset="0"/>
                </a:endParaRPr>
              </a:p>
            </p:txBody>
          </p:sp>
          <p:sp>
            <p:nvSpPr>
              <p:cNvPr id="127" name="TextBox 126"/>
              <p:cNvSpPr txBox="1"/>
              <p:nvPr/>
            </p:nvSpPr>
            <p:spPr>
              <a:xfrm>
                <a:off x="536202" y="2088051"/>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2</a:t>
                </a:r>
              </a:p>
            </p:txBody>
          </p:sp>
        </p:grpSp>
        <p:grpSp>
          <p:nvGrpSpPr>
            <p:cNvPr id="7" name="Group 6"/>
            <p:cNvGrpSpPr/>
            <p:nvPr/>
          </p:nvGrpSpPr>
          <p:grpSpPr>
            <a:xfrm>
              <a:off x="336000" y="2984374"/>
              <a:ext cx="11520000" cy="817200"/>
              <a:chOff x="412800" y="2983474"/>
              <a:chExt cx="11520000" cy="817200"/>
            </a:xfrm>
          </p:grpSpPr>
          <p:sp>
            <p:nvSpPr>
              <p:cNvPr id="4" name="Rounded Rectangle 3"/>
              <p:cNvSpPr/>
              <p:nvPr/>
            </p:nvSpPr>
            <p:spPr>
              <a:xfrm>
                <a:off x="412800" y="2983474"/>
                <a:ext cx="11520000" cy="817200"/>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108000" bIns="36000" anchor="ctr">
                <a:spAutoFit/>
              </a:bodyPr>
              <a:lstStyle/>
              <a:p>
                <a:pPr>
                  <a:lnSpc>
                    <a:spcPct val="90000"/>
                  </a:lnSpc>
                  <a:spcBef>
                    <a:spcPts val="300"/>
                  </a:spcBef>
                  <a:buClr>
                    <a:schemeClr val="accent1"/>
                  </a:buClr>
                </a:pPr>
                <a:r>
                  <a:rPr lang="en-US" sz="1600" dirty="0"/>
                  <a:t>Common clinical variables can help predict the risk of HF and potentially identify high-risk individuals</a:t>
                </a:r>
                <a:endParaRPr lang="en-US" sz="1600" dirty="0">
                  <a:latin typeface="Arial" panose="020B0604020202020204" pitchFamily="34" charset="0"/>
                  <a:cs typeface="Arial" panose="020B0604020202020204" pitchFamily="34" charset="0"/>
                </a:endParaRPr>
              </a:p>
            </p:txBody>
          </p:sp>
          <p:sp>
            <p:nvSpPr>
              <p:cNvPr id="128" name="TextBox 127"/>
              <p:cNvSpPr txBox="1"/>
              <p:nvPr/>
            </p:nvSpPr>
            <p:spPr>
              <a:xfrm>
                <a:off x="536202" y="3089192"/>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3</a:t>
                </a:r>
              </a:p>
            </p:txBody>
          </p:sp>
        </p:grpSp>
        <p:grpSp>
          <p:nvGrpSpPr>
            <p:cNvPr id="8" name="Group 7"/>
            <p:cNvGrpSpPr/>
            <p:nvPr/>
          </p:nvGrpSpPr>
          <p:grpSpPr>
            <a:xfrm>
              <a:off x="336000" y="4038180"/>
              <a:ext cx="11520000" cy="818182"/>
              <a:chOff x="412800" y="3996821"/>
              <a:chExt cx="11520000" cy="818182"/>
            </a:xfrm>
          </p:grpSpPr>
          <p:sp>
            <p:nvSpPr>
              <p:cNvPr id="138" name="TextBox 137"/>
              <p:cNvSpPr txBox="1"/>
              <p:nvPr/>
            </p:nvSpPr>
            <p:spPr>
              <a:xfrm>
                <a:off x="412800" y="3996821"/>
                <a:ext cx="11520000" cy="818182"/>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a:lnSpc>
                    <a:spcPct val="90000"/>
                  </a:lnSpc>
                </a:pPr>
                <a:r>
                  <a:rPr lang="en-US" sz="1600" dirty="0">
                    <a:latin typeface="Arial" panose="020B0604020202020204" pitchFamily="34" charset="0"/>
                    <a:cs typeface="Arial" panose="020B0604020202020204" pitchFamily="34" charset="0"/>
                  </a:rPr>
                  <a:t>Long-term prognosis worsens gradually with every episode of decompensation</a:t>
                </a:r>
                <a:r>
                  <a:rPr lang="en-US" sz="1600" baseline="30000" dirty="0">
                    <a:latin typeface="Arial" panose="020B0604020202020204" pitchFamily="34" charset="0"/>
                    <a:cs typeface="Arial" panose="020B0604020202020204" pitchFamily="34" charset="0"/>
                  </a:rPr>
                  <a:t>4</a:t>
                </a:r>
              </a:p>
            </p:txBody>
          </p:sp>
          <p:sp>
            <p:nvSpPr>
              <p:cNvPr id="129" name="TextBox 128"/>
              <p:cNvSpPr txBox="1"/>
              <p:nvPr/>
            </p:nvSpPr>
            <p:spPr>
              <a:xfrm>
                <a:off x="536202" y="4090332"/>
                <a:ext cx="504000" cy="553998"/>
              </a:xfrm>
              <a:prstGeom prst="rect">
                <a:avLst/>
              </a:prstGeom>
              <a:noFill/>
            </p:spPr>
            <p:txBody>
              <a:bodyPr wrap="none" lIns="0" tIns="0" rIns="0" bIns="0" anchor="ctr">
                <a:noAutofit/>
              </a:bodyPr>
              <a:lstStyle/>
              <a:p>
                <a:pPr algn="r"/>
                <a:r>
                  <a:rPr lang="en-US" sz="3600" b="1" dirty="0">
                    <a:solidFill>
                      <a:schemeClr val="accent1"/>
                    </a:solidFill>
                    <a:latin typeface="Arial" panose="020B0604020202020204" pitchFamily="34" charset="0"/>
                    <a:cs typeface="Arial" panose="020B0604020202020204" pitchFamily="34" charset="0"/>
                  </a:rPr>
                  <a:t>4</a:t>
                </a:r>
              </a:p>
            </p:txBody>
          </p:sp>
        </p:grpSp>
      </p:grpSp>
      <p:sp>
        <p:nvSpPr>
          <p:cNvPr id="17" name="TextBox 16">
            <a:extLst>
              <a:ext uri="{FF2B5EF4-FFF2-40B4-BE49-F238E27FC236}">
                <a16:creationId xmlns:a16="http://schemas.microsoft.com/office/drawing/2014/main" id="{85B291CD-094E-4A1F-AABB-EFB273439476}"/>
              </a:ext>
            </a:extLst>
          </p:cNvPr>
          <p:cNvSpPr txBox="1"/>
          <p:nvPr/>
        </p:nvSpPr>
        <p:spPr>
          <a:xfrm>
            <a:off x="1075430" y="6122482"/>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cSld>
  <p:clrMapOvr>
    <a:masterClrMapping/>
  </p:clrMapOvr>
</p:sld>
</file>

<file path=ppt/theme/theme1.xml><?xml version="1.0" encoding="utf-8"?>
<a:theme xmlns:a="http://schemas.openxmlformats.org/drawingml/2006/main" name="IMPACT Basic Branded">
  <a:themeElements>
    <a:clrScheme name="Custom 9">
      <a:dk1>
        <a:srgbClr val="000000"/>
      </a:dk1>
      <a:lt1>
        <a:srgbClr val="FFFFFF"/>
      </a:lt1>
      <a:dk2>
        <a:srgbClr val="4E1C65"/>
      </a:dk2>
      <a:lt2>
        <a:srgbClr val="FFFFFF"/>
      </a:lt2>
      <a:accent1>
        <a:srgbClr val="4E1C65"/>
      </a:accent1>
      <a:accent2>
        <a:srgbClr val="BCD717"/>
      </a:accent2>
      <a:accent3>
        <a:srgbClr val="A1A1D3"/>
      </a:accent3>
      <a:accent4>
        <a:srgbClr val="E89DC8"/>
      </a:accent4>
      <a:accent5>
        <a:srgbClr val="B35E03"/>
      </a:accent5>
      <a:accent6>
        <a:srgbClr val="4295AF"/>
      </a:accent6>
      <a:hlink>
        <a:srgbClr val="4E1C65"/>
      </a:hlink>
      <a:folHlink>
        <a:srgbClr val="32323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spPr>
      <a:bodyPr vert="horz" wrap="square" lIns="91440" tIns="45720" rIns="91440" bIns="45720" numCol="1" rtlCol="0" anchor="ctr" anchorCtr="0" compatLnSpc="1"/>
      <a:lstStyle>
        <a:defPPr marL="0" marR="0" indent="0" algn="ctr" defTabSz="914400" rtl="0" eaLnBrk="1" fontAlgn="base" latinLnBrk="0" hangingPunct="1">
          <a:lnSpc>
            <a:spcPct val="100000"/>
          </a:lnSpc>
          <a:spcBef>
            <a:spcPct val="0"/>
          </a:spcBef>
          <a:spcAft>
            <a:spcPct val="0"/>
          </a:spcAft>
          <a:buClrTx/>
          <a:buSzTx/>
          <a:buFontTx/>
          <a:buNone/>
          <a:defRPr kumimoji="0" sz="1800" b="1" i="0" u="none" strike="noStrike" cap="none" normalizeH="0" baseline="0" dirty="0" err="1" smtClean="0">
            <a:ln>
              <a:noFill/>
            </a:ln>
            <a:solidFill>
              <a:schemeClr val="bg1"/>
            </a:solidFill>
            <a:effectLst/>
            <a:latin typeface="Arial" panose="020B0604020202020204" pitchFamily="34" charset="0"/>
          </a:defRPr>
        </a:defPPr>
      </a:lstStyle>
    </a:spDef>
    <a:lnDef>
      <a:spPr bwMode="auto">
        <a:solidFill>
          <a:schemeClr val="accent1"/>
        </a:solidFill>
        <a:ln w="28575" cap="flat" cmpd="sng" algn="ctr">
          <a:solidFill>
            <a:schemeClr val="tx1"/>
          </a:solidFill>
          <a:prstDash val="solid"/>
          <a:miter lim="800000"/>
          <a:headEnd type="none" w="med" len="med"/>
          <a:tailEnd type="none" w="med" len="med"/>
        </a:ln>
      </a:spPr>
      <a:bodyPr/>
      <a:lstStyle/>
    </a:lnDef>
  </a:objectDefaults>
  <a:extraClrSchemeLst>
    <a:extraClrScheme>
      <a:clrScheme name="Blank 1">
        <a:dk1>
          <a:srgbClr val="000000"/>
        </a:dk1>
        <a:lt1>
          <a:srgbClr val="FFFFFF"/>
        </a:lt1>
        <a:dk2>
          <a:srgbClr val="830051"/>
        </a:dk2>
        <a:lt2>
          <a:srgbClr val="F0AB00"/>
        </a:lt2>
        <a:accent1>
          <a:srgbClr val="830051"/>
        </a:accent1>
        <a:accent2>
          <a:srgbClr val="4B306A"/>
        </a:accent2>
        <a:accent3>
          <a:srgbClr val="FFFFFF"/>
        </a:accent3>
        <a:accent4>
          <a:srgbClr val="000000"/>
        </a:accent4>
        <a:accent5>
          <a:srgbClr val="C1AAB3"/>
        </a:accent5>
        <a:accent6>
          <a:srgbClr val="432A5F"/>
        </a:accent6>
        <a:hlink>
          <a:srgbClr val="4B306A"/>
        </a:hlink>
        <a:folHlink>
          <a:srgbClr val="C7C2BA"/>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548</TotalTime>
  <Words>3151</Words>
  <Application>Microsoft Office PowerPoint</Application>
  <PresentationFormat>Widescreen</PresentationFormat>
  <Paragraphs>535</Paragraphs>
  <Slides>13</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Calibri</vt:lpstr>
      <vt:lpstr>Wingdings</vt:lpstr>
      <vt:lpstr>Arial</vt:lpstr>
      <vt:lpstr>Courier New</vt:lpstr>
      <vt:lpstr>IMPACT Basic Branded</vt:lpstr>
      <vt:lpstr>How to diagnose heart failure</vt:lpstr>
      <vt:lpstr>PowerPoint Presentation</vt:lpstr>
      <vt:lpstr>Symptoms and signs  of heart failure </vt:lpstr>
      <vt:lpstr>Heart failure is a major and growing public health problem worldwide</vt:lpstr>
      <vt:lpstr>An updated, universal definition of HF has recently been published</vt:lpstr>
      <vt:lpstr>Clinical symptoms and signs of overt HF1,2</vt:lpstr>
      <vt:lpstr>HF etiology is diverse and overlapping</vt:lpstr>
      <vt:lpstr>Common clinical variables can be used to predict the risk of HF and potentially target and treat high-risk individuals</vt:lpstr>
      <vt:lpstr>Common clinical variables can be used to predict the risk of HF and potentially target and treat high-risk individuals</vt:lpstr>
      <vt:lpstr>HF is characterized by recurrent hospitalizations</vt:lpstr>
      <vt:lpstr>Repeated hospitalizations predict all-cause mortality</vt:lpstr>
      <vt:lpstr>Risk of death increases progressively and independently  with each HF event</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do we know about the cardiovascular effects of novel anti-hyperglycaemic agents and their underlying mechanisms?</dc:title>
  <dc:creator>Lydia Oikonomidis</dc:creator>
  <cp:lastModifiedBy>Roxas, Ma. Cristina Teresa</cp:lastModifiedBy>
  <cp:revision>450</cp:revision>
  <dcterms:created xsi:type="dcterms:W3CDTF">2017-07-10T17:46:00Z</dcterms:created>
  <dcterms:modified xsi:type="dcterms:W3CDTF">2022-03-03T05:34:50Z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2057-11.2.0.10017</vt:lpwstr>
  </property>
</Properties>
</file>