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diagrams/data1.xml" ContentType="application/vnd.openxmlformats-officedocument.drawingml.diagramData+xml"/>
  <Override PartName="/ppt/slideMasters/slideMaster1.xml" ContentType="application/vnd.openxmlformats-officedocument.presentationml.slideMaster+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slideLayouts/slideLayout6.xml" ContentType="application/vnd.openxmlformats-officedocument.presentationml.slideLayout+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diagrams/drawing1.xml" ContentType="application/vnd.ms-office.drawingml.diagramDrawing+xml"/>
  <Override PartName="/ppt/diagrams/colors1.xml" ContentType="application/vnd.openxmlformats-officedocument.drawingml.diagramColors+xml"/>
  <Override PartName="/ppt/diagrams/quickStyle1.xml" ContentType="application/vnd.openxmlformats-officedocument.drawingml.diagramStyle+xml"/>
  <Override PartName="/ppt/diagrams/layout1.xml" ContentType="application/vnd.openxmlformats-officedocument.drawingml.diagramLayout+xml"/>
  <Override PartName="/ppt/theme/theme3.xml" ContentType="application/vnd.openxmlformats-officedocument.theme+xml"/>
  <Override PartName="/ppt/theme/theme2.xml" ContentType="application/vnd.openxmlformats-officedocument.theme+xml"/>
  <Override PartName="/ppt/notesMasters/notesMaster1.xml" ContentType="application/vnd.openxmlformats-officedocument.presentationml.notesMaster+xml"/>
  <Override PartName="/ppt/theme/theme1.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ppt/tags/tag1.xml" ContentType="application/vnd.openxmlformats-officedocument.presentationml.tags+xml"/>
  <Override PartName="/docProps/core.xml" ContentType="application/vnd.openxmlformats-package.core-properties+xml"/>
  <Override PartName="/docProps/app.xml" ContentType="application/vnd.openxmlformats-officedocument.extended-properties+xml"/>
  <Override PartName="/customXml/itemProps3.xml" ContentType="application/vnd.openxmlformats-officedocument.customXmlProperties+xml"/>
  <Override PartName="/customXml/itemProps2.xml" ContentType="application/vnd.openxmlformats-officedocument.customXmlProperties+xml"/>
  <Override PartName="/customXml/itemProps1.xml" ContentType="application/vnd.openxmlformats-officedocument.customXmlProperties+xml"/>
  <Override PartName="/customXml/itemProps4.xml" ContentType="application/vnd.openxmlformats-officedocument.customXml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firstSlideNum="0" saveSubsetFonts="1">
  <p:sldMasterIdLst>
    <p:sldMasterId id="2147483675" r:id="rId1"/>
  </p:sldMasterIdLst>
  <p:notesMasterIdLst>
    <p:notesMasterId r:id="rId13"/>
  </p:notesMasterIdLst>
  <p:handoutMasterIdLst>
    <p:handoutMasterId r:id="rId14"/>
  </p:handoutMasterIdLst>
  <p:sldIdLst>
    <p:sldId id="439" r:id="rId2"/>
    <p:sldId id="440" r:id="rId3"/>
    <p:sldId id="286" r:id="rId4"/>
    <p:sldId id="338" r:id="rId5"/>
    <p:sldId id="425" r:id="rId6"/>
    <p:sldId id="426" r:id="rId7"/>
    <p:sldId id="434" r:id="rId8"/>
    <p:sldId id="435" r:id="rId9"/>
    <p:sldId id="428" r:id="rId10"/>
    <p:sldId id="429" r:id="rId11"/>
    <p:sldId id="430" r:id="rId12"/>
  </p:sldIdLst>
  <p:sldSz cx="12192000" cy="6858000"/>
  <p:notesSz cx="6858000" cy="9144000"/>
  <p:custDataLst>
    <p:tags r:id="rId15"/>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15:guide id="1" orient="horz" pos="2880" userDrawn="1">
          <p15:clr>
            <a:srgbClr val="A4A3A4"/>
          </p15:clr>
        </p15:guide>
        <p15:guide id="2" pos="2160" userDrawn="1">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DiRocco, Matt (Med Communications)" initials="DM(C" lastIdx="126" clrIdx="0">
    <p:extLst>
      <p:ext uri="{19B8F6BF-5375-455C-9EA6-DF929625EA0E}">
        <p15:presenceInfo xmlns:p15="http://schemas.microsoft.com/office/powerpoint/2012/main" userId="S::kmvd051@astrazeneca.net::e56861dd-1314-4e54-a532-18811e1020d1"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21E4AEA4-8DFA-4A89-87EB-49C32662AFE0}">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EB344D84-9AFB-497E-A393-DC336BA19D2E}" styleName="Medium Style 3 - Accent 3">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3"/>
          </a:solidFill>
        </a:fill>
      </a:tcStyle>
    </a:lastCol>
    <a:firstCol>
      <a:tcTxStyle b="on">
        <a:fontRef idx="minor">
          <a:scrgbClr r="0" g="0" b="0"/>
        </a:fontRef>
        <a:schemeClr val="lt1"/>
      </a:tcTxStyle>
      <a:tcStyle>
        <a:tcBdr/>
        <a:fill>
          <a:solidFill>
            <a:schemeClr val="accent3"/>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3"/>
          </a:solidFill>
        </a:fill>
      </a:tcStyle>
    </a:firstRow>
  </a:tblStyle>
  <a:tblStyle styleId="{85BE263C-DBD7-4A20-BB59-AAB30ACAA65A}" styleName="Medium Style 3 - Accent 2">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2"/>
          </a:solidFill>
        </a:fill>
      </a:tcStyle>
    </a:lastCol>
    <a:firstCol>
      <a:tcTxStyle b="on">
        <a:fontRef idx="minor">
          <a:scrgbClr r="0" g="0" b="0"/>
        </a:fontRef>
        <a:schemeClr val="lt1"/>
      </a:tcTxStyle>
      <a:tcStyle>
        <a:tcBdr/>
        <a:fill>
          <a:solidFill>
            <a:schemeClr val="accent2"/>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2"/>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7001" autoAdjust="0"/>
    <p:restoredTop sz="96229" autoAdjust="0"/>
  </p:normalViewPr>
  <p:slideViewPr>
    <p:cSldViewPr snapToGrid="0">
      <p:cViewPr>
        <p:scale>
          <a:sx n="53" d="100"/>
          <a:sy n="53" d="100"/>
        </p:scale>
        <p:origin x="1484" y="252"/>
      </p:cViewPr>
      <p:guideLst/>
    </p:cSldViewPr>
  </p:slideViewPr>
  <p:outlineViewPr>
    <p:cViewPr>
      <p:scale>
        <a:sx n="33" d="100"/>
        <a:sy n="33" d="100"/>
      </p:scale>
      <p:origin x="0" y="-7914"/>
    </p:cViewPr>
  </p:outlineViewPr>
  <p:notesTextViewPr>
    <p:cViewPr>
      <p:scale>
        <a:sx n="3" d="2"/>
        <a:sy n="3" d="2"/>
      </p:scale>
      <p:origin x="0" y="0"/>
    </p:cViewPr>
  </p:notesTextViewPr>
  <p:sorterViewPr>
    <p:cViewPr varScale="1">
      <p:scale>
        <a:sx n="1" d="1"/>
        <a:sy n="1" d="1"/>
      </p:scale>
      <p:origin x="0" y="0"/>
    </p:cViewPr>
  </p:sorterViewPr>
  <p:notesViewPr>
    <p:cSldViewPr snapToGrid="0" showGuides="1">
      <p:cViewPr>
        <p:scale>
          <a:sx n="180" d="100"/>
          <a:sy n="180" d="100"/>
        </p:scale>
        <p:origin x="1758" y="-2802"/>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notesMaster" Target="notesMasters/notesMaster1.xml"/><Relationship Id="rId18"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customXml" Target="../customXml/item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commentAuthors" Target="commentAuthors.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customXml" Target="../customXml/item4.xml"/><Relationship Id="rId5" Type="http://schemas.openxmlformats.org/officeDocument/2006/relationships/slide" Target="slides/slide4.xml"/><Relationship Id="rId15" Type="http://schemas.openxmlformats.org/officeDocument/2006/relationships/tags" Target="tags/tag1.xml"/><Relationship Id="rId23" Type="http://schemas.openxmlformats.org/officeDocument/2006/relationships/customXml" Target="../customXml/item3.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handoutMaster" Target="handoutMasters/handoutMaster1.xml"/><Relationship Id="rId22" Type="http://schemas.openxmlformats.org/officeDocument/2006/relationships/customXml" Target="../customXml/item2.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187C8EA5-27E2-45DB-B4BE-3DFCC68EB6EE}" type="doc">
      <dgm:prSet loTypeId="urn:microsoft.com/office/officeart/2005/8/layout/vList5" loCatId="list" qsTypeId="urn:microsoft.com/office/officeart/2005/8/quickstyle/simple1" qsCatId="simple" csTypeId="urn:microsoft.com/office/officeart/2005/8/colors/accent1_2" csCatId="accent1" phldr="1"/>
      <dgm:spPr/>
      <dgm:t>
        <a:bodyPr/>
        <a:lstStyle/>
        <a:p>
          <a:endParaRPr lang="en-US"/>
        </a:p>
      </dgm:t>
    </dgm:pt>
    <dgm:pt modelId="{AA48BA75-58EA-436A-870C-807F13893B02}">
      <dgm:prSet/>
      <dgm:spPr/>
      <dgm:t>
        <a:bodyPr/>
        <a:lstStyle/>
        <a:p>
          <a:r>
            <a:rPr lang="en-US" dirty="0"/>
            <a:t>PNEUMONIA</a:t>
          </a:r>
        </a:p>
      </dgm:t>
    </dgm:pt>
    <dgm:pt modelId="{21484797-C9B2-47BF-921B-DA75B30733E9}" type="parTrans" cxnId="{D59EE39C-EA3E-4A3E-8F6A-F723FDC23063}">
      <dgm:prSet/>
      <dgm:spPr/>
      <dgm:t>
        <a:bodyPr/>
        <a:lstStyle/>
        <a:p>
          <a:endParaRPr lang="en-US"/>
        </a:p>
      </dgm:t>
    </dgm:pt>
    <dgm:pt modelId="{D0DB0DC1-77A8-49D0-9A59-D910AFC31E92}" type="sibTrans" cxnId="{D59EE39C-EA3E-4A3E-8F6A-F723FDC23063}">
      <dgm:prSet/>
      <dgm:spPr/>
      <dgm:t>
        <a:bodyPr/>
        <a:lstStyle/>
        <a:p>
          <a:endParaRPr lang="en-US"/>
        </a:p>
      </dgm:t>
    </dgm:pt>
    <dgm:pt modelId="{2C4284A4-8F47-44C3-8898-E71D630F3498}">
      <dgm:prSet custT="1"/>
      <dgm:spPr/>
      <dgm:t>
        <a:bodyPr/>
        <a:lstStyle/>
        <a:p>
          <a:r>
            <a:rPr lang="en-US" sz="1400" dirty="0"/>
            <a:t>Chest radiograph</a:t>
          </a:r>
        </a:p>
      </dgm:t>
    </dgm:pt>
    <dgm:pt modelId="{2854F5A2-BFDA-4150-979A-C21B9D729E89}" type="parTrans" cxnId="{773EF44B-C019-45C7-9DAD-AED278455978}">
      <dgm:prSet/>
      <dgm:spPr/>
      <dgm:t>
        <a:bodyPr/>
        <a:lstStyle/>
        <a:p>
          <a:endParaRPr lang="en-US"/>
        </a:p>
      </dgm:t>
    </dgm:pt>
    <dgm:pt modelId="{952629B9-1294-4139-BEA3-6D42CC1F96EF}" type="sibTrans" cxnId="{773EF44B-C019-45C7-9DAD-AED278455978}">
      <dgm:prSet/>
      <dgm:spPr/>
      <dgm:t>
        <a:bodyPr/>
        <a:lstStyle/>
        <a:p>
          <a:endParaRPr lang="en-US"/>
        </a:p>
      </dgm:t>
    </dgm:pt>
    <dgm:pt modelId="{49F8A5DA-B7BE-476A-AB1A-74CB86F69A56}">
      <dgm:prSet custT="1"/>
      <dgm:spPr/>
      <dgm:t>
        <a:bodyPr/>
        <a:lstStyle/>
        <a:p>
          <a:r>
            <a:rPr lang="en-US" sz="1400"/>
            <a:t>Assessment of CRP and/or procalcitonin</a:t>
          </a:r>
        </a:p>
      </dgm:t>
    </dgm:pt>
    <dgm:pt modelId="{D9C19CB5-BEF1-4B7B-9584-76A3AA321ABE}" type="parTrans" cxnId="{60D5159D-6F5C-4122-BC55-F09EEFC18B4D}">
      <dgm:prSet/>
      <dgm:spPr/>
      <dgm:t>
        <a:bodyPr/>
        <a:lstStyle/>
        <a:p>
          <a:endParaRPr lang="en-US"/>
        </a:p>
      </dgm:t>
    </dgm:pt>
    <dgm:pt modelId="{E738C31B-685F-439F-9A51-CD109B92860C}" type="sibTrans" cxnId="{60D5159D-6F5C-4122-BC55-F09EEFC18B4D}">
      <dgm:prSet/>
      <dgm:spPr/>
      <dgm:t>
        <a:bodyPr/>
        <a:lstStyle/>
        <a:p>
          <a:endParaRPr lang="en-US"/>
        </a:p>
      </dgm:t>
    </dgm:pt>
    <dgm:pt modelId="{9AC7ABFA-DC8A-4D1C-A421-8CB333E88487}">
      <dgm:prSet/>
      <dgm:spPr/>
      <dgm:t>
        <a:bodyPr/>
        <a:lstStyle/>
        <a:p>
          <a:r>
            <a:rPr lang="en-US" dirty="0"/>
            <a:t>PNEUMOTHORAX</a:t>
          </a:r>
        </a:p>
      </dgm:t>
    </dgm:pt>
    <dgm:pt modelId="{7B507DC0-8DFB-47E9-814F-A5CEB485D14F}" type="parTrans" cxnId="{1F39B117-C460-4A54-9EFF-96C33B529A6D}">
      <dgm:prSet/>
      <dgm:spPr/>
      <dgm:t>
        <a:bodyPr/>
        <a:lstStyle/>
        <a:p>
          <a:endParaRPr lang="en-US"/>
        </a:p>
      </dgm:t>
    </dgm:pt>
    <dgm:pt modelId="{EED77397-EE0A-4131-A904-CA73F14037E7}" type="sibTrans" cxnId="{1F39B117-C460-4A54-9EFF-96C33B529A6D}">
      <dgm:prSet/>
      <dgm:spPr/>
      <dgm:t>
        <a:bodyPr/>
        <a:lstStyle/>
        <a:p>
          <a:endParaRPr lang="en-US"/>
        </a:p>
      </dgm:t>
    </dgm:pt>
    <dgm:pt modelId="{3B398D63-A1E9-4B9D-BA65-3C50B94B2B17}">
      <dgm:prSet custT="1"/>
      <dgm:spPr/>
      <dgm:t>
        <a:bodyPr/>
        <a:lstStyle/>
        <a:p>
          <a:r>
            <a:rPr lang="en-US" sz="1400"/>
            <a:t>Chest radiograph or ultrasound</a:t>
          </a:r>
        </a:p>
      </dgm:t>
    </dgm:pt>
    <dgm:pt modelId="{2E192B91-C245-4139-AFA9-5AE2B223C988}" type="parTrans" cxnId="{3C71020E-B29E-4CB4-A5C5-5B0FB28B7768}">
      <dgm:prSet/>
      <dgm:spPr/>
      <dgm:t>
        <a:bodyPr/>
        <a:lstStyle/>
        <a:p>
          <a:endParaRPr lang="en-US"/>
        </a:p>
      </dgm:t>
    </dgm:pt>
    <dgm:pt modelId="{AE968CA6-3644-4D18-A535-1CA699C02409}" type="sibTrans" cxnId="{3C71020E-B29E-4CB4-A5C5-5B0FB28B7768}">
      <dgm:prSet/>
      <dgm:spPr/>
      <dgm:t>
        <a:bodyPr/>
        <a:lstStyle/>
        <a:p>
          <a:endParaRPr lang="en-US"/>
        </a:p>
      </dgm:t>
    </dgm:pt>
    <dgm:pt modelId="{A4F212A8-00E3-4B23-BE65-476C0E6C70AA}">
      <dgm:prSet/>
      <dgm:spPr/>
      <dgm:t>
        <a:bodyPr/>
        <a:lstStyle/>
        <a:p>
          <a:r>
            <a:rPr lang="en-US" dirty="0"/>
            <a:t>PLEURAL EFFUSION</a:t>
          </a:r>
        </a:p>
      </dgm:t>
    </dgm:pt>
    <dgm:pt modelId="{81965024-F292-44AC-9477-B93C9D8E0345}" type="parTrans" cxnId="{24AEDEC9-BF1D-4865-AAFD-00FB66BF8B75}">
      <dgm:prSet/>
      <dgm:spPr/>
      <dgm:t>
        <a:bodyPr/>
        <a:lstStyle/>
        <a:p>
          <a:endParaRPr lang="en-US"/>
        </a:p>
      </dgm:t>
    </dgm:pt>
    <dgm:pt modelId="{FE8753A4-3A31-4954-A3C3-499A23573EF6}" type="sibTrans" cxnId="{24AEDEC9-BF1D-4865-AAFD-00FB66BF8B75}">
      <dgm:prSet/>
      <dgm:spPr/>
      <dgm:t>
        <a:bodyPr/>
        <a:lstStyle/>
        <a:p>
          <a:endParaRPr lang="en-US"/>
        </a:p>
      </dgm:t>
    </dgm:pt>
    <dgm:pt modelId="{227E8A84-FDF8-4903-B55D-A538E4C932DE}">
      <dgm:prSet custT="1"/>
      <dgm:spPr/>
      <dgm:t>
        <a:bodyPr/>
        <a:lstStyle/>
        <a:p>
          <a:r>
            <a:rPr lang="en-US" sz="1400"/>
            <a:t>Chest radiograph or ultrasound</a:t>
          </a:r>
        </a:p>
      </dgm:t>
    </dgm:pt>
    <dgm:pt modelId="{14E50FCF-F0F1-452E-B926-692334478611}" type="parTrans" cxnId="{29A163E3-0FB1-443B-86AE-ED3BC8060432}">
      <dgm:prSet/>
      <dgm:spPr/>
      <dgm:t>
        <a:bodyPr/>
        <a:lstStyle/>
        <a:p>
          <a:endParaRPr lang="en-US"/>
        </a:p>
      </dgm:t>
    </dgm:pt>
    <dgm:pt modelId="{D3D249FA-DD0C-4681-960B-67868D430C12}" type="sibTrans" cxnId="{29A163E3-0FB1-443B-86AE-ED3BC8060432}">
      <dgm:prSet/>
      <dgm:spPr/>
      <dgm:t>
        <a:bodyPr/>
        <a:lstStyle/>
        <a:p>
          <a:endParaRPr lang="en-US"/>
        </a:p>
      </dgm:t>
    </dgm:pt>
    <dgm:pt modelId="{A6C0EF49-FBC6-4B28-AD9D-F48C9C859D85}">
      <dgm:prSet/>
      <dgm:spPr/>
      <dgm:t>
        <a:bodyPr/>
        <a:lstStyle/>
        <a:p>
          <a:r>
            <a:rPr lang="en-US" dirty="0"/>
            <a:t>PULMONARY EMBOLISM</a:t>
          </a:r>
        </a:p>
      </dgm:t>
    </dgm:pt>
    <dgm:pt modelId="{61E9F978-D7EA-423E-8292-1514213909D6}" type="parTrans" cxnId="{2CA46CB5-DD4F-423A-BA83-E8B15334C1CC}">
      <dgm:prSet/>
      <dgm:spPr/>
      <dgm:t>
        <a:bodyPr/>
        <a:lstStyle/>
        <a:p>
          <a:endParaRPr lang="en-US"/>
        </a:p>
      </dgm:t>
    </dgm:pt>
    <dgm:pt modelId="{EB3DA6D4-3A09-421F-97CE-4C6F1ED4E7BD}" type="sibTrans" cxnId="{2CA46CB5-DD4F-423A-BA83-E8B15334C1CC}">
      <dgm:prSet/>
      <dgm:spPr/>
      <dgm:t>
        <a:bodyPr/>
        <a:lstStyle/>
        <a:p>
          <a:endParaRPr lang="en-US"/>
        </a:p>
      </dgm:t>
    </dgm:pt>
    <dgm:pt modelId="{0D5AF988-C60E-4B67-9F0F-45954B35ADC1}">
      <dgm:prSet custT="1"/>
      <dgm:spPr/>
      <dgm:t>
        <a:bodyPr/>
        <a:lstStyle/>
        <a:p>
          <a:r>
            <a:rPr lang="en-US" sz="1400"/>
            <a:t>D-dimer and/or Doppler sonogram of lower extremities</a:t>
          </a:r>
        </a:p>
      </dgm:t>
    </dgm:pt>
    <dgm:pt modelId="{0872CE3F-5960-4045-9A3F-3BAC7F6F03C8}" type="parTrans" cxnId="{8CC9FDE1-C1B7-4E82-BCBF-623CEB2CEB39}">
      <dgm:prSet/>
      <dgm:spPr/>
      <dgm:t>
        <a:bodyPr/>
        <a:lstStyle/>
        <a:p>
          <a:endParaRPr lang="en-US"/>
        </a:p>
      </dgm:t>
    </dgm:pt>
    <dgm:pt modelId="{06DD2E37-BB53-49EC-B47E-C6E086BDB4C9}" type="sibTrans" cxnId="{8CC9FDE1-C1B7-4E82-BCBF-623CEB2CEB39}">
      <dgm:prSet/>
      <dgm:spPr/>
      <dgm:t>
        <a:bodyPr/>
        <a:lstStyle/>
        <a:p>
          <a:endParaRPr lang="en-US"/>
        </a:p>
      </dgm:t>
    </dgm:pt>
    <dgm:pt modelId="{450EB42F-676C-437A-9ECF-C2A5B07577A1}">
      <dgm:prSet custT="1"/>
      <dgm:spPr/>
      <dgm:t>
        <a:bodyPr/>
        <a:lstStyle/>
        <a:p>
          <a:r>
            <a:rPr lang="en-US" sz="1400"/>
            <a:t>Chest tomography – pulmonary embolism protocol</a:t>
          </a:r>
        </a:p>
      </dgm:t>
    </dgm:pt>
    <dgm:pt modelId="{F2324BFB-D866-4368-9BE5-9D7C93544262}" type="parTrans" cxnId="{EB741052-C056-4341-B8C9-FEC473926CA1}">
      <dgm:prSet/>
      <dgm:spPr/>
      <dgm:t>
        <a:bodyPr/>
        <a:lstStyle/>
        <a:p>
          <a:endParaRPr lang="en-US"/>
        </a:p>
      </dgm:t>
    </dgm:pt>
    <dgm:pt modelId="{EFA23AA5-B675-45E7-8242-FDCFE155CCE1}" type="sibTrans" cxnId="{EB741052-C056-4341-B8C9-FEC473926CA1}">
      <dgm:prSet/>
      <dgm:spPr/>
      <dgm:t>
        <a:bodyPr/>
        <a:lstStyle/>
        <a:p>
          <a:endParaRPr lang="en-US"/>
        </a:p>
      </dgm:t>
    </dgm:pt>
    <dgm:pt modelId="{9E6144D9-0062-4673-8B60-164641C821CE}">
      <dgm:prSet/>
      <dgm:spPr/>
      <dgm:t>
        <a:bodyPr/>
        <a:lstStyle/>
        <a:p>
          <a:r>
            <a:rPr lang="en-US" dirty="0"/>
            <a:t>PULMONARY EDEMA DUE TO CARDIAC-RELATED CONDITIONS</a:t>
          </a:r>
        </a:p>
      </dgm:t>
    </dgm:pt>
    <dgm:pt modelId="{54B8B8AA-117C-4F34-A667-6E74A5499182}" type="parTrans" cxnId="{76D4A1CF-AA99-40F8-BA62-0106CF39D1D7}">
      <dgm:prSet/>
      <dgm:spPr/>
      <dgm:t>
        <a:bodyPr/>
        <a:lstStyle/>
        <a:p>
          <a:endParaRPr lang="en-US"/>
        </a:p>
      </dgm:t>
    </dgm:pt>
    <dgm:pt modelId="{9D1FB85D-06F9-449D-9BD6-FC6C2B0AA7E1}" type="sibTrans" cxnId="{76D4A1CF-AA99-40F8-BA62-0106CF39D1D7}">
      <dgm:prSet/>
      <dgm:spPr/>
      <dgm:t>
        <a:bodyPr/>
        <a:lstStyle/>
        <a:p>
          <a:endParaRPr lang="en-US"/>
        </a:p>
      </dgm:t>
    </dgm:pt>
    <dgm:pt modelId="{0833F770-1AB7-4124-9504-8AED9FD0D889}">
      <dgm:prSet custT="1"/>
      <dgm:spPr/>
      <dgm:t>
        <a:bodyPr/>
        <a:lstStyle/>
        <a:p>
          <a:r>
            <a:rPr lang="en-US" sz="1400"/>
            <a:t>Electrocardiogram and cardiac ultrasound</a:t>
          </a:r>
        </a:p>
      </dgm:t>
    </dgm:pt>
    <dgm:pt modelId="{86FEDB8D-74DC-46E9-95ED-DD19FB1E7007}" type="parTrans" cxnId="{E91ED935-12DA-4661-9E7A-4C41EBB0EECF}">
      <dgm:prSet/>
      <dgm:spPr/>
      <dgm:t>
        <a:bodyPr/>
        <a:lstStyle/>
        <a:p>
          <a:endParaRPr lang="en-US"/>
        </a:p>
      </dgm:t>
    </dgm:pt>
    <dgm:pt modelId="{002BE136-4FBF-402A-B8D6-8D05987BB2ED}" type="sibTrans" cxnId="{E91ED935-12DA-4661-9E7A-4C41EBB0EECF}">
      <dgm:prSet/>
      <dgm:spPr/>
      <dgm:t>
        <a:bodyPr/>
        <a:lstStyle/>
        <a:p>
          <a:endParaRPr lang="en-US"/>
        </a:p>
      </dgm:t>
    </dgm:pt>
    <dgm:pt modelId="{5C982E0F-4B0C-4BF4-B43A-FD6D946028BE}">
      <dgm:prSet custT="1"/>
      <dgm:spPr/>
      <dgm:t>
        <a:bodyPr/>
        <a:lstStyle/>
        <a:p>
          <a:r>
            <a:rPr lang="en-US" sz="1400"/>
            <a:t>Cardiac enzymes</a:t>
          </a:r>
        </a:p>
      </dgm:t>
    </dgm:pt>
    <dgm:pt modelId="{8767CAA9-0098-4FD1-9637-B7E3216D32FD}" type="parTrans" cxnId="{1307FA77-A6F8-4139-A9C7-1B12BCC64B40}">
      <dgm:prSet/>
      <dgm:spPr/>
      <dgm:t>
        <a:bodyPr/>
        <a:lstStyle/>
        <a:p>
          <a:endParaRPr lang="en-US"/>
        </a:p>
      </dgm:t>
    </dgm:pt>
    <dgm:pt modelId="{83202579-9BA1-49A9-A419-2438216F1D63}" type="sibTrans" cxnId="{1307FA77-A6F8-4139-A9C7-1B12BCC64B40}">
      <dgm:prSet/>
      <dgm:spPr/>
      <dgm:t>
        <a:bodyPr/>
        <a:lstStyle/>
        <a:p>
          <a:endParaRPr lang="en-US"/>
        </a:p>
      </dgm:t>
    </dgm:pt>
    <dgm:pt modelId="{4F5D84CF-44A8-439E-9B69-1FDF3B1CFF64}">
      <dgm:prSet/>
      <dgm:spPr/>
      <dgm:t>
        <a:bodyPr/>
        <a:lstStyle/>
        <a:p>
          <a:r>
            <a:rPr lang="en-US" dirty="0"/>
            <a:t>CARDIAC ARRHYTHMIAS – ATRIAL FIBRILLATION/FLUTTER</a:t>
          </a:r>
        </a:p>
      </dgm:t>
    </dgm:pt>
    <dgm:pt modelId="{9290301F-3681-4D35-A1AB-222618CF0FBA}" type="parTrans" cxnId="{A2FD3BDD-3ABC-4A8A-9E44-09C11CB2A74C}">
      <dgm:prSet/>
      <dgm:spPr/>
      <dgm:t>
        <a:bodyPr/>
        <a:lstStyle/>
        <a:p>
          <a:endParaRPr lang="en-US"/>
        </a:p>
      </dgm:t>
    </dgm:pt>
    <dgm:pt modelId="{5CEB01A7-BD8B-48DA-A489-C49E98324B6E}" type="sibTrans" cxnId="{A2FD3BDD-3ABC-4A8A-9E44-09C11CB2A74C}">
      <dgm:prSet/>
      <dgm:spPr/>
      <dgm:t>
        <a:bodyPr/>
        <a:lstStyle/>
        <a:p>
          <a:endParaRPr lang="en-US"/>
        </a:p>
      </dgm:t>
    </dgm:pt>
    <dgm:pt modelId="{D89F5F3A-28FE-4FB9-A06E-6924A50EF514}">
      <dgm:prSet custT="1"/>
      <dgm:spPr/>
      <dgm:t>
        <a:bodyPr/>
        <a:lstStyle/>
        <a:p>
          <a:r>
            <a:rPr lang="en-US" sz="1400"/>
            <a:t>Electrocardiogram</a:t>
          </a:r>
        </a:p>
      </dgm:t>
    </dgm:pt>
    <dgm:pt modelId="{AB7E6E81-4140-417D-8C33-711672619DA1}" type="parTrans" cxnId="{2B6F5E73-463B-49EC-8006-88D7F0D71E4C}">
      <dgm:prSet/>
      <dgm:spPr/>
      <dgm:t>
        <a:bodyPr/>
        <a:lstStyle/>
        <a:p>
          <a:endParaRPr lang="en-US"/>
        </a:p>
      </dgm:t>
    </dgm:pt>
    <dgm:pt modelId="{9A406D85-AD4B-41E9-B6D0-CE5291AAE6DA}" type="sibTrans" cxnId="{2B6F5E73-463B-49EC-8006-88D7F0D71E4C}">
      <dgm:prSet/>
      <dgm:spPr/>
      <dgm:t>
        <a:bodyPr/>
        <a:lstStyle/>
        <a:p>
          <a:endParaRPr lang="en-US"/>
        </a:p>
      </dgm:t>
    </dgm:pt>
    <dgm:pt modelId="{393728CE-AD73-4BF9-820C-6CBD38AED0A0}" type="pres">
      <dgm:prSet presAssocID="{187C8EA5-27E2-45DB-B4BE-3DFCC68EB6EE}" presName="Name0" presStyleCnt="0">
        <dgm:presLayoutVars>
          <dgm:dir/>
          <dgm:animLvl val="lvl"/>
          <dgm:resizeHandles val="exact"/>
        </dgm:presLayoutVars>
      </dgm:prSet>
      <dgm:spPr/>
    </dgm:pt>
    <dgm:pt modelId="{95DDE6AB-8DA9-48EC-8271-138004FF8F38}" type="pres">
      <dgm:prSet presAssocID="{AA48BA75-58EA-436A-870C-807F13893B02}" presName="linNode" presStyleCnt="0"/>
      <dgm:spPr/>
    </dgm:pt>
    <dgm:pt modelId="{21069EDA-3309-403B-8EE9-55CAAC2CCF48}" type="pres">
      <dgm:prSet presAssocID="{AA48BA75-58EA-436A-870C-807F13893B02}" presName="parentText" presStyleLbl="node1" presStyleIdx="0" presStyleCnt="6">
        <dgm:presLayoutVars>
          <dgm:chMax val="1"/>
          <dgm:bulletEnabled val="1"/>
        </dgm:presLayoutVars>
      </dgm:prSet>
      <dgm:spPr/>
    </dgm:pt>
    <dgm:pt modelId="{AA5E713C-20B2-45DD-8BD1-DC9C81FEAFED}" type="pres">
      <dgm:prSet presAssocID="{AA48BA75-58EA-436A-870C-807F13893B02}" presName="descendantText" presStyleLbl="alignAccFollowNode1" presStyleIdx="0" presStyleCnt="6" custScaleX="80374">
        <dgm:presLayoutVars>
          <dgm:bulletEnabled val="1"/>
        </dgm:presLayoutVars>
      </dgm:prSet>
      <dgm:spPr/>
    </dgm:pt>
    <dgm:pt modelId="{BDB24F5A-800B-45C5-9813-15D3EE575D8E}" type="pres">
      <dgm:prSet presAssocID="{D0DB0DC1-77A8-49D0-9A59-D910AFC31E92}" presName="sp" presStyleCnt="0"/>
      <dgm:spPr/>
    </dgm:pt>
    <dgm:pt modelId="{235771F5-56C0-4E2B-AC2B-D94EDBC50440}" type="pres">
      <dgm:prSet presAssocID="{9AC7ABFA-DC8A-4D1C-A421-8CB333E88487}" presName="linNode" presStyleCnt="0"/>
      <dgm:spPr/>
    </dgm:pt>
    <dgm:pt modelId="{315229DB-84DB-4181-8B4F-99AE82F92017}" type="pres">
      <dgm:prSet presAssocID="{9AC7ABFA-DC8A-4D1C-A421-8CB333E88487}" presName="parentText" presStyleLbl="node1" presStyleIdx="1" presStyleCnt="6">
        <dgm:presLayoutVars>
          <dgm:chMax val="1"/>
          <dgm:bulletEnabled val="1"/>
        </dgm:presLayoutVars>
      </dgm:prSet>
      <dgm:spPr/>
    </dgm:pt>
    <dgm:pt modelId="{DEFED65A-952D-4845-9778-E8E0C6959754}" type="pres">
      <dgm:prSet presAssocID="{9AC7ABFA-DC8A-4D1C-A421-8CB333E88487}" presName="descendantText" presStyleLbl="alignAccFollowNode1" presStyleIdx="1" presStyleCnt="6" custScaleX="80374">
        <dgm:presLayoutVars>
          <dgm:bulletEnabled val="1"/>
        </dgm:presLayoutVars>
      </dgm:prSet>
      <dgm:spPr/>
    </dgm:pt>
    <dgm:pt modelId="{9DE7411F-562A-4C49-A24A-CFCDFA682C6B}" type="pres">
      <dgm:prSet presAssocID="{EED77397-EE0A-4131-A904-CA73F14037E7}" presName="sp" presStyleCnt="0"/>
      <dgm:spPr/>
    </dgm:pt>
    <dgm:pt modelId="{60D5CDA6-4657-4493-B682-86DC15F55A95}" type="pres">
      <dgm:prSet presAssocID="{A4F212A8-00E3-4B23-BE65-476C0E6C70AA}" presName="linNode" presStyleCnt="0"/>
      <dgm:spPr/>
    </dgm:pt>
    <dgm:pt modelId="{4B0C7EBF-0228-4D2D-A443-0D8EAE5D198D}" type="pres">
      <dgm:prSet presAssocID="{A4F212A8-00E3-4B23-BE65-476C0E6C70AA}" presName="parentText" presStyleLbl="node1" presStyleIdx="2" presStyleCnt="6">
        <dgm:presLayoutVars>
          <dgm:chMax val="1"/>
          <dgm:bulletEnabled val="1"/>
        </dgm:presLayoutVars>
      </dgm:prSet>
      <dgm:spPr/>
    </dgm:pt>
    <dgm:pt modelId="{5DB01530-BFFF-4DDC-BEA6-EA7F8883BB65}" type="pres">
      <dgm:prSet presAssocID="{A4F212A8-00E3-4B23-BE65-476C0E6C70AA}" presName="descendantText" presStyleLbl="alignAccFollowNode1" presStyleIdx="2" presStyleCnt="6" custScaleX="80374">
        <dgm:presLayoutVars>
          <dgm:bulletEnabled val="1"/>
        </dgm:presLayoutVars>
      </dgm:prSet>
      <dgm:spPr/>
    </dgm:pt>
    <dgm:pt modelId="{0C5A367E-5DC2-4222-B2CE-53B378F6A848}" type="pres">
      <dgm:prSet presAssocID="{FE8753A4-3A31-4954-A3C3-499A23573EF6}" presName="sp" presStyleCnt="0"/>
      <dgm:spPr/>
    </dgm:pt>
    <dgm:pt modelId="{3F54DACB-B1C0-4746-B948-1F212E77A190}" type="pres">
      <dgm:prSet presAssocID="{A6C0EF49-FBC6-4B28-AD9D-F48C9C859D85}" presName="linNode" presStyleCnt="0"/>
      <dgm:spPr/>
    </dgm:pt>
    <dgm:pt modelId="{3EF3D4FA-7E66-40B2-87FF-E10D38E635C0}" type="pres">
      <dgm:prSet presAssocID="{A6C0EF49-FBC6-4B28-AD9D-F48C9C859D85}" presName="parentText" presStyleLbl="node1" presStyleIdx="3" presStyleCnt="6">
        <dgm:presLayoutVars>
          <dgm:chMax val="1"/>
          <dgm:bulletEnabled val="1"/>
        </dgm:presLayoutVars>
      </dgm:prSet>
      <dgm:spPr/>
    </dgm:pt>
    <dgm:pt modelId="{5426A13D-5482-4CC7-B035-747A87D33B6F}" type="pres">
      <dgm:prSet presAssocID="{A6C0EF49-FBC6-4B28-AD9D-F48C9C859D85}" presName="descendantText" presStyleLbl="alignAccFollowNode1" presStyleIdx="3" presStyleCnt="6" custScaleX="80374">
        <dgm:presLayoutVars>
          <dgm:bulletEnabled val="1"/>
        </dgm:presLayoutVars>
      </dgm:prSet>
      <dgm:spPr/>
    </dgm:pt>
    <dgm:pt modelId="{1A85E105-6647-4C45-8116-B74A57E93B20}" type="pres">
      <dgm:prSet presAssocID="{EB3DA6D4-3A09-421F-97CE-4C6F1ED4E7BD}" presName="sp" presStyleCnt="0"/>
      <dgm:spPr/>
    </dgm:pt>
    <dgm:pt modelId="{9032C3DC-D073-41F0-A2E7-62A0EAFC5BAF}" type="pres">
      <dgm:prSet presAssocID="{9E6144D9-0062-4673-8B60-164641C821CE}" presName="linNode" presStyleCnt="0"/>
      <dgm:spPr/>
    </dgm:pt>
    <dgm:pt modelId="{8C7D1270-4E72-4D59-8A3E-2F9B7BF0A1F1}" type="pres">
      <dgm:prSet presAssocID="{9E6144D9-0062-4673-8B60-164641C821CE}" presName="parentText" presStyleLbl="node1" presStyleIdx="4" presStyleCnt="6">
        <dgm:presLayoutVars>
          <dgm:chMax val="1"/>
          <dgm:bulletEnabled val="1"/>
        </dgm:presLayoutVars>
      </dgm:prSet>
      <dgm:spPr/>
    </dgm:pt>
    <dgm:pt modelId="{26C67C06-1451-4D81-84F5-A2B2E8343F1B}" type="pres">
      <dgm:prSet presAssocID="{9E6144D9-0062-4673-8B60-164641C821CE}" presName="descendantText" presStyleLbl="alignAccFollowNode1" presStyleIdx="4" presStyleCnt="6" custScaleX="80374">
        <dgm:presLayoutVars>
          <dgm:bulletEnabled val="1"/>
        </dgm:presLayoutVars>
      </dgm:prSet>
      <dgm:spPr/>
    </dgm:pt>
    <dgm:pt modelId="{ACA62A01-D80E-4131-A504-A70171B321FA}" type="pres">
      <dgm:prSet presAssocID="{9D1FB85D-06F9-449D-9BD6-FC6C2B0AA7E1}" presName="sp" presStyleCnt="0"/>
      <dgm:spPr/>
    </dgm:pt>
    <dgm:pt modelId="{FDA7EFD1-CC60-41B2-AF13-B6881BC17D36}" type="pres">
      <dgm:prSet presAssocID="{4F5D84CF-44A8-439E-9B69-1FDF3B1CFF64}" presName="linNode" presStyleCnt="0"/>
      <dgm:spPr/>
    </dgm:pt>
    <dgm:pt modelId="{31A39381-3747-40DE-9DFC-F9047B959CBD}" type="pres">
      <dgm:prSet presAssocID="{4F5D84CF-44A8-439E-9B69-1FDF3B1CFF64}" presName="parentText" presStyleLbl="node1" presStyleIdx="5" presStyleCnt="6">
        <dgm:presLayoutVars>
          <dgm:chMax val="1"/>
          <dgm:bulletEnabled val="1"/>
        </dgm:presLayoutVars>
      </dgm:prSet>
      <dgm:spPr/>
    </dgm:pt>
    <dgm:pt modelId="{5A79EF0E-0439-45FB-9D28-3ADC22F12169}" type="pres">
      <dgm:prSet presAssocID="{4F5D84CF-44A8-439E-9B69-1FDF3B1CFF64}" presName="descendantText" presStyleLbl="alignAccFollowNode1" presStyleIdx="5" presStyleCnt="6" custScaleX="80374">
        <dgm:presLayoutVars>
          <dgm:bulletEnabled val="1"/>
        </dgm:presLayoutVars>
      </dgm:prSet>
      <dgm:spPr/>
    </dgm:pt>
  </dgm:ptLst>
  <dgm:cxnLst>
    <dgm:cxn modelId="{01E5330D-9569-45F9-BBB4-2FF1E368EE73}" type="presOf" srcId="{0D5AF988-C60E-4B67-9F0F-45954B35ADC1}" destId="{5426A13D-5482-4CC7-B035-747A87D33B6F}" srcOrd="0" destOrd="0" presId="urn:microsoft.com/office/officeart/2005/8/layout/vList5"/>
    <dgm:cxn modelId="{3C71020E-B29E-4CB4-A5C5-5B0FB28B7768}" srcId="{9AC7ABFA-DC8A-4D1C-A421-8CB333E88487}" destId="{3B398D63-A1E9-4B9D-BA65-3C50B94B2B17}" srcOrd="0" destOrd="0" parTransId="{2E192B91-C245-4139-AFA9-5AE2B223C988}" sibTransId="{AE968CA6-3644-4D18-A535-1CA699C02409}"/>
    <dgm:cxn modelId="{1F39B117-C460-4A54-9EFF-96C33B529A6D}" srcId="{187C8EA5-27E2-45DB-B4BE-3DFCC68EB6EE}" destId="{9AC7ABFA-DC8A-4D1C-A421-8CB333E88487}" srcOrd="1" destOrd="0" parTransId="{7B507DC0-8DFB-47E9-814F-A5CEB485D14F}" sibTransId="{EED77397-EE0A-4131-A904-CA73F14037E7}"/>
    <dgm:cxn modelId="{D7D6B225-E138-4908-A231-FF9E101519A2}" type="presOf" srcId="{5C982E0F-4B0C-4BF4-B43A-FD6D946028BE}" destId="{26C67C06-1451-4D81-84F5-A2B2E8343F1B}" srcOrd="0" destOrd="1" presId="urn:microsoft.com/office/officeart/2005/8/layout/vList5"/>
    <dgm:cxn modelId="{E91ED935-12DA-4661-9E7A-4C41EBB0EECF}" srcId="{9E6144D9-0062-4673-8B60-164641C821CE}" destId="{0833F770-1AB7-4124-9504-8AED9FD0D889}" srcOrd="0" destOrd="0" parTransId="{86FEDB8D-74DC-46E9-95ED-DD19FB1E7007}" sibTransId="{002BE136-4FBF-402A-B8D6-8D05987BB2ED}"/>
    <dgm:cxn modelId="{EC0DDA41-147A-450F-BD33-A491C5646413}" type="presOf" srcId="{2C4284A4-8F47-44C3-8898-E71D630F3498}" destId="{AA5E713C-20B2-45DD-8BD1-DC9C81FEAFED}" srcOrd="0" destOrd="0" presId="urn:microsoft.com/office/officeart/2005/8/layout/vList5"/>
    <dgm:cxn modelId="{3DF6686A-21B3-4769-BA8C-9E0E5C2A0902}" type="presOf" srcId="{3B398D63-A1E9-4B9D-BA65-3C50B94B2B17}" destId="{DEFED65A-952D-4845-9778-E8E0C6959754}" srcOrd="0" destOrd="0" presId="urn:microsoft.com/office/officeart/2005/8/layout/vList5"/>
    <dgm:cxn modelId="{C944694A-6CB0-4540-AD00-9598B457C642}" type="presOf" srcId="{49F8A5DA-B7BE-476A-AB1A-74CB86F69A56}" destId="{AA5E713C-20B2-45DD-8BD1-DC9C81FEAFED}" srcOrd="0" destOrd="1" presId="urn:microsoft.com/office/officeart/2005/8/layout/vList5"/>
    <dgm:cxn modelId="{773EF44B-C019-45C7-9DAD-AED278455978}" srcId="{AA48BA75-58EA-436A-870C-807F13893B02}" destId="{2C4284A4-8F47-44C3-8898-E71D630F3498}" srcOrd="0" destOrd="0" parTransId="{2854F5A2-BFDA-4150-979A-C21B9D729E89}" sibTransId="{952629B9-1294-4139-BEA3-6D42CC1F96EF}"/>
    <dgm:cxn modelId="{EB741052-C056-4341-B8C9-FEC473926CA1}" srcId="{A6C0EF49-FBC6-4B28-AD9D-F48C9C859D85}" destId="{450EB42F-676C-437A-9ECF-C2A5B07577A1}" srcOrd="1" destOrd="0" parTransId="{F2324BFB-D866-4368-9BE5-9D7C93544262}" sibTransId="{EFA23AA5-B675-45E7-8242-FDCFE155CCE1}"/>
    <dgm:cxn modelId="{2B6F5E73-463B-49EC-8006-88D7F0D71E4C}" srcId="{4F5D84CF-44A8-439E-9B69-1FDF3B1CFF64}" destId="{D89F5F3A-28FE-4FB9-A06E-6924A50EF514}" srcOrd="0" destOrd="0" parTransId="{AB7E6E81-4140-417D-8C33-711672619DA1}" sibTransId="{9A406D85-AD4B-41E9-B6D0-CE5291AAE6DA}"/>
    <dgm:cxn modelId="{2A9C9F73-6A55-43E2-B0F2-FCDBDAD29EE0}" type="presOf" srcId="{450EB42F-676C-437A-9ECF-C2A5B07577A1}" destId="{5426A13D-5482-4CC7-B035-747A87D33B6F}" srcOrd="0" destOrd="1" presId="urn:microsoft.com/office/officeart/2005/8/layout/vList5"/>
    <dgm:cxn modelId="{B4C00776-FB93-44DF-9A06-32384F5FC864}" type="presOf" srcId="{4F5D84CF-44A8-439E-9B69-1FDF3B1CFF64}" destId="{31A39381-3747-40DE-9DFC-F9047B959CBD}" srcOrd="0" destOrd="0" presId="urn:microsoft.com/office/officeart/2005/8/layout/vList5"/>
    <dgm:cxn modelId="{1307FA77-A6F8-4139-A9C7-1B12BCC64B40}" srcId="{9E6144D9-0062-4673-8B60-164641C821CE}" destId="{5C982E0F-4B0C-4BF4-B43A-FD6D946028BE}" srcOrd="1" destOrd="0" parTransId="{8767CAA9-0098-4FD1-9637-B7E3216D32FD}" sibTransId="{83202579-9BA1-49A9-A419-2438216F1D63}"/>
    <dgm:cxn modelId="{AE4D8258-20CE-4911-B1F4-0B9F9D2DABF7}" type="presOf" srcId="{A6C0EF49-FBC6-4B28-AD9D-F48C9C859D85}" destId="{3EF3D4FA-7E66-40B2-87FF-E10D38E635C0}" srcOrd="0" destOrd="0" presId="urn:microsoft.com/office/officeart/2005/8/layout/vList5"/>
    <dgm:cxn modelId="{155D3C8A-A005-470D-89EC-32A09C3B1C39}" type="presOf" srcId="{AA48BA75-58EA-436A-870C-807F13893B02}" destId="{21069EDA-3309-403B-8EE9-55CAAC2CCF48}" srcOrd="0" destOrd="0" presId="urn:microsoft.com/office/officeart/2005/8/layout/vList5"/>
    <dgm:cxn modelId="{6F70519B-CB98-4FF8-9472-E98C2A5BB4B7}" type="presOf" srcId="{9AC7ABFA-DC8A-4D1C-A421-8CB333E88487}" destId="{315229DB-84DB-4181-8B4F-99AE82F92017}" srcOrd="0" destOrd="0" presId="urn:microsoft.com/office/officeart/2005/8/layout/vList5"/>
    <dgm:cxn modelId="{D59EE39C-EA3E-4A3E-8F6A-F723FDC23063}" srcId="{187C8EA5-27E2-45DB-B4BE-3DFCC68EB6EE}" destId="{AA48BA75-58EA-436A-870C-807F13893B02}" srcOrd="0" destOrd="0" parTransId="{21484797-C9B2-47BF-921B-DA75B30733E9}" sibTransId="{D0DB0DC1-77A8-49D0-9A59-D910AFC31E92}"/>
    <dgm:cxn modelId="{60D5159D-6F5C-4122-BC55-F09EEFC18B4D}" srcId="{AA48BA75-58EA-436A-870C-807F13893B02}" destId="{49F8A5DA-B7BE-476A-AB1A-74CB86F69A56}" srcOrd="1" destOrd="0" parTransId="{D9C19CB5-BEF1-4B7B-9584-76A3AA321ABE}" sibTransId="{E738C31B-685F-439F-9A51-CD109B92860C}"/>
    <dgm:cxn modelId="{8469A49E-D50C-4E85-A364-5EAF1AC09157}" type="presOf" srcId="{9E6144D9-0062-4673-8B60-164641C821CE}" destId="{8C7D1270-4E72-4D59-8A3E-2F9B7BF0A1F1}" srcOrd="0" destOrd="0" presId="urn:microsoft.com/office/officeart/2005/8/layout/vList5"/>
    <dgm:cxn modelId="{4F16729F-ED41-4BC5-B07E-36F6E918AA2A}" type="presOf" srcId="{0833F770-1AB7-4124-9504-8AED9FD0D889}" destId="{26C67C06-1451-4D81-84F5-A2B2E8343F1B}" srcOrd="0" destOrd="0" presId="urn:microsoft.com/office/officeart/2005/8/layout/vList5"/>
    <dgm:cxn modelId="{2CA46CB5-DD4F-423A-BA83-E8B15334C1CC}" srcId="{187C8EA5-27E2-45DB-B4BE-3DFCC68EB6EE}" destId="{A6C0EF49-FBC6-4B28-AD9D-F48C9C859D85}" srcOrd="3" destOrd="0" parTransId="{61E9F978-D7EA-423E-8292-1514213909D6}" sibTransId="{EB3DA6D4-3A09-421F-97CE-4C6F1ED4E7BD}"/>
    <dgm:cxn modelId="{DD936FBB-8A99-4C49-9A59-8B7E9F7E2A76}" type="presOf" srcId="{A4F212A8-00E3-4B23-BE65-476C0E6C70AA}" destId="{4B0C7EBF-0228-4D2D-A443-0D8EAE5D198D}" srcOrd="0" destOrd="0" presId="urn:microsoft.com/office/officeart/2005/8/layout/vList5"/>
    <dgm:cxn modelId="{C05116BD-AD7A-4C81-95DB-455DAFA6A2D1}" type="presOf" srcId="{187C8EA5-27E2-45DB-B4BE-3DFCC68EB6EE}" destId="{393728CE-AD73-4BF9-820C-6CBD38AED0A0}" srcOrd="0" destOrd="0" presId="urn:microsoft.com/office/officeart/2005/8/layout/vList5"/>
    <dgm:cxn modelId="{24AEDEC9-BF1D-4865-AAFD-00FB66BF8B75}" srcId="{187C8EA5-27E2-45DB-B4BE-3DFCC68EB6EE}" destId="{A4F212A8-00E3-4B23-BE65-476C0E6C70AA}" srcOrd="2" destOrd="0" parTransId="{81965024-F292-44AC-9477-B93C9D8E0345}" sibTransId="{FE8753A4-3A31-4954-A3C3-499A23573EF6}"/>
    <dgm:cxn modelId="{76D4A1CF-AA99-40F8-BA62-0106CF39D1D7}" srcId="{187C8EA5-27E2-45DB-B4BE-3DFCC68EB6EE}" destId="{9E6144D9-0062-4673-8B60-164641C821CE}" srcOrd="4" destOrd="0" parTransId="{54B8B8AA-117C-4F34-A667-6E74A5499182}" sibTransId="{9D1FB85D-06F9-449D-9BD6-FC6C2B0AA7E1}"/>
    <dgm:cxn modelId="{BF6753D3-6D0D-4BF9-9B67-C8C9959FA3C0}" type="presOf" srcId="{227E8A84-FDF8-4903-B55D-A538E4C932DE}" destId="{5DB01530-BFFF-4DDC-BEA6-EA7F8883BB65}" srcOrd="0" destOrd="0" presId="urn:microsoft.com/office/officeart/2005/8/layout/vList5"/>
    <dgm:cxn modelId="{A2FD3BDD-3ABC-4A8A-9E44-09C11CB2A74C}" srcId="{187C8EA5-27E2-45DB-B4BE-3DFCC68EB6EE}" destId="{4F5D84CF-44A8-439E-9B69-1FDF3B1CFF64}" srcOrd="5" destOrd="0" parTransId="{9290301F-3681-4D35-A1AB-222618CF0FBA}" sibTransId="{5CEB01A7-BD8B-48DA-A489-C49E98324B6E}"/>
    <dgm:cxn modelId="{8CC9FDE1-C1B7-4E82-BCBF-623CEB2CEB39}" srcId="{A6C0EF49-FBC6-4B28-AD9D-F48C9C859D85}" destId="{0D5AF988-C60E-4B67-9F0F-45954B35ADC1}" srcOrd="0" destOrd="0" parTransId="{0872CE3F-5960-4045-9A3F-3BAC7F6F03C8}" sibTransId="{06DD2E37-BB53-49EC-B47E-C6E086BDB4C9}"/>
    <dgm:cxn modelId="{29A163E3-0FB1-443B-86AE-ED3BC8060432}" srcId="{A4F212A8-00E3-4B23-BE65-476C0E6C70AA}" destId="{227E8A84-FDF8-4903-B55D-A538E4C932DE}" srcOrd="0" destOrd="0" parTransId="{14E50FCF-F0F1-452E-B926-692334478611}" sibTransId="{D3D249FA-DD0C-4681-960B-67868D430C12}"/>
    <dgm:cxn modelId="{1B1827E9-4680-4999-A10A-7A50213A2EE2}" type="presOf" srcId="{D89F5F3A-28FE-4FB9-A06E-6924A50EF514}" destId="{5A79EF0E-0439-45FB-9D28-3ADC22F12169}" srcOrd="0" destOrd="0" presId="urn:microsoft.com/office/officeart/2005/8/layout/vList5"/>
    <dgm:cxn modelId="{CF24EF64-9F19-4C96-A6AC-BF46B774BA77}" type="presParOf" srcId="{393728CE-AD73-4BF9-820C-6CBD38AED0A0}" destId="{95DDE6AB-8DA9-48EC-8271-138004FF8F38}" srcOrd="0" destOrd="0" presId="urn:microsoft.com/office/officeart/2005/8/layout/vList5"/>
    <dgm:cxn modelId="{0E57B4F7-5B73-4957-8545-DF7E8FF2D309}" type="presParOf" srcId="{95DDE6AB-8DA9-48EC-8271-138004FF8F38}" destId="{21069EDA-3309-403B-8EE9-55CAAC2CCF48}" srcOrd="0" destOrd="0" presId="urn:microsoft.com/office/officeart/2005/8/layout/vList5"/>
    <dgm:cxn modelId="{A9B4318C-617D-4415-A01C-F6A534809082}" type="presParOf" srcId="{95DDE6AB-8DA9-48EC-8271-138004FF8F38}" destId="{AA5E713C-20B2-45DD-8BD1-DC9C81FEAFED}" srcOrd="1" destOrd="0" presId="urn:microsoft.com/office/officeart/2005/8/layout/vList5"/>
    <dgm:cxn modelId="{26409F0F-6B78-4DF0-9047-2FD5778AB885}" type="presParOf" srcId="{393728CE-AD73-4BF9-820C-6CBD38AED0A0}" destId="{BDB24F5A-800B-45C5-9813-15D3EE575D8E}" srcOrd="1" destOrd="0" presId="urn:microsoft.com/office/officeart/2005/8/layout/vList5"/>
    <dgm:cxn modelId="{F1F89BD7-EDC3-44C5-9390-04842A526159}" type="presParOf" srcId="{393728CE-AD73-4BF9-820C-6CBD38AED0A0}" destId="{235771F5-56C0-4E2B-AC2B-D94EDBC50440}" srcOrd="2" destOrd="0" presId="urn:microsoft.com/office/officeart/2005/8/layout/vList5"/>
    <dgm:cxn modelId="{86A1E90E-0852-4072-81AB-69C1FBF840DA}" type="presParOf" srcId="{235771F5-56C0-4E2B-AC2B-D94EDBC50440}" destId="{315229DB-84DB-4181-8B4F-99AE82F92017}" srcOrd="0" destOrd="0" presId="urn:microsoft.com/office/officeart/2005/8/layout/vList5"/>
    <dgm:cxn modelId="{E337BAC9-E08E-42C9-815D-D24826835F1D}" type="presParOf" srcId="{235771F5-56C0-4E2B-AC2B-D94EDBC50440}" destId="{DEFED65A-952D-4845-9778-E8E0C6959754}" srcOrd="1" destOrd="0" presId="urn:microsoft.com/office/officeart/2005/8/layout/vList5"/>
    <dgm:cxn modelId="{DB570B94-FC42-4E27-B8EC-E7BFC8B256C0}" type="presParOf" srcId="{393728CE-AD73-4BF9-820C-6CBD38AED0A0}" destId="{9DE7411F-562A-4C49-A24A-CFCDFA682C6B}" srcOrd="3" destOrd="0" presId="urn:microsoft.com/office/officeart/2005/8/layout/vList5"/>
    <dgm:cxn modelId="{34513DA4-FBD7-4CDD-9657-7E3AA2B82359}" type="presParOf" srcId="{393728CE-AD73-4BF9-820C-6CBD38AED0A0}" destId="{60D5CDA6-4657-4493-B682-86DC15F55A95}" srcOrd="4" destOrd="0" presId="urn:microsoft.com/office/officeart/2005/8/layout/vList5"/>
    <dgm:cxn modelId="{F527F10F-E3A4-4DD2-9C83-814FE7D72705}" type="presParOf" srcId="{60D5CDA6-4657-4493-B682-86DC15F55A95}" destId="{4B0C7EBF-0228-4D2D-A443-0D8EAE5D198D}" srcOrd="0" destOrd="0" presId="urn:microsoft.com/office/officeart/2005/8/layout/vList5"/>
    <dgm:cxn modelId="{74F66747-DE2D-4FEC-963A-4D236C0230C9}" type="presParOf" srcId="{60D5CDA6-4657-4493-B682-86DC15F55A95}" destId="{5DB01530-BFFF-4DDC-BEA6-EA7F8883BB65}" srcOrd="1" destOrd="0" presId="urn:microsoft.com/office/officeart/2005/8/layout/vList5"/>
    <dgm:cxn modelId="{1900E148-9F78-4579-B372-2CEE91833F5A}" type="presParOf" srcId="{393728CE-AD73-4BF9-820C-6CBD38AED0A0}" destId="{0C5A367E-5DC2-4222-B2CE-53B378F6A848}" srcOrd="5" destOrd="0" presId="urn:microsoft.com/office/officeart/2005/8/layout/vList5"/>
    <dgm:cxn modelId="{F2BE7262-3053-4841-ABCC-0F83EC916FA0}" type="presParOf" srcId="{393728CE-AD73-4BF9-820C-6CBD38AED0A0}" destId="{3F54DACB-B1C0-4746-B948-1F212E77A190}" srcOrd="6" destOrd="0" presId="urn:microsoft.com/office/officeart/2005/8/layout/vList5"/>
    <dgm:cxn modelId="{645B758D-C14C-423B-9706-142FCF0A297D}" type="presParOf" srcId="{3F54DACB-B1C0-4746-B948-1F212E77A190}" destId="{3EF3D4FA-7E66-40B2-87FF-E10D38E635C0}" srcOrd="0" destOrd="0" presId="urn:microsoft.com/office/officeart/2005/8/layout/vList5"/>
    <dgm:cxn modelId="{97B42C90-F343-47BF-969D-3A4F0198D616}" type="presParOf" srcId="{3F54DACB-B1C0-4746-B948-1F212E77A190}" destId="{5426A13D-5482-4CC7-B035-747A87D33B6F}" srcOrd="1" destOrd="0" presId="urn:microsoft.com/office/officeart/2005/8/layout/vList5"/>
    <dgm:cxn modelId="{6EC0D2D6-573D-4F8B-856B-AAA20A95C126}" type="presParOf" srcId="{393728CE-AD73-4BF9-820C-6CBD38AED0A0}" destId="{1A85E105-6647-4C45-8116-B74A57E93B20}" srcOrd="7" destOrd="0" presId="urn:microsoft.com/office/officeart/2005/8/layout/vList5"/>
    <dgm:cxn modelId="{01370278-50E9-4F6B-B944-936DEF8F5ECD}" type="presParOf" srcId="{393728CE-AD73-4BF9-820C-6CBD38AED0A0}" destId="{9032C3DC-D073-41F0-A2E7-62A0EAFC5BAF}" srcOrd="8" destOrd="0" presId="urn:microsoft.com/office/officeart/2005/8/layout/vList5"/>
    <dgm:cxn modelId="{0BF06872-710E-44D8-9DBE-054A35C47DD7}" type="presParOf" srcId="{9032C3DC-D073-41F0-A2E7-62A0EAFC5BAF}" destId="{8C7D1270-4E72-4D59-8A3E-2F9B7BF0A1F1}" srcOrd="0" destOrd="0" presId="urn:microsoft.com/office/officeart/2005/8/layout/vList5"/>
    <dgm:cxn modelId="{B1FEE5A8-97B0-4F6C-A68A-4DB00C6A2611}" type="presParOf" srcId="{9032C3DC-D073-41F0-A2E7-62A0EAFC5BAF}" destId="{26C67C06-1451-4D81-84F5-A2B2E8343F1B}" srcOrd="1" destOrd="0" presId="urn:microsoft.com/office/officeart/2005/8/layout/vList5"/>
    <dgm:cxn modelId="{D40A3CF1-057B-4E1A-BF53-378CEC8A0CF6}" type="presParOf" srcId="{393728CE-AD73-4BF9-820C-6CBD38AED0A0}" destId="{ACA62A01-D80E-4131-A504-A70171B321FA}" srcOrd="9" destOrd="0" presId="urn:microsoft.com/office/officeart/2005/8/layout/vList5"/>
    <dgm:cxn modelId="{8B34BD39-BDE9-44B3-8497-C70245EBC0AD}" type="presParOf" srcId="{393728CE-AD73-4BF9-820C-6CBD38AED0A0}" destId="{FDA7EFD1-CC60-41B2-AF13-B6881BC17D36}" srcOrd="10" destOrd="0" presId="urn:microsoft.com/office/officeart/2005/8/layout/vList5"/>
    <dgm:cxn modelId="{22C20B77-5B75-47CA-8FD6-6563A9EB73C0}" type="presParOf" srcId="{FDA7EFD1-CC60-41B2-AF13-B6881BC17D36}" destId="{31A39381-3747-40DE-9DFC-F9047B959CBD}" srcOrd="0" destOrd="0" presId="urn:microsoft.com/office/officeart/2005/8/layout/vList5"/>
    <dgm:cxn modelId="{909D7B8B-D007-4074-A262-EBA66101CC73}" type="presParOf" srcId="{FDA7EFD1-CC60-41B2-AF13-B6881BC17D36}" destId="{5A79EF0E-0439-45FB-9D28-3ADC22F12169}" srcOrd="1" destOrd="0" presId="urn:microsoft.com/office/officeart/2005/8/layout/vList5"/>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A5E713C-20B2-45DD-8BD1-DC9C81FEAFED}">
      <dsp:nvSpPr>
        <dsp:cNvPr id="0" name=""/>
        <dsp:cNvSpPr/>
      </dsp:nvSpPr>
      <dsp:spPr>
        <a:xfrm rot="5400000">
          <a:off x="6309555" y="-2131767"/>
          <a:ext cx="581462" cy="4992860"/>
        </a:xfrm>
        <a:prstGeom prst="round2SameRect">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247650" tIns="123825" rIns="247650" bIns="123825" numCol="1" spcCol="1270" anchor="ctr" anchorCtr="0">
          <a:noAutofit/>
        </a:bodyPr>
        <a:lstStyle/>
        <a:p>
          <a:pPr marL="114300" lvl="1" indent="-114300" algn="l" defTabSz="622300">
            <a:lnSpc>
              <a:spcPct val="90000"/>
            </a:lnSpc>
            <a:spcBef>
              <a:spcPct val="0"/>
            </a:spcBef>
            <a:spcAft>
              <a:spcPct val="15000"/>
            </a:spcAft>
            <a:buChar char="•"/>
          </a:pPr>
          <a:r>
            <a:rPr lang="en-US" sz="1400" kern="1200" dirty="0"/>
            <a:t>Chest radiograph</a:t>
          </a:r>
        </a:p>
        <a:p>
          <a:pPr marL="114300" lvl="1" indent="-114300" algn="l" defTabSz="622300">
            <a:lnSpc>
              <a:spcPct val="90000"/>
            </a:lnSpc>
            <a:spcBef>
              <a:spcPct val="0"/>
            </a:spcBef>
            <a:spcAft>
              <a:spcPct val="15000"/>
            </a:spcAft>
            <a:buChar char="•"/>
          </a:pPr>
          <a:r>
            <a:rPr lang="en-US" sz="1400" kern="1200"/>
            <a:t>Assessment of CRP and/or procalcitonin</a:t>
          </a:r>
        </a:p>
      </dsp:txBody>
      <dsp:txXfrm rot="-5400000">
        <a:off x="4103857" y="102316"/>
        <a:ext cx="4964475" cy="524692"/>
      </dsp:txXfrm>
    </dsp:sp>
    <dsp:sp modelId="{21069EDA-3309-403B-8EE9-55CAAC2CCF48}">
      <dsp:nvSpPr>
        <dsp:cNvPr id="0" name=""/>
        <dsp:cNvSpPr/>
      </dsp:nvSpPr>
      <dsp:spPr>
        <a:xfrm>
          <a:off x="609586" y="1248"/>
          <a:ext cx="3494269" cy="726827"/>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30480" rIns="60960" bIns="30480" numCol="1" spcCol="1270" anchor="ctr" anchorCtr="0">
          <a:noAutofit/>
        </a:bodyPr>
        <a:lstStyle/>
        <a:p>
          <a:pPr marL="0" lvl="0" indent="0" algn="ctr" defTabSz="711200">
            <a:lnSpc>
              <a:spcPct val="90000"/>
            </a:lnSpc>
            <a:spcBef>
              <a:spcPct val="0"/>
            </a:spcBef>
            <a:spcAft>
              <a:spcPct val="35000"/>
            </a:spcAft>
            <a:buNone/>
          </a:pPr>
          <a:r>
            <a:rPr lang="en-US" sz="1600" kern="1200" dirty="0"/>
            <a:t>PNEUMONIA</a:t>
          </a:r>
        </a:p>
      </dsp:txBody>
      <dsp:txXfrm>
        <a:off x="645067" y="36729"/>
        <a:ext cx="3423307" cy="655865"/>
      </dsp:txXfrm>
    </dsp:sp>
    <dsp:sp modelId="{DEFED65A-952D-4845-9778-E8E0C6959754}">
      <dsp:nvSpPr>
        <dsp:cNvPr id="0" name=""/>
        <dsp:cNvSpPr/>
      </dsp:nvSpPr>
      <dsp:spPr>
        <a:xfrm rot="5400000">
          <a:off x="6309555" y="-1368598"/>
          <a:ext cx="581462" cy="4992860"/>
        </a:xfrm>
        <a:prstGeom prst="round2SameRect">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247650" tIns="123825" rIns="247650" bIns="123825" numCol="1" spcCol="1270" anchor="ctr" anchorCtr="0">
          <a:noAutofit/>
        </a:bodyPr>
        <a:lstStyle/>
        <a:p>
          <a:pPr marL="114300" lvl="1" indent="-114300" algn="l" defTabSz="622300">
            <a:lnSpc>
              <a:spcPct val="90000"/>
            </a:lnSpc>
            <a:spcBef>
              <a:spcPct val="0"/>
            </a:spcBef>
            <a:spcAft>
              <a:spcPct val="15000"/>
            </a:spcAft>
            <a:buChar char="•"/>
          </a:pPr>
          <a:r>
            <a:rPr lang="en-US" sz="1400" kern="1200"/>
            <a:t>Chest radiograph or ultrasound</a:t>
          </a:r>
        </a:p>
      </dsp:txBody>
      <dsp:txXfrm rot="-5400000">
        <a:off x="4103857" y="865485"/>
        <a:ext cx="4964475" cy="524692"/>
      </dsp:txXfrm>
    </dsp:sp>
    <dsp:sp modelId="{315229DB-84DB-4181-8B4F-99AE82F92017}">
      <dsp:nvSpPr>
        <dsp:cNvPr id="0" name=""/>
        <dsp:cNvSpPr/>
      </dsp:nvSpPr>
      <dsp:spPr>
        <a:xfrm>
          <a:off x="609586" y="764417"/>
          <a:ext cx="3494269" cy="726827"/>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30480" rIns="60960" bIns="30480" numCol="1" spcCol="1270" anchor="ctr" anchorCtr="0">
          <a:noAutofit/>
        </a:bodyPr>
        <a:lstStyle/>
        <a:p>
          <a:pPr marL="0" lvl="0" indent="0" algn="ctr" defTabSz="711200">
            <a:lnSpc>
              <a:spcPct val="90000"/>
            </a:lnSpc>
            <a:spcBef>
              <a:spcPct val="0"/>
            </a:spcBef>
            <a:spcAft>
              <a:spcPct val="35000"/>
            </a:spcAft>
            <a:buNone/>
          </a:pPr>
          <a:r>
            <a:rPr lang="en-US" sz="1600" kern="1200" dirty="0"/>
            <a:t>PNEUMOTHORAX</a:t>
          </a:r>
        </a:p>
      </dsp:txBody>
      <dsp:txXfrm>
        <a:off x="645067" y="799898"/>
        <a:ext cx="3423307" cy="655865"/>
      </dsp:txXfrm>
    </dsp:sp>
    <dsp:sp modelId="{5DB01530-BFFF-4DDC-BEA6-EA7F8883BB65}">
      <dsp:nvSpPr>
        <dsp:cNvPr id="0" name=""/>
        <dsp:cNvSpPr/>
      </dsp:nvSpPr>
      <dsp:spPr>
        <a:xfrm rot="5400000">
          <a:off x="6309555" y="-605430"/>
          <a:ext cx="581462" cy="4992860"/>
        </a:xfrm>
        <a:prstGeom prst="round2SameRect">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247650" tIns="123825" rIns="247650" bIns="123825" numCol="1" spcCol="1270" anchor="ctr" anchorCtr="0">
          <a:noAutofit/>
        </a:bodyPr>
        <a:lstStyle/>
        <a:p>
          <a:pPr marL="114300" lvl="1" indent="-114300" algn="l" defTabSz="622300">
            <a:lnSpc>
              <a:spcPct val="90000"/>
            </a:lnSpc>
            <a:spcBef>
              <a:spcPct val="0"/>
            </a:spcBef>
            <a:spcAft>
              <a:spcPct val="15000"/>
            </a:spcAft>
            <a:buChar char="•"/>
          </a:pPr>
          <a:r>
            <a:rPr lang="en-US" sz="1400" kern="1200"/>
            <a:t>Chest radiograph or ultrasound</a:t>
          </a:r>
        </a:p>
      </dsp:txBody>
      <dsp:txXfrm rot="-5400000">
        <a:off x="4103857" y="1628653"/>
        <a:ext cx="4964475" cy="524692"/>
      </dsp:txXfrm>
    </dsp:sp>
    <dsp:sp modelId="{4B0C7EBF-0228-4D2D-A443-0D8EAE5D198D}">
      <dsp:nvSpPr>
        <dsp:cNvPr id="0" name=""/>
        <dsp:cNvSpPr/>
      </dsp:nvSpPr>
      <dsp:spPr>
        <a:xfrm>
          <a:off x="609586" y="1527586"/>
          <a:ext cx="3494269" cy="726827"/>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30480" rIns="60960" bIns="30480" numCol="1" spcCol="1270" anchor="ctr" anchorCtr="0">
          <a:noAutofit/>
        </a:bodyPr>
        <a:lstStyle/>
        <a:p>
          <a:pPr marL="0" lvl="0" indent="0" algn="ctr" defTabSz="711200">
            <a:lnSpc>
              <a:spcPct val="90000"/>
            </a:lnSpc>
            <a:spcBef>
              <a:spcPct val="0"/>
            </a:spcBef>
            <a:spcAft>
              <a:spcPct val="35000"/>
            </a:spcAft>
            <a:buNone/>
          </a:pPr>
          <a:r>
            <a:rPr lang="en-US" sz="1600" kern="1200" dirty="0"/>
            <a:t>PLEURAL EFFUSION</a:t>
          </a:r>
        </a:p>
      </dsp:txBody>
      <dsp:txXfrm>
        <a:off x="645067" y="1563067"/>
        <a:ext cx="3423307" cy="655865"/>
      </dsp:txXfrm>
    </dsp:sp>
    <dsp:sp modelId="{5426A13D-5482-4CC7-B035-747A87D33B6F}">
      <dsp:nvSpPr>
        <dsp:cNvPr id="0" name=""/>
        <dsp:cNvSpPr/>
      </dsp:nvSpPr>
      <dsp:spPr>
        <a:xfrm rot="5400000">
          <a:off x="6309555" y="157738"/>
          <a:ext cx="581462" cy="4992860"/>
        </a:xfrm>
        <a:prstGeom prst="round2SameRect">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247650" tIns="123825" rIns="247650" bIns="123825" numCol="1" spcCol="1270" anchor="ctr" anchorCtr="0">
          <a:noAutofit/>
        </a:bodyPr>
        <a:lstStyle/>
        <a:p>
          <a:pPr marL="114300" lvl="1" indent="-114300" algn="l" defTabSz="622300">
            <a:lnSpc>
              <a:spcPct val="90000"/>
            </a:lnSpc>
            <a:spcBef>
              <a:spcPct val="0"/>
            </a:spcBef>
            <a:spcAft>
              <a:spcPct val="15000"/>
            </a:spcAft>
            <a:buChar char="•"/>
          </a:pPr>
          <a:r>
            <a:rPr lang="en-US" sz="1400" kern="1200"/>
            <a:t>D-dimer and/or Doppler sonogram of lower extremities</a:t>
          </a:r>
        </a:p>
        <a:p>
          <a:pPr marL="114300" lvl="1" indent="-114300" algn="l" defTabSz="622300">
            <a:lnSpc>
              <a:spcPct val="90000"/>
            </a:lnSpc>
            <a:spcBef>
              <a:spcPct val="0"/>
            </a:spcBef>
            <a:spcAft>
              <a:spcPct val="15000"/>
            </a:spcAft>
            <a:buChar char="•"/>
          </a:pPr>
          <a:r>
            <a:rPr lang="en-US" sz="1400" kern="1200"/>
            <a:t>Chest tomography – pulmonary embolism protocol</a:t>
          </a:r>
        </a:p>
      </dsp:txBody>
      <dsp:txXfrm rot="-5400000">
        <a:off x="4103857" y="2391822"/>
        <a:ext cx="4964475" cy="524692"/>
      </dsp:txXfrm>
    </dsp:sp>
    <dsp:sp modelId="{3EF3D4FA-7E66-40B2-87FF-E10D38E635C0}">
      <dsp:nvSpPr>
        <dsp:cNvPr id="0" name=""/>
        <dsp:cNvSpPr/>
      </dsp:nvSpPr>
      <dsp:spPr>
        <a:xfrm>
          <a:off x="609586" y="2290755"/>
          <a:ext cx="3494269" cy="726827"/>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30480" rIns="60960" bIns="30480" numCol="1" spcCol="1270" anchor="ctr" anchorCtr="0">
          <a:noAutofit/>
        </a:bodyPr>
        <a:lstStyle/>
        <a:p>
          <a:pPr marL="0" lvl="0" indent="0" algn="ctr" defTabSz="711200">
            <a:lnSpc>
              <a:spcPct val="90000"/>
            </a:lnSpc>
            <a:spcBef>
              <a:spcPct val="0"/>
            </a:spcBef>
            <a:spcAft>
              <a:spcPct val="35000"/>
            </a:spcAft>
            <a:buNone/>
          </a:pPr>
          <a:r>
            <a:rPr lang="en-US" sz="1600" kern="1200" dirty="0"/>
            <a:t>PULMONARY EMBOLISM</a:t>
          </a:r>
        </a:p>
      </dsp:txBody>
      <dsp:txXfrm>
        <a:off x="645067" y="2326236"/>
        <a:ext cx="3423307" cy="655865"/>
      </dsp:txXfrm>
    </dsp:sp>
    <dsp:sp modelId="{26C67C06-1451-4D81-84F5-A2B2E8343F1B}">
      <dsp:nvSpPr>
        <dsp:cNvPr id="0" name=""/>
        <dsp:cNvSpPr/>
      </dsp:nvSpPr>
      <dsp:spPr>
        <a:xfrm rot="5400000">
          <a:off x="6309555" y="920907"/>
          <a:ext cx="581462" cy="4992860"/>
        </a:xfrm>
        <a:prstGeom prst="round2SameRect">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247650" tIns="123825" rIns="247650" bIns="123825" numCol="1" spcCol="1270" anchor="ctr" anchorCtr="0">
          <a:noAutofit/>
        </a:bodyPr>
        <a:lstStyle/>
        <a:p>
          <a:pPr marL="114300" lvl="1" indent="-114300" algn="l" defTabSz="622300">
            <a:lnSpc>
              <a:spcPct val="90000"/>
            </a:lnSpc>
            <a:spcBef>
              <a:spcPct val="0"/>
            </a:spcBef>
            <a:spcAft>
              <a:spcPct val="15000"/>
            </a:spcAft>
            <a:buChar char="•"/>
          </a:pPr>
          <a:r>
            <a:rPr lang="en-US" sz="1400" kern="1200"/>
            <a:t>Electrocardiogram and cardiac ultrasound</a:t>
          </a:r>
        </a:p>
        <a:p>
          <a:pPr marL="114300" lvl="1" indent="-114300" algn="l" defTabSz="622300">
            <a:lnSpc>
              <a:spcPct val="90000"/>
            </a:lnSpc>
            <a:spcBef>
              <a:spcPct val="0"/>
            </a:spcBef>
            <a:spcAft>
              <a:spcPct val="15000"/>
            </a:spcAft>
            <a:buChar char="•"/>
          </a:pPr>
          <a:r>
            <a:rPr lang="en-US" sz="1400" kern="1200"/>
            <a:t>Cardiac enzymes</a:t>
          </a:r>
        </a:p>
      </dsp:txBody>
      <dsp:txXfrm rot="-5400000">
        <a:off x="4103857" y="3154991"/>
        <a:ext cx="4964475" cy="524692"/>
      </dsp:txXfrm>
    </dsp:sp>
    <dsp:sp modelId="{8C7D1270-4E72-4D59-8A3E-2F9B7BF0A1F1}">
      <dsp:nvSpPr>
        <dsp:cNvPr id="0" name=""/>
        <dsp:cNvSpPr/>
      </dsp:nvSpPr>
      <dsp:spPr>
        <a:xfrm>
          <a:off x="609586" y="3053924"/>
          <a:ext cx="3494269" cy="726827"/>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30480" rIns="60960" bIns="30480" numCol="1" spcCol="1270" anchor="ctr" anchorCtr="0">
          <a:noAutofit/>
        </a:bodyPr>
        <a:lstStyle/>
        <a:p>
          <a:pPr marL="0" lvl="0" indent="0" algn="ctr" defTabSz="711200">
            <a:lnSpc>
              <a:spcPct val="90000"/>
            </a:lnSpc>
            <a:spcBef>
              <a:spcPct val="0"/>
            </a:spcBef>
            <a:spcAft>
              <a:spcPct val="35000"/>
            </a:spcAft>
            <a:buNone/>
          </a:pPr>
          <a:r>
            <a:rPr lang="en-US" sz="1600" kern="1200" dirty="0"/>
            <a:t>PULMONARY EDEMA DUE TO CARDIAC-RELATED CONDITIONS</a:t>
          </a:r>
        </a:p>
      </dsp:txBody>
      <dsp:txXfrm>
        <a:off x="645067" y="3089405"/>
        <a:ext cx="3423307" cy="655865"/>
      </dsp:txXfrm>
    </dsp:sp>
    <dsp:sp modelId="{5A79EF0E-0439-45FB-9D28-3ADC22F12169}">
      <dsp:nvSpPr>
        <dsp:cNvPr id="0" name=""/>
        <dsp:cNvSpPr/>
      </dsp:nvSpPr>
      <dsp:spPr>
        <a:xfrm rot="5400000">
          <a:off x="6309555" y="1684076"/>
          <a:ext cx="581462" cy="4992860"/>
        </a:xfrm>
        <a:prstGeom prst="round2SameRect">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247650" tIns="123825" rIns="247650" bIns="123825" numCol="1" spcCol="1270" anchor="ctr" anchorCtr="0">
          <a:noAutofit/>
        </a:bodyPr>
        <a:lstStyle/>
        <a:p>
          <a:pPr marL="114300" lvl="1" indent="-114300" algn="l" defTabSz="622300">
            <a:lnSpc>
              <a:spcPct val="90000"/>
            </a:lnSpc>
            <a:spcBef>
              <a:spcPct val="0"/>
            </a:spcBef>
            <a:spcAft>
              <a:spcPct val="15000"/>
            </a:spcAft>
            <a:buChar char="•"/>
          </a:pPr>
          <a:r>
            <a:rPr lang="en-US" sz="1400" kern="1200"/>
            <a:t>Electrocardiogram</a:t>
          </a:r>
        </a:p>
      </dsp:txBody>
      <dsp:txXfrm rot="-5400000">
        <a:off x="4103857" y="3918160"/>
        <a:ext cx="4964475" cy="524692"/>
      </dsp:txXfrm>
    </dsp:sp>
    <dsp:sp modelId="{31A39381-3747-40DE-9DFC-F9047B959CBD}">
      <dsp:nvSpPr>
        <dsp:cNvPr id="0" name=""/>
        <dsp:cNvSpPr/>
      </dsp:nvSpPr>
      <dsp:spPr>
        <a:xfrm>
          <a:off x="609586" y="3817093"/>
          <a:ext cx="3494269" cy="726827"/>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30480" rIns="60960" bIns="30480" numCol="1" spcCol="1270" anchor="ctr" anchorCtr="0">
          <a:noAutofit/>
        </a:bodyPr>
        <a:lstStyle/>
        <a:p>
          <a:pPr marL="0" lvl="0" indent="0" algn="ctr" defTabSz="711200">
            <a:lnSpc>
              <a:spcPct val="90000"/>
            </a:lnSpc>
            <a:spcBef>
              <a:spcPct val="0"/>
            </a:spcBef>
            <a:spcAft>
              <a:spcPct val="35000"/>
            </a:spcAft>
            <a:buNone/>
          </a:pPr>
          <a:r>
            <a:rPr lang="en-US" sz="1600" kern="1200" dirty="0"/>
            <a:t>CARDIAC ARRHYTHMIAS – ATRIAL FIBRILLATION/FLUTTER</a:t>
          </a:r>
        </a:p>
      </dsp:txBody>
      <dsp:txXfrm>
        <a:off x="645067" y="3852574"/>
        <a:ext cx="3423307" cy="655865"/>
      </dsp:txXfrm>
    </dsp:sp>
  </dsp:spTree>
</dsp:drawing>
</file>

<file path=ppt/diagrams/layout1.xml><?xml version="1.0" encoding="utf-8"?>
<dgm:layoutDef xmlns:dgm="http://schemas.openxmlformats.org/drawingml/2006/diagram" xmlns:a="http://schemas.openxmlformats.org/drawingml/2006/main" uniqueId="urn:microsoft.com/office/officeart/2005/8/layout/vList5">
  <dgm:title val=""/>
  <dgm:desc val=""/>
  <dgm:catLst>
    <dgm:cat type="list" pri="15000"/>
    <dgm:cat type="convert" pri="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5"/>
      <dgm:constr type="primFontSz" for="des" forName="parentText" op="equ" val="65"/>
      <dgm:constr type="secFontSz" for="des" forName="descendantText" op="equ"/>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36"/>
          <dgm:constr type="w" for="ch" forName="descendantText" refType="w" fact="0.64"/>
          <dgm:constr type="h" for="ch" forName="parentText" refType="h"/>
          <dgm:constr type="h" for="ch" forName="descendantText" refType="h" refFor="ch" refForName="parentText" fact="0.8"/>
        </dgm:constrLst>
        <dgm:ruleLst/>
        <dgm:layoutNode name="parentText">
          <dgm:varLst>
            <dgm:chMax val="1"/>
            <dgm:bulletEnabled val="1"/>
          </dgm:varLst>
          <dgm:alg type="tx"/>
          <dgm:shape xmlns:r="http://schemas.openxmlformats.org/officeDocument/2006/relationships" type="roundRect" r:blip="" zOrderOff="3">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choose name="Name8">
          <dgm:if name="Name9" axis="ch" ptType="node" func="cnt" op="gte" val="1">
            <dgm:layoutNode name="descendantText" styleLbl="alignAccFollowNode1">
              <dgm:varLst>
                <dgm:bulletEnabled val="1"/>
              </dgm:varLst>
              <dgm:alg type="tx">
                <dgm:param type="stBulletLvl" val="1"/>
                <dgm:param type="txAnchorVertCh" val="mid"/>
              </dgm:alg>
              <dgm:choose name="Name10">
                <dgm:if name="Name11" func="var" arg="dir" op="equ" val="norm">
                  <dgm:shape xmlns:r="http://schemas.openxmlformats.org/officeDocument/2006/relationships" rot="90" type="round2SameRect" r:blip="">
                    <dgm:adjLst/>
                  </dgm:shape>
                </dgm:if>
                <dgm:else name="Name12">
                  <dgm:shape xmlns:r="http://schemas.openxmlformats.org/officeDocument/2006/relationships" rot="-90" type="round2SameRect" r:blip="">
                    <dgm:adjLst/>
                  </dgm:shape>
                </dgm:else>
              </dgm:choose>
              <dgm:presOf axis="des" ptType="node"/>
              <dgm:constrLst>
                <dgm:constr type="secFontSz" val="65"/>
                <dgm:constr type="primFontSz" refType="secFontSz"/>
                <dgm:constr type="lMarg" refType="secFontSz" fact="0.3"/>
                <dgm:constr type="rMarg" refType="secFontSz" fact="0.3"/>
                <dgm:constr type="tMarg" refType="secFontSz" fact="0.15"/>
                <dgm:constr type="bMarg" refType="secFontSz" fact="0.15"/>
              </dgm:constrLst>
              <dgm:ruleLst>
                <dgm:rule type="secFontSz" val="5" fact="NaN" max="NaN"/>
              </dgm:ruleLst>
            </dgm:layoutNode>
          </dgm:if>
          <dgm:else name="Name13"/>
        </dgm:choos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7820F313-442B-4592-8D61-1BBD85CB607E}" type="datetimeFigureOut">
              <a:rPr lang="en-US" smtClean="0"/>
              <a:t>10/12/2021</a:t>
            </a:fld>
            <a:endParaRPr lang="en-US"/>
          </a:p>
        </p:txBody>
      </p:sp>
      <p:sp>
        <p:nvSpPr>
          <p:cNvPr id="4" name="Footer Placeholder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4E24877B-247C-4CDB-B827-9729DC6464F3}" type="slidenum">
              <a:rPr lang="en-US" smtClean="0"/>
              <a:t>‹#›</a:t>
            </a:fld>
            <a:endParaRPr lang="en-US"/>
          </a:p>
        </p:txBody>
      </p:sp>
    </p:spTree>
    <p:extLst>
      <p:ext uri="{BB962C8B-B14F-4D97-AF65-F5344CB8AC3E}">
        <p14:creationId xmlns:p14="http://schemas.microsoft.com/office/powerpoint/2010/main" val="3381658267"/>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3874168" y="800100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74168" y="7316788"/>
            <a:ext cx="2971800" cy="458788"/>
          </a:xfrm>
          <a:prstGeom prst="rect">
            <a:avLst/>
          </a:prstGeom>
        </p:spPr>
        <p:txBody>
          <a:bodyPr vert="horz" lIns="91440" tIns="45720" rIns="91440" bIns="45720" rtlCol="0"/>
          <a:lstStyle>
            <a:lvl1pPr algn="r">
              <a:defRPr sz="1200"/>
            </a:lvl1pPr>
          </a:lstStyle>
          <a:p>
            <a:fld id="{58087141-04D6-47C7-9B30-CFBA82E50253}" type="datetimeFigureOut">
              <a:rPr lang="en-US" smtClean="0"/>
              <a:t>10/12/2021</a:t>
            </a:fld>
            <a:endParaRPr lang="en-US"/>
          </a:p>
        </p:txBody>
      </p:sp>
      <p:sp>
        <p:nvSpPr>
          <p:cNvPr id="4" name="Slide Image Placeholder 3"/>
          <p:cNvSpPr>
            <a:spLocks noGrp="1" noRot="1" noChangeAspect="1"/>
          </p:cNvSpPr>
          <p:nvPr>
            <p:ph type="sldImg" idx="2"/>
          </p:nvPr>
        </p:nvSpPr>
        <p:spPr>
          <a:xfrm>
            <a:off x="685800" y="2286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342900" y="3543300"/>
            <a:ext cx="6210300" cy="5113020"/>
          </a:xfrm>
          <a:prstGeom prst="rect">
            <a:avLst/>
          </a:prstGeom>
        </p:spPr>
        <p:txBody>
          <a:bodyPr vert="horz" lIns="91440" tIns="45720" rIns="91440" bIns="45720" rtlCol="0"/>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Footer Placeholder 5"/>
          <p:cNvSpPr>
            <a:spLocks noGrp="1"/>
          </p:cNvSpPr>
          <p:nvPr>
            <p:ph type="ftr" sz="quarter" idx="4"/>
          </p:nvPr>
        </p:nvSpPr>
        <p:spPr>
          <a:xfrm>
            <a:off x="-3874168" y="8685212"/>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6376737" y="8685213"/>
            <a:ext cx="479676" cy="458787"/>
          </a:xfrm>
          <a:prstGeom prst="rect">
            <a:avLst/>
          </a:prstGeom>
        </p:spPr>
        <p:txBody>
          <a:bodyPr vert="horz" lIns="91440" tIns="45720" rIns="91440" bIns="45720" rtlCol="0" anchor="b"/>
          <a:lstStyle>
            <a:lvl1pPr algn="r">
              <a:defRPr sz="1000"/>
            </a:lvl1pPr>
          </a:lstStyle>
          <a:p>
            <a:fld id="{50487F27-F4AC-478C-A07B-A71CA0B86259}" type="slidenum">
              <a:rPr lang="en-US" smtClean="0"/>
              <a:pPr/>
              <a:t>‹#›</a:t>
            </a:fld>
            <a:endParaRPr lang="en-US"/>
          </a:p>
        </p:txBody>
      </p:sp>
      <p:sp>
        <p:nvSpPr>
          <p:cNvPr id="8" name="TextBox 7"/>
          <p:cNvSpPr txBox="1"/>
          <p:nvPr/>
        </p:nvSpPr>
        <p:spPr>
          <a:xfrm>
            <a:off x="685800" y="8671592"/>
            <a:ext cx="5494159" cy="430887"/>
          </a:xfrm>
          <a:prstGeom prst="rect">
            <a:avLst/>
          </a:prstGeom>
          <a:noFill/>
        </p:spPr>
        <p:txBody>
          <a:bodyPr wrap="square" rtlCol="0">
            <a:spAutoFit/>
          </a:bodyPr>
          <a:lstStyle/>
          <a:p>
            <a:pPr algn="ctr"/>
            <a:r>
              <a:rPr lang="en-US" sz="1100" b="1" dirty="0">
                <a:latin typeface="Arial" pitchFamily="34" charset="0"/>
                <a:cs typeface="Arial" pitchFamily="34" charset="0"/>
              </a:rPr>
              <a:t>Speaker notes are for internal use only </a:t>
            </a:r>
            <a:br>
              <a:rPr lang="en-US" sz="1100" b="1" dirty="0">
                <a:latin typeface="Arial" pitchFamily="34" charset="0"/>
                <a:cs typeface="Arial" pitchFamily="34" charset="0"/>
              </a:rPr>
            </a:br>
            <a:r>
              <a:rPr lang="en-US" sz="1100" b="1" dirty="0">
                <a:latin typeface="Arial" pitchFamily="34" charset="0"/>
                <a:cs typeface="Arial" pitchFamily="34" charset="0"/>
              </a:rPr>
              <a:t>and are not to be shown or disseminated outside of AstraZeneca.</a:t>
            </a:r>
          </a:p>
        </p:txBody>
      </p:sp>
    </p:spTree>
    <p:extLst>
      <p:ext uri="{BB962C8B-B14F-4D97-AF65-F5344CB8AC3E}">
        <p14:creationId xmlns:p14="http://schemas.microsoft.com/office/powerpoint/2010/main" val="485681250"/>
      </p:ext>
    </p:extLst>
  </p:cSld>
  <p:clrMap bg1="lt1" tx1="dk1" bg2="lt2" tx2="dk2" accent1="accent1" accent2="accent2" accent3="accent3" accent4="accent4" accent5="accent5" accent6="accent6" hlink="hlink" folHlink="folHlink"/>
  <p:notesStyle>
    <a:lvl1pPr marL="171450" indent="-171450" algn="l" defTabSz="914400" rtl="0" eaLnBrk="1" latinLnBrk="0" hangingPunct="1">
      <a:spcBef>
        <a:spcPts val="1000"/>
      </a:spcBef>
      <a:buClr>
        <a:schemeClr val="accent1"/>
      </a:buClr>
      <a:buSzPct val="100000"/>
      <a:buFont typeface="Arial" panose="020B0604020202020204" pitchFamily="34" charset="0"/>
      <a:buChar char="•"/>
      <a:defRPr sz="1000" b="0" kern="1200">
        <a:solidFill>
          <a:schemeClr val="tx1"/>
        </a:solidFill>
        <a:latin typeface="+mn-lt"/>
        <a:ea typeface="+mn-ea"/>
        <a:cs typeface="+mn-cs"/>
      </a:defRPr>
    </a:lvl1pPr>
    <a:lvl2pPr marL="171450" indent="-171450" algn="l" defTabSz="914400" rtl="0" eaLnBrk="1" latinLnBrk="0" hangingPunct="1">
      <a:lnSpc>
        <a:spcPct val="90000"/>
      </a:lnSpc>
      <a:spcBef>
        <a:spcPts val="400"/>
      </a:spcBef>
      <a:buClr>
        <a:schemeClr val="accent1"/>
      </a:buClr>
      <a:buFont typeface="Arial" panose="020B0604020202020204" pitchFamily="34" charset="0"/>
      <a:buChar char="•"/>
      <a:defRPr sz="1000" kern="1200">
        <a:solidFill>
          <a:schemeClr val="tx1"/>
        </a:solidFill>
        <a:latin typeface="+mn-lt"/>
        <a:ea typeface="+mn-ea"/>
        <a:cs typeface="+mn-cs"/>
      </a:defRPr>
    </a:lvl2pPr>
    <a:lvl3pPr marL="400050" indent="-171450" algn="l" defTabSz="914400" rtl="0" eaLnBrk="1" latinLnBrk="0" hangingPunct="1">
      <a:lnSpc>
        <a:spcPct val="90000"/>
      </a:lnSpc>
      <a:spcBef>
        <a:spcPts val="400"/>
      </a:spcBef>
      <a:buClr>
        <a:schemeClr val="accent1"/>
      </a:buClr>
      <a:buFont typeface="Arial" panose="020B0604020202020204" pitchFamily="34" charset="0"/>
      <a:buChar char="•"/>
      <a:defRPr sz="1000" kern="1200">
        <a:solidFill>
          <a:schemeClr val="tx1"/>
        </a:solidFill>
        <a:latin typeface="+mn-lt"/>
        <a:ea typeface="+mn-ea"/>
        <a:cs typeface="+mn-cs"/>
      </a:defRPr>
    </a:lvl3pPr>
    <a:lvl4pPr marL="628650" indent="-171450" algn="l" defTabSz="914400" rtl="0" eaLnBrk="1" latinLnBrk="0" hangingPunct="1">
      <a:lnSpc>
        <a:spcPct val="90000"/>
      </a:lnSpc>
      <a:spcBef>
        <a:spcPts val="400"/>
      </a:spcBef>
      <a:buClr>
        <a:schemeClr val="accent1"/>
      </a:buClr>
      <a:buFont typeface="Arial" panose="020B0604020202020204" pitchFamily="34" charset="0"/>
      <a:buChar char="•"/>
      <a:defRPr sz="1000" kern="1200">
        <a:solidFill>
          <a:schemeClr val="tx1"/>
        </a:solidFill>
        <a:latin typeface="+mn-lt"/>
        <a:ea typeface="+mn-ea"/>
        <a:cs typeface="+mn-cs"/>
      </a:defRPr>
    </a:lvl4pPr>
    <a:lvl5pPr marL="857250" indent="-171450" algn="l" defTabSz="914400" rtl="0" eaLnBrk="1" latinLnBrk="0" hangingPunct="1">
      <a:spcBef>
        <a:spcPts val="400"/>
      </a:spcBef>
      <a:buClr>
        <a:schemeClr val="accent1"/>
      </a:buClr>
      <a:buFont typeface="Arial" panose="020B0604020202020204" pitchFamily="34" charset="0"/>
      <a:buChar char="•"/>
      <a:defRPr sz="10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extLst>
    <p:ext uri="{620B2872-D7B9-4A21-9093-7833F8D536E1}">
      <p15:sldGuideLst xmlns:p15="http://schemas.microsoft.com/office/powerpoint/2012/main">
        <p15:guide id="1" pos="2160" userDrawn="1">
          <p15:clr>
            <a:srgbClr val="F26B43"/>
          </p15:clr>
        </p15:guide>
        <p15:guide id="2" orient="horz" pos="2232" userDrawn="1">
          <p15:clr>
            <a:srgbClr val="F26B43"/>
          </p15:clr>
        </p15:guide>
        <p15:guide id="3" orient="horz" pos="144" userDrawn="1">
          <p15:clr>
            <a:srgbClr val="F26B43"/>
          </p15:clr>
        </p15:guide>
        <p15:guide id="4" pos="216" userDrawn="1">
          <p15:clr>
            <a:srgbClr val="F26B43"/>
          </p15:clr>
        </p15:guide>
        <p15:guide id="5" pos="4128" userDrawn="1">
          <p15:clr>
            <a:srgbClr val="F26B43"/>
          </p15:clr>
        </p15:guide>
      </p15:sldGuideLst>
    </p:ext>
  </p:extLst>
</p:notesMaster>
</file>

<file path=ppt/notesSlides/_rels/notesSlide1.xml.rels><?xml version="1.0" encoding="UTF-8" standalone="yes"?>
<Relationships xmlns="http://schemas.openxmlformats.org/package/2006/relationships"><Relationship Id="rId3" Type="http://schemas.openxmlformats.org/officeDocument/2006/relationships/hyperlink" Target="https://goldcopd.org/2021-gold-reports/" TargetMode="External"/><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3" Type="http://schemas.openxmlformats.org/officeDocument/2006/relationships/hyperlink" Target="https://goldcopd.org/2021-gold-reports/" TargetMode="External"/><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3" Type="http://schemas.openxmlformats.org/officeDocument/2006/relationships/hyperlink" Target="https://goldcopd.org/2021-gold-reports/" TargetMode="External"/><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3" Type="http://schemas.openxmlformats.org/officeDocument/2006/relationships/hyperlink" Target="https://goldcopd.org/2021-gold-reports/" TargetMode="External"/><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3" Type="http://schemas.openxmlformats.org/officeDocument/2006/relationships/hyperlink" Target="https://goldcopd.org/2021-gold-reports/" TargetMode="External"/><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3" Type="http://schemas.openxmlformats.org/officeDocument/2006/relationships/hyperlink" Target="https://goldcopd.org/2021-gold-reports/" TargetMode="External"/><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935038" y="368300"/>
            <a:ext cx="4987925" cy="2806700"/>
          </a:xfrm>
        </p:spPr>
      </p:sp>
      <p:sp>
        <p:nvSpPr>
          <p:cNvPr id="3" name="Notes Placeholder 2"/>
          <p:cNvSpPr>
            <a:spLocks noGrp="1"/>
          </p:cNvSpPr>
          <p:nvPr>
            <p:ph type="body" idx="1"/>
          </p:nvPr>
        </p:nvSpPr>
        <p:spPr/>
        <p:txBody>
          <a:bodyPr/>
          <a:lstStyle/>
          <a:p>
            <a:pPr marL="0" indent="0">
              <a:buNone/>
            </a:pPr>
            <a:r>
              <a:rPr lang="en-US" sz="1000" b="1" u="none" dirty="0">
                <a:latin typeface="Arial" charset="0"/>
                <a:ea typeface="Arial" charset="0"/>
                <a:cs typeface="Arial" charset="0"/>
              </a:rPr>
              <a:t>Note:</a:t>
            </a:r>
            <a:endParaRPr lang="en-US" b="1" u="none" dirty="0"/>
          </a:p>
          <a:p>
            <a:r>
              <a:rPr lang="en-US" sz="1000" dirty="0">
                <a:latin typeface="Arial" charset="0"/>
                <a:ea typeface="Arial" charset="0"/>
                <a:cs typeface="Arial" charset="0"/>
              </a:rPr>
              <a:t>As comorbidities that may worsen respiratory symptoms are common in COPD patients, clinical assessment to rule out differential diagnoses should be considered before diagnosis of a COPD exacerbation.</a:t>
            </a:r>
          </a:p>
          <a:p>
            <a:pPr marL="0" indent="0">
              <a:buNone/>
            </a:pPr>
            <a:endParaRPr lang="en-US" sz="1000" b="1" dirty="0">
              <a:latin typeface="Arial" charset="0"/>
              <a:cs typeface="Arial" charset="0"/>
            </a:endParaRPr>
          </a:p>
          <a:p>
            <a:pPr marL="0" marR="0" lvl="0" indent="0" algn="l" defTabSz="914400" rtl="0" eaLnBrk="1" fontAlgn="auto" latinLnBrk="0" hangingPunct="1">
              <a:lnSpc>
                <a:spcPct val="100000"/>
              </a:lnSpc>
              <a:spcBef>
                <a:spcPts val="0"/>
              </a:spcBef>
              <a:spcAft>
                <a:spcPts val="0"/>
              </a:spcAft>
              <a:buClr>
                <a:schemeClr val="accent1"/>
              </a:buClr>
              <a:buSzPct val="100000"/>
              <a:buFont typeface="Arial" panose="020B0604020202020204" pitchFamily="34" charset="0"/>
              <a:buNone/>
              <a:tabLst/>
              <a:defRPr/>
            </a:pPr>
            <a:r>
              <a:rPr lang="en-US" b="1" dirty="0">
                <a:latin typeface="Arial" charset="0"/>
                <a:ea typeface="Arial" charset="0"/>
                <a:cs typeface="Arial" charset="0"/>
              </a:rPr>
              <a:t>Reference:</a:t>
            </a:r>
            <a:endParaRPr lang="en-US" dirty="0">
              <a:latin typeface="Arial" charset="0"/>
              <a:ea typeface="Arial" charset="0"/>
              <a:cs typeface="Arial" charset="0"/>
            </a:endParaRPr>
          </a:p>
          <a:p>
            <a:pPr marL="0" indent="0">
              <a:spcBef>
                <a:spcPts val="0"/>
              </a:spcBef>
              <a:buNone/>
            </a:pPr>
            <a:r>
              <a:rPr lang="en-US" dirty="0"/>
              <a:t>Global Initiative for Chronic Obstructive Lung Disease (GOLD). Global Strategy for the Diagnosis, Management, and Prevention of Chronic Obstructive Pulmonary Disease. 2021 Report. </a:t>
            </a:r>
            <a:r>
              <a:rPr lang="en-US" dirty="0">
                <a:hlinkClick r:id="rId3"/>
              </a:rPr>
              <a:t>https://goldcopd.org/2021-gold-reports/</a:t>
            </a:r>
            <a:r>
              <a:rPr lang="en-US" dirty="0"/>
              <a:t>. Accessed November 27, 2020.</a:t>
            </a:r>
          </a:p>
          <a:p>
            <a:pPr marL="0" indent="0">
              <a:buNone/>
            </a:pPr>
            <a:endParaRPr lang="en-US" b="1" dirty="0">
              <a:latin typeface="Arial" panose="020B0604020202020204" pitchFamily="34" charset="0"/>
              <a:cs typeface="Arial" panose="020B0604020202020204" pitchFamily="34" charset="0"/>
            </a:endParaRPr>
          </a:p>
          <a:p>
            <a:pPr marL="0" indent="0">
              <a:buNone/>
            </a:pPr>
            <a:endParaRPr lang="en-US" dirty="0"/>
          </a:p>
        </p:txBody>
      </p:sp>
      <p:sp>
        <p:nvSpPr>
          <p:cNvPr id="4" name="Slide Number Placeholder 3"/>
          <p:cNvSpPr>
            <a:spLocks noGrp="1"/>
          </p:cNvSpPr>
          <p:nvPr>
            <p:ph type="sldNum" sz="quarter" idx="5"/>
          </p:nvPr>
        </p:nvSpPr>
        <p:spPr/>
        <p:txBody>
          <a:bodyPr/>
          <a:lstStyle/>
          <a:p>
            <a:fld id="{50487F27-F4AC-478C-A07B-A71CA0B86259}" type="slidenum">
              <a:rPr lang="en-US" smtClean="0"/>
              <a:pPr/>
              <a:t>0</a:t>
            </a:fld>
            <a:endParaRPr lang="en-US"/>
          </a:p>
        </p:txBody>
      </p:sp>
    </p:spTree>
    <p:extLst>
      <p:ext uri="{BB962C8B-B14F-4D97-AF65-F5344CB8AC3E}">
        <p14:creationId xmlns:p14="http://schemas.microsoft.com/office/powerpoint/2010/main" val="261209838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935038" y="368300"/>
            <a:ext cx="4987925" cy="2806700"/>
          </a:xfrm>
        </p:spPr>
      </p:sp>
      <p:sp>
        <p:nvSpPr>
          <p:cNvPr id="3" name="Notes Placeholder 2"/>
          <p:cNvSpPr>
            <a:spLocks noGrp="1"/>
          </p:cNvSpPr>
          <p:nvPr>
            <p:ph type="body" idx="1"/>
          </p:nvPr>
        </p:nvSpPr>
        <p:spPr/>
        <p:txBody>
          <a:bodyPr/>
          <a:lstStyle/>
          <a:p>
            <a:pPr marL="0" indent="0">
              <a:buNone/>
            </a:pPr>
            <a:r>
              <a:rPr lang="en-US" sz="1000" b="1" dirty="0">
                <a:latin typeface="Arial" charset="0"/>
                <a:ea typeface="Arial" charset="0"/>
                <a:cs typeface="Arial" charset="0"/>
              </a:rPr>
              <a:t>Note:</a:t>
            </a:r>
            <a:endParaRPr lang="en-US" b="1" dirty="0"/>
          </a:p>
          <a:p>
            <a:r>
              <a:rPr lang="en-US" sz="1000" dirty="0">
                <a:latin typeface="Arial" charset="0"/>
                <a:ea typeface="Arial" charset="0"/>
                <a:cs typeface="Arial" charset="0"/>
              </a:rPr>
              <a:t>Present slide.</a:t>
            </a:r>
            <a:endParaRPr lang="en-US" dirty="0"/>
          </a:p>
        </p:txBody>
      </p:sp>
      <p:sp>
        <p:nvSpPr>
          <p:cNvPr id="4" name="Slide Number Placeholder 3"/>
          <p:cNvSpPr>
            <a:spLocks noGrp="1"/>
          </p:cNvSpPr>
          <p:nvPr>
            <p:ph type="sldNum" sz="quarter" idx="5"/>
          </p:nvPr>
        </p:nvSpPr>
        <p:spPr/>
        <p:txBody>
          <a:bodyPr/>
          <a:lstStyle/>
          <a:p>
            <a:fld id="{50487F27-F4AC-478C-A07B-A71CA0B86259}" type="slidenum">
              <a:rPr lang="en-US" smtClean="0"/>
              <a:pPr/>
              <a:t>1</a:t>
            </a:fld>
            <a:endParaRPr lang="en-US"/>
          </a:p>
        </p:txBody>
      </p:sp>
    </p:spTree>
    <p:extLst>
      <p:ext uri="{BB962C8B-B14F-4D97-AF65-F5344CB8AC3E}">
        <p14:creationId xmlns:p14="http://schemas.microsoft.com/office/powerpoint/2010/main" val="299312047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935038" y="568325"/>
            <a:ext cx="4987925" cy="2806700"/>
          </a:xfrm>
        </p:spPr>
      </p:sp>
      <p:sp>
        <p:nvSpPr>
          <p:cNvPr id="3" name="Notes Placeholder 2"/>
          <p:cNvSpPr>
            <a:spLocks noGrp="1"/>
          </p:cNvSpPr>
          <p:nvPr>
            <p:ph type="body" sz="quarter" idx="10"/>
          </p:nvPr>
        </p:nvSpPr>
        <p:spPr>
          <a:xfrm>
            <a:off x="768350" y="3602355"/>
            <a:ext cx="5746750" cy="5198237"/>
          </a:xfrm>
        </p:spPr>
        <p:txBody>
          <a:bodyPr/>
          <a:lstStyle/>
          <a:p>
            <a:pPr marL="0" indent="0">
              <a:lnSpc>
                <a:spcPct val="95000"/>
              </a:lnSpc>
              <a:spcBef>
                <a:spcPts val="0"/>
              </a:spcBef>
              <a:buNone/>
              <a:defRPr/>
            </a:pPr>
            <a:r>
              <a:rPr lang="en-US" b="1" dirty="0"/>
              <a:t>Notes:</a:t>
            </a:r>
          </a:p>
          <a:p>
            <a:pPr>
              <a:lnSpc>
                <a:spcPct val="95000"/>
              </a:lnSpc>
              <a:spcBef>
                <a:spcPts val="0"/>
              </a:spcBef>
              <a:defRPr/>
            </a:pPr>
            <a:r>
              <a:rPr lang="en-US" b="1" dirty="0"/>
              <a:t>Once a COPD diagnosis is established, effective management should be based on an individualized assessment to reduce both current symptoms and future risks of exacerbations </a:t>
            </a:r>
          </a:p>
          <a:p>
            <a:pPr>
              <a:lnSpc>
                <a:spcPct val="95000"/>
              </a:lnSpc>
              <a:spcBef>
                <a:spcPts val="0"/>
              </a:spcBef>
              <a:defRPr/>
            </a:pPr>
            <a:r>
              <a:rPr lang="en-US" b="1" u="sng" dirty="0"/>
              <a:t>Management strategies are not limited to pharmacologic treatments, and should be complemented by appropriate non-pharmacologic interventions</a:t>
            </a:r>
          </a:p>
          <a:p>
            <a:pPr>
              <a:lnSpc>
                <a:spcPct val="95000"/>
              </a:lnSpc>
              <a:spcBef>
                <a:spcPts val="0"/>
              </a:spcBef>
              <a:defRPr/>
            </a:pPr>
            <a:r>
              <a:rPr lang="en-US" dirty="0"/>
              <a:t>The goals for reducing symptoms are to </a:t>
            </a:r>
            <a:r>
              <a:rPr lang="en-US" b="1" dirty="0"/>
              <a:t>relieve symptoms, improve exercise tolerance, and improve health status</a:t>
            </a:r>
            <a:endParaRPr lang="en-US" dirty="0"/>
          </a:p>
          <a:p>
            <a:pPr>
              <a:lnSpc>
                <a:spcPct val="95000"/>
              </a:lnSpc>
              <a:spcBef>
                <a:spcPts val="0"/>
              </a:spcBef>
              <a:defRPr/>
            </a:pPr>
            <a:r>
              <a:rPr lang="en-US" dirty="0"/>
              <a:t>The goals for reducing risk are to </a:t>
            </a:r>
            <a:r>
              <a:rPr lang="en-US" b="1" dirty="0"/>
              <a:t>prevent disease progression, prevent and treat episodes of worsening COPD (ie, exacerbations), and reduce mortality</a:t>
            </a:r>
          </a:p>
          <a:p>
            <a:pPr marL="0" indent="0">
              <a:lnSpc>
                <a:spcPct val="95000"/>
              </a:lnSpc>
              <a:spcBef>
                <a:spcPts val="0"/>
              </a:spcBef>
              <a:buNone/>
              <a:defRPr/>
            </a:pPr>
            <a:endParaRPr lang="en-US" altLang="ja-JP" b="1" dirty="0">
              <a:ea typeface="Arial Unicode MS" pitchFamily="34" charset="-128"/>
              <a:cs typeface="Arial Unicode MS" pitchFamily="34" charset="-128"/>
            </a:endParaRPr>
          </a:p>
          <a:p>
            <a:pPr marL="114419" indent="-114419" defTabSz="457200">
              <a:lnSpc>
                <a:spcPct val="95000"/>
              </a:lnSpc>
              <a:spcBef>
                <a:spcPts val="0"/>
              </a:spcBef>
              <a:buNone/>
              <a:defRPr/>
            </a:pPr>
            <a:r>
              <a:rPr lang="en-US" b="1" dirty="0"/>
              <a:t>Reference:</a:t>
            </a:r>
            <a:endParaRPr lang="en-US" altLang="ja-JP" b="1" dirty="0">
              <a:ea typeface="Arial Unicode MS" pitchFamily="34" charset="-128"/>
              <a:cs typeface="Arial Unicode MS" pitchFamily="34" charset="-128"/>
            </a:endParaRPr>
          </a:p>
          <a:p>
            <a:pPr marL="0" indent="0">
              <a:spcBef>
                <a:spcPts val="0"/>
              </a:spcBef>
              <a:buNone/>
            </a:pPr>
            <a:r>
              <a:rPr lang="en-US" dirty="0"/>
              <a:t>Global Initiative for Chronic Obstructive Lung Disease (GOLD). Global Strategy for the Diagnosis, Management, and Prevention of Chronic Obstructive Pulmonary Disease. 2021 Report. </a:t>
            </a:r>
            <a:r>
              <a:rPr lang="en-US" dirty="0">
                <a:hlinkClick r:id="rId3"/>
              </a:rPr>
              <a:t>https://goldcopd.org/2021-gold-reports/</a:t>
            </a:r>
            <a:r>
              <a:rPr lang="en-US" dirty="0"/>
              <a:t>. Accessed November 27, 2020.</a:t>
            </a:r>
          </a:p>
        </p:txBody>
      </p:sp>
      <p:sp>
        <p:nvSpPr>
          <p:cNvPr id="4" name="Slide Number Placeholder 3"/>
          <p:cNvSpPr>
            <a:spLocks noGrp="1"/>
          </p:cNvSpPr>
          <p:nvPr>
            <p:ph type="sldNum" sz="quarter" idx="11"/>
          </p:nvPr>
        </p:nvSpPr>
        <p:spPr/>
        <p:txBody>
          <a:bodyPr/>
          <a:lstStyle/>
          <a:p>
            <a:fld id="{FAD751AE-7ABC-314D-AFAD-47B860ED6FFE}" type="slidenum">
              <a:rPr lang="en-US" smtClean="0"/>
              <a:pPr/>
              <a:t>2</a:t>
            </a:fld>
            <a:endParaRPr lang="en-US" dirty="0"/>
          </a:p>
        </p:txBody>
      </p:sp>
    </p:spTree>
    <p:extLst>
      <p:ext uri="{BB962C8B-B14F-4D97-AF65-F5344CB8AC3E}">
        <p14:creationId xmlns:p14="http://schemas.microsoft.com/office/powerpoint/2010/main" val="8465424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935038" y="598488"/>
            <a:ext cx="4987925" cy="2806700"/>
          </a:xfrm>
        </p:spPr>
      </p:sp>
      <p:sp>
        <p:nvSpPr>
          <p:cNvPr id="3" name="Notes Placeholder 2"/>
          <p:cNvSpPr>
            <a:spLocks noGrp="1"/>
          </p:cNvSpPr>
          <p:nvPr>
            <p:ph type="body" idx="1"/>
          </p:nvPr>
        </p:nvSpPr>
        <p:spPr>
          <a:xfrm>
            <a:off x="685800" y="3830956"/>
            <a:ext cx="5486400" cy="4854258"/>
          </a:xfrm>
        </p:spPr>
        <p:txBody>
          <a:bodyPr/>
          <a:lstStyle/>
          <a:p>
            <a:pPr marL="0" indent="0">
              <a:buNone/>
            </a:pPr>
            <a:r>
              <a:rPr lang="en-US" sz="1000" b="1" dirty="0">
                <a:latin typeface="Arial" charset="0"/>
                <a:ea typeface="Arial" charset="0"/>
                <a:cs typeface="Arial" charset="0"/>
              </a:rPr>
              <a:t>Note:</a:t>
            </a:r>
            <a:endParaRPr lang="en-US" b="1" dirty="0"/>
          </a:p>
          <a:p>
            <a:r>
              <a:rPr lang="en-US" sz="1000" dirty="0">
                <a:latin typeface="Arial" charset="0"/>
                <a:ea typeface="Arial" charset="0"/>
                <a:cs typeface="Arial" charset="0"/>
              </a:rPr>
              <a:t>Present slide.</a:t>
            </a:r>
            <a:endParaRPr lang="en-US" dirty="0"/>
          </a:p>
          <a:p>
            <a:pPr defTabSz="851855">
              <a:defRPr/>
            </a:pPr>
            <a:endParaRPr lang="en-US" baseline="0" dirty="0"/>
          </a:p>
          <a:p>
            <a:endParaRPr lang="en-US" dirty="0"/>
          </a:p>
          <a:p>
            <a:endParaRPr lang="en-US" dirty="0"/>
          </a:p>
        </p:txBody>
      </p:sp>
      <p:sp>
        <p:nvSpPr>
          <p:cNvPr id="4" name="Slide Number Placeholder 3"/>
          <p:cNvSpPr>
            <a:spLocks noGrp="1"/>
          </p:cNvSpPr>
          <p:nvPr>
            <p:ph type="sldNum" sz="quarter" idx="10"/>
          </p:nvPr>
        </p:nvSpPr>
        <p:spPr/>
        <p:txBody>
          <a:bodyPr/>
          <a:lstStyle/>
          <a:p>
            <a:fld id="{5DE98BBC-9CD7-4F5F-96A8-0ECDA3F3B8E2}" type="slidenum">
              <a:rPr lang="en-US" smtClean="0"/>
              <a:t>3</a:t>
            </a:fld>
            <a:endParaRPr lang="en-US" dirty="0"/>
          </a:p>
        </p:txBody>
      </p:sp>
    </p:spTree>
    <p:extLst>
      <p:ext uri="{BB962C8B-B14F-4D97-AF65-F5344CB8AC3E}">
        <p14:creationId xmlns:p14="http://schemas.microsoft.com/office/powerpoint/2010/main" val="235055575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557213"/>
            <a:ext cx="5486400" cy="3086100"/>
          </a:xfrm>
        </p:spPr>
      </p:sp>
      <p:sp>
        <p:nvSpPr>
          <p:cNvPr id="3" name="Notes Placeholder 2"/>
          <p:cNvSpPr>
            <a:spLocks noGrp="1"/>
          </p:cNvSpPr>
          <p:nvPr>
            <p:ph type="body" idx="1"/>
          </p:nvPr>
        </p:nvSpPr>
        <p:spPr>
          <a:xfrm>
            <a:off x="323850" y="4101783"/>
            <a:ext cx="6210300" cy="4583430"/>
          </a:xfrm>
        </p:spPr>
        <p:txBody>
          <a:bodyPr/>
          <a:lstStyle/>
          <a:p>
            <a:pPr marL="0" marR="0" lvl="0" indent="0" algn="l" defTabSz="914400" rtl="0" eaLnBrk="1" fontAlgn="auto" latinLnBrk="0" hangingPunct="1">
              <a:lnSpc>
                <a:spcPct val="100000"/>
              </a:lnSpc>
              <a:spcBef>
                <a:spcPts val="0"/>
              </a:spcBef>
              <a:spcAft>
                <a:spcPts val="0"/>
              </a:spcAft>
              <a:buClr>
                <a:schemeClr val="accent1"/>
              </a:buClr>
              <a:buSzPct val="100000"/>
              <a:buFont typeface="Arial" panose="020B0604020202020204" pitchFamily="34" charset="0"/>
              <a:buNone/>
              <a:tabLst/>
              <a:defRPr/>
            </a:pPr>
            <a:r>
              <a:rPr lang="en-US" sz="1000" b="1" u="none" dirty="0">
                <a:latin typeface="Arial" charset="0"/>
                <a:ea typeface="Arial" charset="0"/>
                <a:cs typeface="Arial" charset="0"/>
              </a:rPr>
              <a:t>Notes:</a:t>
            </a:r>
          </a:p>
          <a:p>
            <a:pPr marL="171450" marR="0" lvl="0" indent="-171450" algn="l" defTabSz="914400" rtl="0" eaLnBrk="1" fontAlgn="auto" latinLnBrk="0" hangingPunct="1">
              <a:lnSpc>
                <a:spcPct val="100000"/>
              </a:lnSpc>
              <a:spcBef>
                <a:spcPts val="0"/>
              </a:spcBef>
              <a:spcAft>
                <a:spcPts val="0"/>
              </a:spcAft>
              <a:buClr>
                <a:schemeClr val="accent1"/>
              </a:buClr>
              <a:buSzPct val="100000"/>
              <a:tabLst/>
              <a:defRPr/>
            </a:pPr>
            <a:r>
              <a:rPr lang="en-US" sz="1000" b="0" u="none" dirty="0">
                <a:latin typeface="Arial" charset="0"/>
                <a:ea typeface="Arial" charset="0"/>
                <a:cs typeface="Arial" charset="0"/>
              </a:rPr>
              <a:t>COPD patients should have an assessment of the severity of their airflow obstruction, symptoms, history of exacerbations, exposure to risk factors and comorbidities to guide management.</a:t>
            </a:r>
          </a:p>
          <a:p>
            <a:pPr marL="171450" marR="0" lvl="0" indent="-171450" algn="l" defTabSz="914400" rtl="0" eaLnBrk="1" fontAlgn="auto" latinLnBrk="0" hangingPunct="1">
              <a:lnSpc>
                <a:spcPct val="100000"/>
              </a:lnSpc>
              <a:spcBef>
                <a:spcPts val="0"/>
              </a:spcBef>
              <a:spcAft>
                <a:spcPts val="0"/>
              </a:spcAft>
              <a:buClr>
                <a:schemeClr val="accent1"/>
              </a:buClr>
              <a:buSzPct val="100000"/>
              <a:tabLst/>
              <a:defRPr/>
            </a:pPr>
            <a:r>
              <a:rPr lang="en-US" sz="1000" b="0" u="none" dirty="0">
                <a:latin typeface="Arial" charset="0"/>
                <a:ea typeface="Arial" charset="0"/>
                <a:cs typeface="Arial" charset="0"/>
              </a:rPr>
              <a:t>Following assessment, initial management should address reducing exposure to risk factors including smoking cessation. </a:t>
            </a:r>
            <a:r>
              <a:rPr lang="en-US" dirty="0">
                <a:latin typeface="Arial" charset="0"/>
                <a:ea typeface="Arial" charset="0"/>
                <a:cs typeface="Arial" charset="0"/>
              </a:rPr>
              <a:t>V</a:t>
            </a:r>
            <a:r>
              <a:rPr lang="en-US" sz="1000" b="0" u="none" dirty="0">
                <a:latin typeface="Arial" charset="0"/>
                <a:ea typeface="Arial" charset="0"/>
                <a:cs typeface="Arial" charset="0"/>
              </a:rPr>
              <a:t>accinations should be offered, and patients should receive advice on healthy living. Comorbidities should also be managed.</a:t>
            </a:r>
          </a:p>
          <a:p>
            <a:pPr marL="171450" marR="0" lvl="0" indent="-171450" algn="l" defTabSz="914400" rtl="0" eaLnBrk="1" fontAlgn="auto" latinLnBrk="0" hangingPunct="1">
              <a:lnSpc>
                <a:spcPct val="100000"/>
              </a:lnSpc>
              <a:spcBef>
                <a:spcPts val="0"/>
              </a:spcBef>
              <a:spcAft>
                <a:spcPts val="0"/>
              </a:spcAft>
              <a:buClr>
                <a:schemeClr val="accent1"/>
              </a:buClr>
              <a:buSzPct val="100000"/>
              <a:tabLst/>
              <a:defRPr/>
            </a:pPr>
            <a:r>
              <a:rPr lang="en-US" sz="1000" b="0" u="none" dirty="0">
                <a:latin typeface="Arial" charset="0"/>
                <a:ea typeface="Arial" charset="0"/>
                <a:cs typeface="Arial" charset="0"/>
              </a:rPr>
              <a:t>Patients should be reviewed after a suitable interval and their current level of symptoms and exacerbation frequency assessed, along with inhaler technique, adherence to therapy, smoking status, and exposure to risk factors.</a:t>
            </a:r>
          </a:p>
          <a:p>
            <a:pPr marL="171450" marR="0" lvl="0" indent="-171450" algn="l" defTabSz="914400" rtl="0" eaLnBrk="1" fontAlgn="auto" latinLnBrk="0" hangingPunct="1">
              <a:lnSpc>
                <a:spcPct val="100000"/>
              </a:lnSpc>
              <a:spcBef>
                <a:spcPts val="0"/>
              </a:spcBef>
              <a:spcAft>
                <a:spcPts val="0"/>
              </a:spcAft>
              <a:buClr>
                <a:schemeClr val="accent1"/>
              </a:buClr>
              <a:buSzPct val="100000"/>
              <a:tabLst/>
              <a:defRPr/>
            </a:pPr>
            <a:r>
              <a:rPr lang="en-US" sz="1000" b="0" u="none" dirty="0">
                <a:latin typeface="Arial" charset="0"/>
                <a:ea typeface="Arial" charset="0"/>
                <a:cs typeface="Arial" charset="0"/>
              </a:rPr>
              <a:t>Pharmacological and non-pharmacological therapy should be adjusted as necessary.</a:t>
            </a:r>
            <a:endParaRPr lang="en-US" b="1" dirty="0">
              <a:latin typeface="Arial" charset="0"/>
              <a:ea typeface="Arial" charset="0"/>
              <a:cs typeface="Arial" charset="0"/>
            </a:endParaRPr>
          </a:p>
          <a:p>
            <a:pPr marL="0" marR="0" lvl="0" indent="0" algn="l" defTabSz="914400" rtl="0" eaLnBrk="1" fontAlgn="auto" latinLnBrk="0" hangingPunct="1">
              <a:lnSpc>
                <a:spcPct val="100000"/>
              </a:lnSpc>
              <a:spcBef>
                <a:spcPts val="0"/>
              </a:spcBef>
              <a:spcAft>
                <a:spcPts val="0"/>
              </a:spcAft>
              <a:buClr>
                <a:schemeClr val="accent1"/>
              </a:buClr>
              <a:buSzPct val="100000"/>
              <a:buFont typeface="Arial" panose="020B0604020202020204" pitchFamily="34" charset="0"/>
              <a:buNone/>
              <a:tabLst/>
              <a:defRPr/>
            </a:pPr>
            <a:endParaRPr lang="en-US" b="1" dirty="0">
              <a:latin typeface="Arial" charset="0"/>
              <a:ea typeface="Arial" charset="0"/>
              <a:cs typeface="Arial" charset="0"/>
            </a:endParaRPr>
          </a:p>
          <a:p>
            <a:pPr marL="0" marR="0" lvl="0" indent="0" algn="l" defTabSz="914400" rtl="0" eaLnBrk="1" fontAlgn="auto" latinLnBrk="0" hangingPunct="1">
              <a:lnSpc>
                <a:spcPct val="100000"/>
              </a:lnSpc>
              <a:spcBef>
                <a:spcPts val="0"/>
              </a:spcBef>
              <a:spcAft>
                <a:spcPts val="0"/>
              </a:spcAft>
              <a:buClr>
                <a:schemeClr val="accent1"/>
              </a:buClr>
              <a:buSzPct val="100000"/>
              <a:buFont typeface="Arial" panose="020B0604020202020204" pitchFamily="34" charset="0"/>
              <a:buNone/>
              <a:tabLst/>
              <a:defRPr/>
            </a:pPr>
            <a:r>
              <a:rPr lang="en-US" b="1" dirty="0">
                <a:latin typeface="Arial" charset="0"/>
                <a:ea typeface="Arial" charset="0"/>
                <a:cs typeface="Arial" charset="0"/>
              </a:rPr>
              <a:t>Reference:</a:t>
            </a:r>
            <a:endParaRPr lang="en-US" dirty="0">
              <a:latin typeface="Arial" charset="0"/>
              <a:ea typeface="Arial" charset="0"/>
              <a:cs typeface="Arial" charset="0"/>
            </a:endParaRPr>
          </a:p>
          <a:p>
            <a:pPr marL="0" indent="0">
              <a:spcBef>
                <a:spcPts val="0"/>
              </a:spcBef>
              <a:buNone/>
            </a:pPr>
            <a:r>
              <a:rPr lang="en-US" dirty="0"/>
              <a:t>Global Initiative for Chronic Obstructive Lung Disease (GOLD). Global Strategy for the Diagnosis, Management, and Prevention of Chronic Obstructive Pulmonary Disease. 2021 Report. </a:t>
            </a:r>
            <a:r>
              <a:rPr lang="en-US" dirty="0">
                <a:hlinkClick r:id="rId3"/>
              </a:rPr>
              <a:t>https://goldcopd.org/2021-gold-reports/</a:t>
            </a:r>
            <a:r>
              <a:rPr lang="en-US" dirty="0"/>
              <a:t>. Accessed November 27, 2020.</a:t>
            </a:r>
          </a:p>
          <a:p>
            <a:pPr marL="0" indent="0">
              <a:spcBef>
                <a:spcPts val="0"/>
              </a:spcBef>
              <a:buNone/>
            </a:pPr>
            <a:endParaRPr lang="en-US" dirty="0"/>
          </a:p>
        </p:txBody>
      </p:sp>
      <p:sp>
        <p:nvSpPr>
          <p:cNvPr id="4" name="Slide Number Placeholder 3"/>
          <p:cNvSpPr>
            <a:spLocks noGrp="1"/>
          </p:cNvSpPr>
          <p:nvPr>
            <p:ph type="sldNum" sz="quarter" idx="5"/>
          </p:nvPr>
        </p:nvSpPr>
        <p:spPr/>
        <p:txBody>
          <a:bodyPr/>
          <a:lstStyle/>
          <a:p>
            <a:fld id="{50487F27-F4AC-478C-A07B-A71CA0B86259}" type="slidenum">
              <a:rPr lang="en-US" smtClean="0"/>
              <a:pPr/>
              <a:t>4</a:t>
            </a:fld>
            <a:endParaRPr lang="en-US"/>
          </a:p>
        </p:txBody>
      </p:sp>
    </p:spTree>
    <p:extLst>
      <p:ext uri="{BB962C8B-B14F-4D97-AF65-F5344CB8AC3E}">
        <p14:creationId xmlns:p14="http://schemas.microsoft.com/office/powerpoint/2010/main" val="326257698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0487F27-F4AC-478C-A07B-A71CA0B86259}" type="slidenum">
              <a:rPr kumimoji="0" lang="en-US" sz="1000" b="0" i="0" u="none" strike="noStrike" kern="1200" cap="none" spc="0" normalizeH="0" baseline="0" noProof="0" smtClean="0">
                <a:ln>
                  <a:noFill/>
                </a:ln>
                <a:solidFill>
                  <a:srgbClr val="000000"/>
                </a:solidFill>
                <a:effectLst/>
                <a:uLnTx/>
                <a:uFillTx/>
                <a:latin typeface="Arial" panose="020B06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a:t>
            </a:fld>
            <a:endParaRPr kumimoji="0" lang="en-US" sz="1000" b="0" i="0" u="none" strike="noStrike" kern="1200" cap="none" spc="0" normalizeH="0" baseline="0" noProof="0">
              <a:ln>
                <a:noFill/>
              </a:ln>
              <a:solidFill>
                <a:srgbClr val="000000"/>
              </a:solidFill>
              <a:effectLst/>
              <a:uLnTx/>
              <a:uFillTx/>
              <a:latin typeface="Arial" panose="020B0604020202020204"/>
              <a:ea typeface="+mn-ea"/>
              <a:cs typeface="+mn-cs"/>
            </a:endParaRPr>
          </a:p>
        </p:txBody>
      </p:sp>
      <p:sp>
        <p:nvSpPr>
          <p:cNvPr id="6" name="Slide Image Placeholder 5">
            <a:extLst>
              <a:ext uri="{FF2B5EF4-FFF2-40B4-BE49-F238E27FC236}">
                <a16:creationId xmlns:a16="http://schemas.microsoft.com/office/drawing/2014/main" id="{570C3A95-2BA5-4DAC-A4E5-1EBC6B6A618E}"/>
              </a:ext>
            </a:extLst>
          </p:cNvPr>
          <p:cNvSpPr>
            <a:spLocks noGrp="1" noRot="1" noChangeAspect="1"/>
          </p:cNvSpPr>
          <p:nvPr>
            <p:ph type="sldImg"/>
          </p:nvPr>
        </p:nvSpPr>
        <p:spPr>
          <a:xfrm>
            <a:off x="1123950" y="657225"/>
            <a:ext cx="4610100" cy="2592388"/>
          </a:xfrm>
        </p:spPr>
      </p:sp>
      <p:sp>
        <p:nvSpPr>
          <p:cNvPr id="7" name="Notes Placeholder 6">
            <a:extLst>
              <a:ext uri="{FF2B5EF4-FFF2-40B4-BE49-F238E27FC236}">
                <a16:creationId xmlns:a16="http://schemas.microsoft.com/office/drawing/2014/main" id="{F9B98D03-7CB6-47B9-AB97-A2A2AFC4FE0D}"/>
              </a:ext>
            </a:extLst>
          </p:cNvPr>
          <p:cNvSpPr>
            <a:spLocks noGrp="1"/>
          </p:cNvSpPr>
          <p:nvPr>
            <p:ph type="body" idx="1"/>
          </p:nvPr>
        </p:nvSpPr>
        <p:spPr>
          <a:xfrm>
            <a:off x="659186" y="3336035"/>
            <a:ext cx="5578475" cy="5592811"/>
          </a:xfrm>
        </p:spPr>
        <p:txBody>
          <a:bodyPr/>
          <a:lstStyle/>
          <a:p>
            <a:pPr marL="0" indent="0">
              <a:spcBef>
                <a:spcPts val="0"/>
              </a:spcBef>
              <a:buNone/>
              <a:defRPr/>
            </a:pPr>
            <a:r>
              <a:rPr lang="en-US" b="1" dirty="0"/>
              <a:t>Note:</a:t>
            </a:r>
          </a:p>
          <a:p>
            <a:pPr marL="171450" indent="-171450">
              <a:spcBef>
                <a:spcPts val="0"/>
              </a:spcBef>
              <a:defRPr/>
            </a:pPr>
            <a:r>
              <a:rPr lang="en-US" b="0" dirty="0"/>
              <a:t>Present slide</a:t>
            </a:r>
          </a:p>
          <a:p>
            <a:pPr marL="0" indent="0">
              <a:spcBef>
                <a:spcPts val="0"/>
              </a:spcBef>
              <a:buNone/>
              <a:defRPr/>
            </a:pPr>
            <a:endParaRPr lang="en-US" b="0" dirty="0"/>
          </a:p>
          <a:p>
            <a:pPr marL="0" indent="0">
              <a:spcBef>
                <a:spcPts val="0"/>
              </a:spcBef>
              <a:buNone/>
              <a:defRPr/>
            </a:pPr>
            <a:r>
              <a:rPr lang="en-US" b="1" dirty="0"/>
              <a:t>Additional Information:</a:t>
            </a:r>
          </a:p>
          <a:p>
            <a:pPr marL="0" indent="0">
              <a:spcBef>
                <a:spcPts val="0"/>
              </a:spcBef>
              <a:buNone/>
              <a:defRPr/>
            </a:pPr>
            <a:r>
              <a:rPr lang="en-US" dirty="0"/>
              <a:t>Assessment of Airflow Limitation</a:t>
            </a:r>
          </a:p>
          <a:p>
            <a:pPr>
              <a:spcBef>
                <a:spcPts val="0"/>
              </a:spcBef>
              <a:defRPr/>
            </a:pPr>
            <a:r>
              <a:rPr lang="en-US" dirty="0"/>
              <a:t>Spirometry is required to make the diagnosis of COPD in a clinical context</a:t>
            </a:r>
          </a:p>
          <a:p>
            <a:pPr>
              <a:spcBef>
                <a:spcPts val="0"/>
              </a:spcBef>
              <a:defRPr/>
            </a:pPr>
            <a:r>
              <a:rPr lang="en-US" dirty="0"/>
              <a:t>A post-bronchodilator FEV</a:t>
            </a:r>
            <a:r>
              <a:rPr lang="en-US" baseline="-25000" dirty="0"/>
              <a:t>1</a:t>
            </a:r>
            <a:r>
              <a:rPr lang="en-US" dirty="0"/>
              <a:t>/FVC of &lt;0.70 confirms the presence of persistent airflow limitation and thus COPD in patients with appropriate symptoms and significant exposures to noxious stimuli</a:t>
            </a:r>
          </a:p>
          <a:p>
            <a:pPr>
              <a:spcBef>
                <a:spcPts val="0"/>
              </a:spcBef>
              <a:defRPr/>
            </a:pPr>
            <a:r>
              <a:rPr lang="en-US" dirty="0"/>
              <a:t>Spirometry should be performed after administration of a short-acting bronchodilator in order to minimize variability</a:t>
            </a:r>
          </a:p>
          <a:p>
            <a:pPr marL="0" indent="0" defTabSz="864424">
              <a:lnSpc>
                <a:spcPct val="90000"/>
              </a:lnSpc>
              <a:spcBef>
                <a:spcPts val="0"/>
              </a:spcBef>
              <a:buNone/>
              <a:defRPr/>
            </a:pPr>
            <a:r>
              <a:rPr lang="en-US" dirty="0"/>
              <a:t>Assessment of Symptoms/Risk of Exacerbation</a:t>
            </a:r>
          </a:p>
          <a:p>
            <a:pPr defTabSz="864424">
              <a:lnSpc>
                <a:spcPct val="90000"/>
              </a:lnSpc>
              <a:spcBef>
                <a:spcPts val="0"/>
              </a:spcBef>
              <a:defRPr/>
            </a:pPr>
            <a:r>
              <a:rPr lang="en-US" dirty="0"/>
              <a:t>FEV</a:t>
            </a:r>
            <a:r>
              <a:rPr lang="en-US" baseline="-25000" dirty="0"/>
              <a:t>1</a:t>
            </a:r>
            <a:r>
              <a:rPr lang="en-US" dirty="0"/>
              <a:t> is an important parameter at the population-level in the prediction of important clinical outcomes. However, at the individual patient level, FEV</a:t>
            </a:r>
            <a:r>
              <a:rPr lang="en-US" baseline="-25000" dirty="0"/>
              <a:t>1</a:t>
            </a:r>
            <a:r>
              <a:rPr lang="en-US" dirty="0"/>
              <a:t> loses precision and cannot be used alone to determine all therapeutic options </a:t>
            </a:r>
          </a:p>
          <a:p>
            <a:pPr defTabSz="864424">
              <a:lnSpc>
                <a:spcPct val="90000"/>
              </a:lnSpc>
              <a:spcBef>
                <a:spcPts val="0"/>
              </a:spcBef>
              <a:defRPr/>
            </a:pPr>
            <a:r>
              <a:rPr lang="en-US" dirty="0"/>
              <a:t>In some circumstances (</a:t>
            </a:r>
            <a:r>
              <a:rPr lang="en-US" dirty="0" err="1"/>
              <a:t>eg</a:t>
            </a:r>
            <a:r>
              <a:rPr lang="en-US" dirty="0"/>
              <a:t>, during hospitalization, urgent care or ED visits), the ability to assess patients based on symptoms and exacerbation history, independent of the </a:t>
            </a:r>
            <a:r>
              <a:rPr lang="en-US" dirty="0" err="1"/>
              <a:t>spirometric</a:t>
            </a:r>
            <a:r>
              <a:rPr lang="en-US" dirty="0"/>
              <a:t> value, allows clinicians to initiate a treatment plan based on the revised ABCD scheme alone. This assessment approach acknowledges the limitations of FEV</a:t>
            </a:r>
            <a:r>
              <a:rPr lang="en-US" baseline="-25000" dirty="0"/>
              <a:t>1</a:t>
            </a:r>
            <a:r>
              <a:rPr lang="en-US" dirty="0"/>
              <a:t> in making treatment decisions and highlights the importance of patient symptoms and exacerbation risks in guiding COPD therapies</a:t>
            </a:r>
          </a:p>
          <a:p>
            <a:pPr>
              <a:lnSpc>
                <a:spcPct val="90000"/>
              </a:lnSpc>
              <a:spcBef>
                <a:spcPts val="0"/>
              </a:spcBef>
              <a:defRPr/>
            </a:pPr>
            <a:r>
              <a:rPr lang="en-US" dirty="0"/>
              <a:t>Although COPD is defined on the basis of airflow limitation, often the decision to seek medical help is determined by the impact of symptoms on the patient’s functional status</a:t>
            </a:r>
            <a:endParaRPr lang="en-US" baseline="30000" dirty="0"/>
          </a:p>
          <a:p>
            <a:pPr lvl="1">
              <a:spcBef>
                <a:spcPts val="0"/>
              </a:spcBef>
              <a:defRPr/>
            </a:pPr>
            <a:r>
              <a:rPr lang="en-US" dirty="0"/>
              <a:t>Separating airflow limitation from clinical parameters makes it clearer what is being evaluated and ranked, and facilitates more precise treatment recommendations based on the parameters that are driving the patient’s symptoms at any given time</a:t>
            </a:r>
          </a:p>
          <a:p>
            <a:pPr lvl="1">
              <a:spcBef>
                <a:spcPts val="0"/>
              </a:spcBef>
              <a:defRPr/>
            </a:pPr>
            <a:endParaRPr lang="en-US" dirty="0"/>
          </a:p>
          <a:p>
            <a:pPr marL="0" indent="0" defTabSz="461523">
              <a:spcBef>
                <a:spcPts val="0"/>
              </a:spcBef>
              <a:buClrTx/>
              <a:buSzTx/>
              <a:buNone/>
              <a:defRPr/>
            </a:pPr>
            <a:r>
              <a:rPr lang="en-US" b="1" dirty="0">
                <a:latin typeface="Arial" charset="0"/>
              </a:rPr>
              <a:t>Note to Presenter:</a:t>
            </a:r>
          </a:p>
          <a:p>
            <a:pPr marL="171450" indent="-171450" defTabSz="461523">
              <a:spcBef>
                <a:spcPts val="0"/>
              </a:spcBef>
              <a:buClrTx/>
              <a:buSzTx/>
              <a:defRPr/>
            </a:pPr>
            <a:r>
              <a:rPr lang="en-US" dirty="0"/>
              <a:t>Choose the magnifier icon to present the slide “</a:t>
            </a:r>
            <a:r>
              <a:rPr lang="en-US" altLang="en-US" dirty="0"/>
              <a:t>COPD Exacerbations: Risk Factors and Impact”</a:t>
            </a:r>
          </a:p>
          <a:p>
            <a:pPr marL="171450" marR="0" lvl="0" indent="-171450" algn="l" defTabSz="461523"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dirty="0"/>
              <a:t>Choose the magnifier icon to present the slide “</a:t>
            </a:r>
            <a:r>
              <a:rPr lang="en-US" altLang="en-US" dirty="0"/>
              <a:t>Symptom Tests”</a:t>
            </a:r>
            <a:endParaRPr lang="en-US" dirty="0"/>
          </a:p>
          <a:p>
            <a:pPr marL="0" lvl="1" indent="0">
              <a:spcBef>
                <a:spcPts val="0"/>
              </a:spcBef>
              <a:buNone/>
              <a:defRPr/>
            </a:pPr>
            <a:endParaRPr lang="en-US" dirty="0"/>
          </a:p>
          <a:p>
            <a:pPr marL="0" indent="0" defTabSz="457200">
              <a:spcBef>
                <a:spcPts val="0"/>
              </a:spcBef>
              <a:buNone/>
              <a:defRPr/>
            </a:pPr>
            <a:r>
              <a:rPr lang="en-US" b="1" dirty="0"/>
              <a:t>Reference:</a:t>
            </a:r>
            <a:endParaRPr lang="en-US" dirty="0"/>
          </a:p>
          <a:p>
            <a:pPr marL="0" indent="0">
              <a:spcBef>
                <a:spcPts val="0"/>
              </a:spcBef>
              <a:buNone/>
            </a:pPr>
            <a:r>
              <a:rPr lang="en-US" dirty="0"/>
              <a:t>Global Initiative for Chronic Obstructive Lung Disease (GOLD). Global Strategy for the Diagnosis, Management, and Prevention of Chronic Obstructive Pulmonary Disease. 2021 Report. </a:t>
            </a:r>
            <a:r>
              <a:rPr lang="en-US" dirty="0">
                <a:hlinkClick r:id="rId3"/>
              </a:rPr>
              <a:t>https://goldcopd.org/2021-gold-reports/</a:t>
            </a:r>
            <a:r>
              <a:rPr lang="en-US" dirty="0"/>
              <a:t>. Accessed November 27, 2020.</a:t>
            </a:r>
          </a:p>
          <a:p>
            <a:pPr>
              <a:spcBef>
                <a:spcPts val="0"/>
              </a:spcBef>
            </a:pPr>
            <a:endParaRPr lang="en-US" dirty="0"/>
          </a:p>
        </p:txBody>
      </p:sp>
    </p:spTree>
    <p:extLst>
      <p:ext uri="{BB962C8B-B14F-4D97-AF65-F5344CB8AC3E}">
        <p14:creationId xmlns:p14="http://schemas.microsoft.com/office/powerpoint/2010/main" val="21880175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60463" y="495300"/>
            <a:ext cx="4537075" cy="2552700"/>
          </a:xfrm>
        </p:spPr>
      </p:sp>
      <p:sp>
        <p:nvSpPr>
          <p:cNvPr id="3" name="Notes Placeholder 2"/>
          <p:cNvSpPr>
            <a:spLocks noGrp="1"/>
          </p:cNvSpPr>
          <p:nvPr>
            <p:ph type="body" idx="1"/>
          </p:nvPr>
        </p:nvSpPr>
        <p:spPr/>
        <p:txBody>
          <a:bodyPr/>
          <a:lstStyle/>
          <a:p>
            <a:pPr marL="0" indent="0">
              <a:spcBef>
                <a:spcPts val="0"/>
              </a:spcBef>
              <a:buNone/>
            </a:pPr>
            <a:r>
              <a:rPr lang="en-US" b="1" dirty="0"/>
              <a:t>Note:</a:t>
            </a:r>
          </a:p>
          <a:p>
            <a:pPr>
              <a:spcBef>
                <a:spcPts val="0"/>
              </a:spcBef>
            </a:pPr>
            <a:r>
              <a:rPr lang="en-US" dirty="0"/>
              <a:t>Present slide.</a:t>
            </a:r>
          </a:p>
        </p:txBody>
      </p:sp>
      <p:sp>
        <p:nvSpPr>
          <p:cNvPr id="4" name="Slide Number Placeholder 3"/>
          <p:cNvSpPr>
            <a:spLocks noGrp="1"/>
          </p:cNvSpPr>
          <p:nvPr>
            <p:ph type="sldNum" sz="quarter" idx="5"/>
          </p:nvPr>
        </p:nvSpPr>
        <p:spPr/>
        <p:txBody>
          <a:bodyPr/>
          <a:lstStyle/>
          <a:p>
            <a:fld id="{50487F27-F4AC-478C-A07B-A71CA0B86259}" type="slidenum">
              <a:rPr lang="en-US" smtClean="0"/>
              <a:pPr/>
              <a:t>6</a:t>
            </a:fld>
            <a:endParaRPr lang="en-US"/>
          </a:p>
        </p:txBody>
      </p:sp>
    </p:spTree>
    <p:extLst>
      <p:ext uri="{BB962C8B-B14F-4D97-AF65-F5344CB8AC3E}">
        <p14:creationId xmlns:p14="http://schemas.microsoft.com/office/powerpoint/2010/main" val="83001567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60463" y="495300"/>
            <a:ext cx="4537075" cy="2552700"/>
          </a:xfrm>
        </p:spPr>
      </p:sp>
      <p:sp>
        <p:nvSpPr>
          <p:cNvPr id="3" name="Notes Placeholder 2"/>
          <p:cNvSpPr>
            <a:spLocks noGrp="1"/>
          </p:cNvSpPr>
          <p:nvPr>
            <p:ph type="body" idx="1"/>
          </p:nvPr>
        </p:nvSpPr>
        <p:spPr/>
        <p:txBody>
          <a:bodyPr/>
          <a:lstStyle/>
          <a:p>
            <a:pPr marL="0" indent="0">
              <a:spcBef>
                <a:spcPts val="0"/>
              </a:spcBef>
              <a:buNone/>
            </a:pPr>
            <a:r>
              <a:rPr lang="en-US" b="1" dirty="0"/>
              <a:t>Note:</a:t>
            </a:r>
          </a:p>
          <a:p>
            <a:pPr>
              <a:spcBef>
                <a:spcPts val="0"/>
              </a:spcBef>
            </a:pPr>
            <a:r>
              <a:rPr lang="en-US" dirty="0"/>
              <a:t>Present slide.</a:t>
            </a:r>
          </a:p>
        </p:txBody>
      </p:sp>
      <p:sp>
        <p:nvSpPr>
          <p:cNvPr id="4" name="Slide Number Placeholder 3"/>
          <p:cNvSpPr>
            <a:spLocks noGrp="1"/>
          </p:cNvSpPr>
          <p:nvPr>
            <p:ph type="sldNum" sz="quarter" idx="5"/>
          </p:nvPr>
        </p:nvSpPr>
        <p:spPr/>
        <p:txBody>
          <a:bodyPr/>
          <a:lstStyle/>
          <a:p>
            <a:fld id="{50487F27-F4AC-478C-A07B-A71CA0B86259}" type="slidenum">
              <a:rPr lang="en-US" smtClean="0"/>
              <a:pPr/>
              <a:t>7</a:t>
            </a:fld>
            <a:endParaRPr lang="en-US"/>
          </a:p>
        </p:txBody>
      </p:sp>
    </p:spTree>
    <p:extLst>
      <p:ext uri="{BB962C8B-B14F-4D97-AF65-F5344CB8AC3E}">
        <p14:creationId xmlns:p14="http://schemas.microsoft.com/office/powerpoint/2010/main" val="168743089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0487F27-F4AC-478C-A07B-A71CA0B86259}" type="slidenum">
              <a:rPr kumimoji="0" lang="en-US" sz="1000" b="0" i="0" u="none" strike="noStrike" kern="1200" cap="none" spc="0" normalizeH="0" baseline="0" noProof="0" smtClean="0">
                <a:ln>
                  <a:noFill/>
                </a:ln>
                <a:solidFill>
                  <a:srgbClr val="000000"/>
                </a:solidFill>
                <a:effectLst/>
                <a:uLnTx/>
                <a:uFillTx/>
                <a:latin typeface="Arial" panose="020B06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a:t>
            </a:fld>
            <a:endParaRPr kumimoji="0" lang="en-US" sz="1000" b="0" i="0" u="none" strike="noStrike" kern="1200" cap="none" spc="0" normalizeH="0" baseline="0" noProof="0">
              <a:ln>
                <a:noFill/>
              </a:ln>
              <a:solidFill>
                <a:srgbClr val="000000"/>
              </a:solidFill>
              <a:effectLst/>
              <a:uLnTx/>
              <a:uFillTx/>
              <a:latin typeface="Arial" panose="020B0604020202020204"/>
              <a:ea typeface="+mn-ea"/>
              <a:cs typeface="+mn-cs"/>
            </a:endParaRPr>
          </a:p>
        </p:txBody>
      </p:sp>
      <p:sp>
        <p:nvSpPr>
          <p:cNvPr id="6" name="Slide Image Placeholder 5">
            <a:extLst>
              <a:ext uri="{FF2B5EF4-FFF2-40B4-BE49-F238E27FC236}">
                <a16:creationId xmlns:a16="http://schemas.microsoft.com/office/drawing/2014/main" id="{570C3A95-2BA5-4DAC-A4E5-1EBC6B6A618E}"/>
              </a:ext>
            </a:extLst>
          </p:cNvPr>
          <p:cNvSpPr>
            <a:spLocks noGrp="1" noRot="1" noChangeAspect="1"/>
          </p:cNvSpPr>
          <p:nvPr>
            <p:ph type="sldImg"/>
          </p:nvPr>
        </p:nvSpPr>
        <p:spPr>
          <a:xfrm>
            <a:off x="685800" y="581025"/>
            <a:ext cx="5486400" cy="3086100"/>
          </a:xfrm>
        </p:spPr>
      </p:sp>
      <p:sp>
        <p:nvSpPr>
          <p:cNvPr id="7" name="Notes Placeholder 6">
            <a:extLst>
              <a:ext uri="{FF2B5EF4-FFF2-40B4-BE49-F238E27FC236}">
                <a16:creationId xmlns:a16="http://schemas.microsoft.com/office/drawing/2014/main" id="{F9B98D03-7CB6-47B9-AB97-A2A2AFC4FE0D}"/>
              </a:ext>
            </a:extLst>
          </p:cNvPr>
          <p:cNvSpPr>
            <a:spLocks noGrp="1"/>
          </p:cNvSpPr>
          <p:nvPr>
            <p:ph type="body" idx="1"/>
          </p:nvPr>
        </p:nvSpPr>
        <p:spPr>
          <a:xfrm>
            <a:off x="558800" y="3739515"/>
            <a:ext cx="5956300" cy="5111294"/>
          </a:xfrm>
        </p:spPr>
        <p:txBody>
          <a:bodyPr/>
          <a:lstStyle/>
          <a:p>
            <a:pPr marL="0" indent="0">
              <a:spcBef>
                <a:spcPts val="0"/>
              </a:spcBef>
              <a:buNone/>
            </a:pPr>
            <a:r>
              <a:rPr lang="en-US" b="1" dirty="0"/>
              <a:t>Note:</a:t>
            </a:r>
          </a:p>
          <a:p>
            <a:pPr>
              <a:spcBef>
                <a:spcPts val="0"/>
              </a:spcBef>
            </a:pPr>
            <a:r>
              <a:rPr lang="en-US" dirty="0"/>
              <a:t>Present slide</a:t>
            </a:r>
          </a:p>
          <a:p>
            <a:pPr>
              <a:spcBef>
                <a:spcPts val="0"/>
              </a:spcBef>
            </a:pPr>
            <a:endParaRPr lang="en-US" dirty="0"/>
          </a:p>
          <a:p>
            <a:pPr marL="0" indent="0">
              <a:spcBef>
                <a:spcPts val="0"/>
              </a:spcBef>
              <a:buNone/>
            </a:pPr>
            <a:r>
              <a:rPr lang="en-US" b="1" dirty="0"/>
              <a:t>Additional Information:</a:t>
            </a:r>
          </a:p>
          <a:p>
            <a:pPr marL="0" indent="0">
              <a:spcBef>
                <a:spcPts val="0"/>
              </a:spcBef>
              <a:buNone/>
            </a:pPr>
            <a:r>
              <a:rPr lang="en-US" u="sng" dirty="0"/>
              <a:t>Group A</a:t>
            </a:r>
          </a:p>
          <a:p>
            <a:pPr marL="171450" indent="-171450">
              <a:spcBef>
                <a:spcPts val="0"/>
              </a:spcBef>
            </a:pPr>
            <a:r>
              <a:rPr lang="en-US" dirty="0"/>
              <a:t>All Group A patients should be offered a short or long-acting bronchodilator treatment based on its effect on breathlessness </a:t>
            </a:r>
          </a:p>
          <a:p>
            <a:pPr marL="171450" indent="-171450">
              <a:spcBef>
                <a:spcPts val="0"/>
              </a:spcBef>
            </a:pPr>
            <a:endParaRPr lang="en-US" dirty="0"/>
          </a:p>
          <a:p>
            <a:pPr marL="0" indent="0">
              <a:spcBef>
                <a:spcPts val="0"/>
              </a:spcBef>
              <a:buNone/>
            </a:pPr>
            <a:r>
              <a:rPr lang="en-US" u="sng" dirty="0"/>
              <a:t>Group B</a:t>
            </a:r>
          </a:p>
          <a:p>
            <a:pPr marL="171450" indent="-171450">
              <a:spcBef>
                <a:spcPts val="0"/>
              </a:spcBef>
            </a:pPr>
            <a:r>
              <a:rPr lang="en-US" dirty="0"/>
              <a:t>Initial therapy should consist of a long-acting bronchodilator. Long-acting inhaled bronchodilators are superior to short-acting bronchodilators taken as needed </a:t>
            </a:r>
          </a:p>
          <a:p>
            <a:pPr marL="171450" indent="-171450">
              <a:spcBef>
                <a:spcPts val="0"/>
              </a:spcBef>
            </a:pPr>
            <a:r>
              <a:rPr lang="en-US" dirty="0"/>
              <a:t>For patients with severe breathlessness initial therapy with two bronchodilators may be considered</a:t>
            </a:r>
          </a:p>
          <a:p>
            <a:pPr marL="0" indent="0">
              <a:spcBef>
                <a:spcPts val="0"/>
              </a:spcBef>
              <a:buNone/>
            </a:pPr>
            <a:endParaRPr lang="en-US" dirty="0"/>
          </a:p>
          <a:p>
            <a:pPr marL="0" indent="0">
              <a:spcBef>
                <a:spcPts val="0"/>
              </a:spcBef>
              <a:buNone/>
            </a:pPr>
            <a:r>
              <a:rPr lang="en-US" u="sng" dirty="0"/>
              <a:t>Group C</a:t>
            </a:r>
          </a:p>
          <a:p>
            <a:pPr marL="171450" indent="-171450">
              <a:spcBef>
                <a:spcPts val="0"/>
              </a:spcBef>
            </a:pPr>
            <a:r>
              <a:rPr lang="en-US" dirty="0"/>
              <a:t>Initial therapy should consist of a single long-acting bronchodilator </a:t>
            </a:r>
          </a:p>
          <a:p>
            <a:pPr marL="171450" indent="-171450">
              <a:spcBef>
                <a:spcPts val="0"/>
              </a:spcBef>
            </a:pPr>
            <a:r>
              <a:rPr lang="en-US" strike="noStrike" dirty="0"/>
              <a:t>Two head-to-head comparisons showed LAMA was superior to LABA regarding exacerbation prevention; LAMA recommended</a:t>
            </a:r>
          </a:p>
          <a:p>
            <a:pPr marL="0" indent="0">
              <a:spcBef>
                <a:spcPts val="0"/>
              </a:spcBef>
              <a:buNone/>
            </a:pPr>
            <a:endParaRPr lang="en-US" dirty="0"/>
          </a:p>
          <a:p>
            <a:pPr marL="0" indent="0">
              <a:spcBef>
                <a:spcPts val="0"/>
              </a:spcBef>
              <a:buNone/>
            </a:pPr>
            <a:r>
              <a:rPr lang="en-US" u="sng" dirty="0"/>
              <a:t>Group D</a:t>
            </a:r>
          </a:p>
          <a:p>
            <a:pPr marL="171450" indent="-171450">
              <a:spcBef>
                <a:spcPts val="0"/>
              </a:spcBef>
            </a:pPr>
            <a:r>
              <a:rPr lang="en-US" dirty="0"/>
              <a:t>Therapy can be started with a LAMA</a:t>
            </a:r>
          </a:p>
          <a:p>
            <a:pPr marL="171450" indent="-171450">
              <a:spcBef>
                <a:spcPts val="0"/>
              </a:spcBef>
            </a:pPr>
            <a:r>
              <a:rPr lang="en-US" dirty="0"/>
              <a:t>For patients with more severe symptoms (CAT™ ≥20), especially with dyspnea and/or exercise limitation, LAMA/LABA may be chosen as initial treatment. </a:t>
            </a:r>
          </a:p>
          <a:p>
            <a:pPr marL="171450" indent="-171450">
              <a:spcBef>
                <a:spcPts val="0"/>
              </a:spcBef>
            </a:pPr>
            <a:r>
              <a:rPr lang="en-US" dirty="0"/>
              <a:t>In some patients, initial therapy with LABA/ICS may be the first choice; this treatment has the greatest likelihood of reducing exacerbations in patients with blood eosinophil counts ≥300 cells/µL. LABA/ICS may be the first choice in patients with a history of asthma</a:t>
            </a:r>
          </a:p>
          <a:p>
            <a:pPr>
              <a:spcBef>
                <a:spcPts val="0"/>
              </a:spcBef>
            </a:pPr>
            <a:r>
              <a:rPr lang="en-US" dirty="0"/>
              <a:t>ICS may cause side effects such as pneumonia so should be used as initial therapy only after the possible clinical benefits versus risks have been considered</a:t>
            </a:r>
          </a:p>
          <a:p>
            <a:pPr marL="0" indent="0">
              <a:spcBef>
                <a:spcPts val="0"/>
              </a:spcBef>
              <a:buNone/>
            </a:pPr>
            <a:endParaRPr lang="en-US" dirty="0"/>
          </a:p>
          <a:p>
            <a:pPr marL="114419" indent="-114419" defTabSz="457200">
              <a:lnSpc>
                <a:spcPct val="95000"/>
              </a:lnSpc>
              <a:spcBef>
                <a:spcPts val="0"/>
              </a:spcBef>
              <a:buNone/>
              <a:defRPr/>
            </a:pPr>
            <a:r>
              <a:rPr lang="en-US" b="1" dirty="0"/>
              <a:t>Reference:</a:t>
            </a:r>
            <a:endParaRPr lang="en-US" altLang="ja-JP" b="1" dirty="0">
              <a:ea typeface="Arial Unicode MS" pitchFamily="34" charset="-128"/>
              <a:cs typeface="Arial Unicode MS" pitchFamily="34" charset="-128"/>
            </a:endParaRPr>
          </a:p>
          <a:p>
            <a:pPr marL="0" indent="0">
              <a:spcBef>
                <a:spcPts val="0"/>
              </a:spcBef>
              <a:buNone/>
            </a:pPr>
            <a:r>
              <a:rPr lang="en-US" dirty="0"/>
              <a:t>Global Initiative for Chronic Obstructive Lung Disease (GOLD). Global Strategy for the Diagnosis, Management, and Prevention of Chronic Obstructive Pulmonary Disease. 2021 Report. </a:t>
            </a:r>
            <a:r>
              <a:rPr lang="en-US" dirty="0">
                <a:hlinkClick r:id="rId3"/>
              </a:rPr>
              <a:t>https://goldcopd.org/2021-gold-reports/</a:t>
            </a:r>
            <a:r>
              <a:rPr lang="en-US" dirty="0"/>
              <a:t>. Accessed November 27, 2020.</a:t>
            </a:r>
          </a:p>
          <a:p>
            <a:pPr marL="0" indent="0">
              <a:spcBef>
                <a:spcPts val="0"/>
              </a:spcBef>
              <a:buNone/>
            </a:pPr>
            <a:endParaRPr lang="en-US" dirty="0"/>
          </a:p>
        </p:txBody>
      </p:sp>
    </p:spTree>
    <p:extLst>
      <p:ext uri="{BB962C8B-B14F-4D97-AF65-F5344CB8AC3E}">
        <p14:creationId xmlns:p14="http://schemas.microsoft.com/office/powerpoint/2010/main" val="8453246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0487F27-F4AC-478C-A07B-A71CA0B86259}" type="slidenum">
              <a:rPr kumimoji="0" lang="en-US" sz="1000" b="0" i="0" u="none" strike="noStrike" kern="1200" cap="none" spc="0" normalizeH="0" baseline="0" noProof="0" smtClean="0">
                <a:ln>
                  <a:noFill/>
                </a:ln>
                <a:solidFill>
                  <a:srgbClr val="000000"/>
                </a:solidFill>
                <a:effectLst/>
                <a:uLnTx/>
                <a:uFillTx/>
                <a:latin typeface="Arial" panose="020B06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a:t>
            </a:fld>
            <a:endParaRPr kumimoji="0" lang="en-US" sz="1000" b="0" i="0" u="none" strike="noStrike" kern="1200" cap="none" spc="0" normalizeH="0" baseline="0" noProof="0">
              <a:ln>
                <a:noFill/>
              </a:ln>
              <a:solidFill>
                <a:srgbClr val="000000"/>
              </a:solidFill>
              <a:effectLst/>
              <a:uLnTx/>
              <a:uFillTx/>
              <a:latin typeface="Arial" panose="020B0604020202020204"/>
              <a:ea typeface="+mn-ea"/>
              <a:cs typeface="+mn-cs"/>
            </a:endParaRPr>
          </a:p>
        </p:txBody>
      </p:sp>
      <p:sp>
        <p:nvSpPr>
          <p:cNvPr id="6" name="Slide Image Placeholder 5">
            <a:extLst>
              <a:ext uri="{FF2B5EF4-FFF2-40B4-BE49-F238E27FC236}">
                <a16:creationId xmlns:a16="http://schemas.microsoft.com/office/drawing/2014/main" id="{570C3A95-2BA5-4DAC-A4E5-1EBC6B6A618E}"/>
              </a:ext>
            </a:extLst>
          </p:cNvPr>
          <p:cNvSpPr>
            <a:spLocks noGrp="1" noRot="1" noChangeAspect="1"/>
          </p:cNvSpPr>
          <p:nvPr>
            <p:ph type="sldImg"/>
          </p:nvPr>
        </p:nvSpPr>
        <p:spPr>
          <a:xfrm>
            <a:off x="685800" y="411163"/>
            <a:ext cx="5486400" cy="3086100"/>
          </a:xfrm>
        </p:spPr>
      </p:sp>
      <p:sp>
        <p:nvSpPr>
          <p:cNvPr id="7" name="Notes Placeholder 6">
            <a:extLst>
              <a:ext uri="{FF2B5EF4-FFF2-40B4-BE49-F238E27FC236}">
                <a16:creationId xmlns:a16="http://schemas.microsoft.com/office/drawing/2014/main" id="{F9B98D03-7CB6-47B9-AB97-A2A2AFC4FE0D}"/>
              </a:ext>
            </a:extLst>
          </p:cNvPr>
          <p:cNvSpPr>
            <a:spLocks noGrp="1"/>
          </p:cNvSpPr>
          <p:nvPr>
            <p:ph type="body" idx="1"/>
          </p:nvPr>
        </p:nvSpPr>
        <p:spPr>
          <a:xfrm>
            <a:off x="342900" y="3602355"/>
            <a:ext cx="6172200" cy="4606463"/>
          </a:xfrm>
        </p:spPr>
        <p:txBody>
          <a:bodyPr/>
          <a:lstStyle/>
          <a:p>
            <a:pPr marL="0" indent="0">
              <a:spcBef>
                <a:spcPts val="0"/>
              </a:spcBef>
              <a:buNone/>
            </a:pPr>
            <a:r>
              <a:rPr lang="en-US" b="1" dirty="0"/>
              <a:t>Notes:</a:t>
            </a:r>
            <a:endParaRPr lang="en-US" dirty="0"/>
          </a:p>
          <a:p>
            <a:pPr>
              <a:spcBef>
                <a:spcPts val="0"/>
              </a:spcBef>
            </a:pPr>
            <a:r>
              <a:rPr lang="en-US" dirty="0"/>
              <a:t>Review symptoms (dyspnea) and exacerbation risk</a:t>
            </a:r>
          </a:p>
          <a:p>
            <a:pPr>
              <a:spcBef>
                <a:spcPts val="0"/>
              </a:spcBef>
            </a:pPr>
            <a:r>
              <a:rPr lang="en-US" dirty="0"/>
              <a:t>Assess inhaler technique and adherence, and consider non-pharmacological approaches</a:t>
            </a:r>
          </a:p>
          <a:p>
            <a:pPr>
              <a:spcBef>
                <a:spcPts val="0"/>
              </a:spcBef>
            </a:pPr>
            <a:r>
              <a:rPr lang="en-US" dirty="0"/>
              <a:t>Adjust pharmacological treatment, including escalation or de-escalation. Switching inhaler device or molecules within the same class may be appropriate</a:t>
            </a:r>
          </a:p>
          <a:p>
            <a:pPr marL="0" indent="0">
              <a:spcBef>
                <a:spcPts val="0"/>
              </a:spcBef>
              <a:buNone/>
            </a:pPr>
            <a:endParaRPr lang="en-US" dirty="0"/>
          </a:p>
          <a:p>
            <a:pPr marL="0" marR="0" lvl="0" indent="0" algn="l" defTabSz="914400" rtl="0" eaLnBrk="1" fontAlgn="auto" latinLnBrk="0" hangingPunct="1">
              <a:lnSpc>
                <a:spcPct val="100000"/>
              </a:lnSpc>
              <a:spcBef>
                <a:spcPts val="0"/>
              </a:spcBef>
              <a:spcAft>
                <a:spcPts val="0"/>
              </a:spcAft>
              <a:buClr>
                <a:schemeClr val="accent1"/>
              </a:buClr>
              <a:buSzPct val="100000"/>
              <a:buFont typeface="Arial" panose="020B0604020202020204" pitchFamily="34" charset="0"/>
              <a:buNone/>
              <a:tabLst/>
              <a:defRPr/>
            </a:pPr>
            <a:r>
              <a:rPr lang="en-US" b="1" dirty="0"/>
              <a:t>Note to Presenter:</a:t>
            </a:r>
          </a:p>
          <a:p>
            <a:pPr marL="0" marR="0" lvl="0" indent="0" algn="l" defTabSz="914400" rtl="0" eaLnBrk="1" fontAlgn="auto" latinLnBrk="0" hangingPunct="1">
              <a:lnSpc>
                <a:spcPct val="100000"/>
              </a:lnSpc>
              <a:spcBef>
                <a:spcPts val="0"/>
              </a:spcBef>
              <a:spcAft>
                <a:spcPts val="0"/>
              </a:spcAft>
              <a:buClr>
                <a:schemeClr val="accent1"/>
              </a:buClr>
              <a:buSzPct val="100000"/>
              <a:buFont typeface="Arial" panose="020B0604020202020204" pitchFamily="34" charset="0"/>
              <a:buNone/>
              <a:tabLst/>
              <a:defRPr/>
            </a:pPr>
            <a:r>
              <a:rPr lang="en-US" dirty="0"/>
              <a:t>Choose the magnifier icon to present the slide “</a:t>
            </a:r>
            <a:r>
              <a:rPr lang="en-US" altLang="en-US" dirty="0"/>
              <a:t>The GOLD Report Discusses Inhaled Drug Delivery”</a:t>
            </a:r>
            <a:endParaRPr lang="en-US" dirty="0"/>
          </a:p>
          <a:p>
            <a:pPr marL="0" indent="0">
              <a:spcBef>
                <a:spcPts val="0"/>
              </a:spcBef>
              <a:buNone/>
            </a:pPr>
            <a:endParaRPr lang="en-US" dirty="0"/>
          </a:p>
          <a:p>
            <a:pPr marL="0" indent="0">
              <a:spcBef>
                <a:spcPts val="0"/>
              </a:spcBef>
              <a:buNone/>
            </a:pPr>
            <a:endParaRPr lang="en-US" dirty="0"/>
          </a:p>
          <a:p>
            <a:pPr marL="114419" indent="-114419" defTabSz="457200">
              <a:lnSpc>
                <a:spcPct val="95000"/>
              </a:lnSpc>
              <a:spcBef>
                <a:spcPts val="0"/>
              </a:spcBef>
              <a:buNone/>
              <a:defRPr/>
            </a:pPr>
            <a:r>
              <a:rPr lang="en-US" b="1" dirty="0"/>
              <a:t>Reference:</a:t>
            </a:r>
            <a:endParaRPr lang="en-US" altLang="ja-JP" b="1" dirty="0">
              <a:ea typeface="Arial Unicode MS" pitchFamily="34" charset="-128"/>
              <a:cs typeface="Arial Unicode MS" pitchFamily="34" charset="-128"/>
            </a:endParaRPr>
          </a:p>
          <a:p>
            <a:pPr marL="0" indent="0">
              <a:spcBef>
                <a:spcPts val="0"/>
              </a:spcBef>
              <a:buNone/>
            </a:pPr>
            <a:r>
              <a:rPr lang="en-US" dirty="0"/>
              <a:t>Global Initiative for Chronic Obstructive Lung Disease (GOLD). Global Strategy for the Diagnosis, Management, and Prevention of Chronic Obstructive Pulmonary Disease. 2021 Report. </a:t>
            </a:r>
            <a:r>
              <a:rPr lang="en-US" dirty="0">
                <a:hlinkClick r:id="rId3"/>
              </a:rPr>
              <a:t>https://goldcopd.org/2021-gold-reports/</a:t>
            </a:r>
            <a:r>
              <a:rPr lang="en-US" dirty="0"/>
              <a:t>. Accessed November 27, 2020.</a:t>
            </a:r>
          </a:p>
          <a:p>
            <a:pPr marL="0" indent="0">
              <a:spcBef>
                <a:spcPts val="0"/>
              </a:spcBef>
              <a:buNone/>
            </a:pPr>
            <a:endParaRPr lang="en-US" dirty="0"/>
          </a:p>
        </p:txBody>
      </p:sp>
    </p:spTree>
    <p:extLst>
      <p:ext uri="{BB962C8B-B14F-4D97-AF65-F5344CB8AC3E}">
        <p14:creationId xmlns:p14="http://schemas.microsoft.com/office/powerpoint/2010/main" val="275300659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0487F27-F4AC-478C-A07B-A71CA0B86259}" type="slidenum">
              <a:rPr kumimoji="0" lang="en-US" sz="1000" b="0" i="0" u="none" strike="noStrike" kern="1200" cap="none" spc="0" normalizeH="0" baseline="0" noProof="0" smtClean="0">
                <a:ln>
                  <a:noFill/>
                </a:ln>
                <a:solidFill>
                  <a:srgbClr val="000000"/>
                </a:solidFill>
                <a:effectLst/>
                <a:uLnTx/>
                <a:uFillTx/>
                <a:latin typeface="Arial" panose="020B06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a:t>
            </a:fld>
            <a:endParaRPr kumimoji="0" lang="en-US" sz="1000" b="0" i="0" u="none" strike="noStrike" kern="1200" cap="none" spc="0" normalizeH="0" baseline="0" noProof="0">
              <a:ln>
                <a:noFill/>
              </a:ln>
              <a:solidFill>
                <a:srgbClr val="000000"/>
              </a:solidFill>
              <a:effectLst/>
              <a:uLnTx/>
              <a:uFillTx/>
              <a:latin typeface="Arial" panose="020B0604020202020204"/>
              <a:ea typeface="+mn-ea"/>
              <a:cs typeface="+mn-cs"/>
            </a:endParaRPr>
          </a:p>
        </p:txBody>
      </p:sp>
      <p:sp>
        <p:nvSpPr>
          <p:cNvPr id="6" name="Slide Image Placeholder 5">
            <a:extLst>
              <a:ext uri="{FF2B5EF4-FFF2-40B4-BE49-F238E27FC236}">
                <a16:creationId xmlns:a16="http://schemas.microsoft.com/office/drawing/2014/main" id="{570C3A95-2BA5-4DAC-A4E5-1EBC6B6A618E}"/>
              </a:ext>
            </a:extLst>
          </p:cNvPr>
          <p:cNvSpPr>
            <a:spLocks noGrp="1" noRot="1" noChangeAspect="1"/>
          </p:cNvSpPr>
          <p:nvPr>
            <p:ph type="sldImg"/>
          </p:nvPr>
        </p:nvSpPr>
        <p:spPr>
          <a:xfrm>
            <a:off x="685800" y="457200"/>
            <a:ext cx="5486400" cy="3086100"/>
          </a:xfrm>
        </p:spPr>
      </p:sp>
      <p:sp>
        <p:nvSpPr>
          <p:cNvPr id="7" name="Notes Placeholder 6">
            <a:extLst>
              <a:ext uri="{FF2B5EF4-FFF2-40B4-BE49-F238E27FC236}">
                <a16:creationId xmlns:a16="http://schemas.microsoft.com/office/drawing/2014/main" id="{F9B98D03-7CB6-47B9-AB97-A2A2AFC4FE0D}"/>
              </a:ext>
            </a:extLst>
          </p:cNvPr>
          <p:cNvSpPr>
            <a:spLocks noGrp="1"/>
          </p:cNvSpPr>
          <p:nvPr>
            <p:ph type="body" idx="1"/>
          </p:nvPr>
        </p:nvSpPr>
        <p:spPr>
          <a:xfrm>
            <a:off x="746760" y="3773805"/>
            <a:ext cx="5425440" cy="4821555"/>
          </a:xfrm>
        </p:spPr>
        <p:txBody>
          <a:bodyPr/>
          <a:lstStyle/>
          <a:p>
            <a:pPr marL="0" indent="0">
              <a:spcBef>
                <a:spcPts val="0"/>
              </a:spcBef>
              <a:buNone/>
            </a:pPr>
            <a:r>
              <a:rPr lang="en-US" b="1" dirty="0"/>
              <a:t>Note</a:t>
            </a:r>
            <a:r>
              <a:rPr lang="en-US" dirty="0"/>
              <a:t>:</a:t>
            </a:r>
          </a:p>
          <a:p>
            <a:pPr>
              <a:spcBef>
                <a:spcPts val="0"/>
              </a:spcBef>
            </a:pPr>
            <a:r>
              <a:rPr lang="en-US" dirty="0"/>
              <a:t>Present slide</a:t>
            </a:r>
          </a:p>
          <a:p>
            <a:pPr>
              <a:spcBef>
                <a:spcPts val="0"/>
              </a:spcBef>
            </a:pPr>
            <a:endParaRPr lang="en-US" dirty="0"/>
          </a:p>
          <a:p>
            <a:pPr marL="0" indent="0">
              <a:spcBef>
                <a:spcPts val="0"/>
              </a:spcBef>
              <a:buNone/>
            </a:pPr>
            <a:r>
              <a:rPr lang="en-US" b="1" dirty="0"/>
              <a:t>Notes to Presenter:</a:t>
            </a:r>
          </a:p>
          <a:p>
            <a:pPr>
              <a:spcBef>
                <a:spcPts val="0"/>
              </a:spcBef>
            </a:pPr>
            <a:r>
              <a:rPr lang="en-US" dirty="0"/>
              <a:t>Choose the magnifier icon to present “Considerations Regarding Other Pharmacologic Options”</a:t>
            </a:r>
          </a:p>
          <a:p>
            <a:pPr marL="0" indent="0">
              <a:spcBef>
                <a:spcPts val="0"/>
              </a:spcBef>
              <a:buNone/>
            </a:pPr>
            <a:endParaRPr lang="en-US" dirty="0"/>
          </a:p>
          <a:p>
            <a:pPr marL="0" indent="0">
              <a:spcBef>
                <a:spcPts val="0"/>
              </a:spcBef>
              <a:buNone/>
            </a:pPr>
            <a:endParaRPr lang="en-US" dirty="0"/>
          </a:p>
        </p:txBody>
      </p:sp>
    </p:spTree>
    <p:extLst>
      <p:ext uri="{BB962C8B-B14F-4D97-AF65-F5344CB8AC3E}">
        <p14:creationId xmlns:p14="http://schemas.microsoft.com/office/powerpoint/2010/main" val="287915599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slide" Target="../slides/slide1.xml"/><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0BACB930-CE3F-4743-B072-2338D7EF26EF}" type="datetime1">
              <a:rPr lang="en-US" smtClean="0"/>
              <a:t>10/12/2021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C7432E5-F8E0-41AE-9A6B-AD730338B005}" type="slidenum">
              <a:rPr lang="en-US" smtClean="0"/>
              <a:pPr/>
              <a:t>‹#›</a:t>
            </a:fld>
            <a:endParaRPr lang="en-US" dirty="0"/>
          </a:p>
        </p:txBody>
      </p:sp>
      <p:sp>
        <p:nvSpPr>
          <p:cNvPr id="8" name="Text Placeholder 7"/>
          <p:cNvSpPr>
            <a:spLocks noGrp="1"/>
          </p:cNvSpPr>
          <p:nvPr>
            <p:ph type="body" sz="quarter" idx="13" hasCustomPrompt="1"/>
          </p:nvPr>
        </p:nvSpPr>
        <p:spPr>
          <a:xfrm>
            <a:off x="457200" y="5852160"/>
            <a:ext cx="10058400" cy="1005840"/>
          </a:xfrm>
        </p:spPr>
        <p:txBody>
          <a:bodyPr anchor="b">
            <a:normAutofit/>
          </a:bodyPr>
          <a:lstStyle>
            <a:lvl1pPr marL="0" indent="0">
              <a:spcBef>
                <a:spcPts val="300"/>
              </a:spcBef>
              <a:buNone/>
              <a:defRPr sz="1000">
                <a:solidFill>
                  <a:schemeClr val="tx1"/>
                </a:solidFill>
              </a:defRPr>
            </a:lvl1pPr>
            <a:lvl2pPr marL="228600" indent="0">
              <a:buNone/>
              <a:defRPr>
                <a:solidFill>
                  <a:schemeClr val="tx1"/>
                </a:solidFill>
              </a:defRPr>
            </a:lvl2pPr>
            <a:lvl3pPr marL="457200" indent="0">
              <a:buNone/>
              <a:defRPr>
                <a:solidFill>
                  <a:schemeClr val="tx1"/>
                </a:solidFill>
              </a:defRPr>
            </a:lvl3pPr>
            <a:lvl4pPr marL="685800" indent="0">
              <a:buNone/>
              <a:defRPr>
                <a:solidFill>
                  <a:schemeClr val="tx1"/>
                </a:solidFill>
              </a:defRPr>
            </a:lvl4pPr>
            <a:lvl5pPr marL="914400" indent="0">
              <a:buNone/>
              <a:defRPr>
                <a:solidFill>
                  <a:schemeClr val="tx1"/>
                </a:solidFill>
              </a:defRPr>
            </a:lvl5pPr>
          </a:lstStyle>
          <a:p>
            <a:pPr lvl="0"/>
            <a:r>
              <a:rPr lang="en-US" dirty="0"/>
              <a:t>Reference(s)</a:t>
            </a:r>
          </a:p>
        </p:txBody>
      </p:sp>
    </p:spTree>
    <p:extLst>
      <p:ext uri="{BB962C8B-B14F-4D97-AF65-F5344CB8AC3E}">
        <p14:creationId xmlns:p14="http://schemas.microsoft.com/office/powerpoint/2010/main" val="3932839777"/>
      </p:ext>
    </p:extLst>
  </p:cSld>
  <p:clrMapOvr>
    <a:masterClrMapping/>
  </p:clrMapOvr>
  <p:transition>
    <p:fade/>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4735713D-D566-4186-9787-C5E97CA19282}" type="datetime1">
              <a:rPr lang="en-US" smtClean="0"/>
              <a:t>10/12/2021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C7432E5-F8E0-41AE-9A6B-AD730338B005}" type="slidenum">
              <a:rPr lang="en-US" smtClean="0"/>
              <a:pPr/>
              <a:t>‹#›</a:t>
            </a:fld>
            <a:endParaRPr lang="en-US" dirty="0"/>
          </a:p>
        </p:txBody>
      </p:sp>
      <p:sp>
        <p:nvSpPr>
          <p:cNvPr id="7" name="Text Placeholder 6"/>
          <p:cNvSpPr>
            <a:spLocks noGrp="1"/>
          </p:cNvSpPr>
          <p:nvPr>
            <p:ph type="body" sz="quarter" idx="13" hasCustomPrompt="1"/>
          </p:nvPr>
        </p:nvSpPr>
        <p:spPr>
          <a:xfrm>
            <a:off x="457200" y="5852160"/>
            <a:ext cx="10058400" cy="1005840"/>
          </a:xfrm>
        </p:spPr>
        <p:txBody>
          <a:bodyPr anchor="b">
            <a:noAutofit/>
          </a:bodyPr>
          <a:lstStyle>
            <a:lvl1pPr marL="0" indent="0">
              <a:spcBef>
                <a:spcPts val="300"/>
              </a:spcBef>
              <a:buNone/>
              <a:defRPr sz="1000"/>
            </a:lvl1pPr>
            <a:lvl2pPr marL="228600" indent="0">
              <a:spcBef>
                <a:spcPts val="300"/>
              </a:spcBef>
              <a:buNone/>
              <a:defRPr sz="1000"/>
            </a:lvl2pPr>
            <a:lvl3pPr marL="457200" indent="0">
              <a:spcBef>
                <a:spcPts val="300"/>
              </a:spcBef>
              <a:buNone/>
              <a:defRPr sz="1000"/>
            </a:lvl3pPr>
            <a:lvl4pPr marL="685800" indent="0">
              <a:spcBef>
                <a:spcPts val="300"/>
              </a:spcBef>
              <a:buNone/>
              <a:defRPr sz="1000"/>
            </a:lvl4pPr>
            <a:lvl5pPr marL="914400" indent="0">
              <a:spcBef>
                <a:spcPts val="300"/>
              </a:spcBef>
              <a:buNone/>
              <a:defRPr sz="1000"/>
            </a:lvl5pPr>
          </a:lstStyle>
          <a:p>
            <a:pPr lvl="0"/>
            <a:r>
              <a:rPr lang="en-US" dirty="0"/>
              <a:t>Reference(s)</a:t>
            </a:r>
          </a:p>
        </p:txBody>
      </p:sp>
    </p:spTree>
    <p:extLst>
      <p:ext uri="{BB962C8B-B14F-4D97-AF65-F5344CB8AC3E}">
        <p14:creationId xmlns:p14="http://schemas.microsoft.com/office/powerpoint/2010/main" val="3646944626"/>
      </p:ext>
    </p:extLst>
  </p:cSld>
  <p:clrMapOvr>
    <a:masterClrMapping/>
  </p:clrMapOvr>
  <p:transition>
    <p:fade/>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Title Slide">
    <p:spTree>
      <p:nvGrpSpPr>
        <p:cNvPr id="1" name=""/>
        <p:cNvGrpSpPr/>
        <p:nvPr/>
      </p:nvGrpSpPr>
      <p:grpSpPr>
        <a:xfrm>
          <a:off x="0" y="0"/>
          <a:ext cx="0" cy="0"/>
          <a:chOff x="0" y="0"/>
          <a:chExt cx="0" cy="0"/>
        </a:xfrm>
      </p:grpSpPr>
      <p:sp>
        <p:nvSpPr>
          <p:cNvPr id="12" name="Rectangle 11"/>
          <p:cNvSpPr/>
          <p:nvPr userDrawn="1"/>
        </p:nvSpPr>
        <p:spPr>
          <a:xfrm>
            <a:off x="10027466" y="6531200"/>
            <a:ext cx="2069284" cy="25746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p:cNvSpPr/>
          <p:nvPr userDrawn="1"/>
        </p:nvSpPr>
        <p:spPr>
          <a:xfrm>
            <a:off x="192000" y="3566963"/>
            <a:ext cx="11795760" cy="314816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solidFill>
                <a:srgbClr val="FFFFFF"/>
              </a:solidFill>
            </a:endParaRPr>
          </a:p>
        </p:txBody>
      </p:sp>
      <p:sp>
        <p:nvSpPr>
          <p:cNvPr id="4" name="Date Placeholder 3"/>
          <p:cNvSpPr>
            <a:spLocks noGrp="1"/>
          </p:cNvSpPr>
          <p:nvPr>
            <p:ph type="dt" sz="half" idx="10"/>
          </p:nvPr>
        </p:nvSpPr>
        <p:spPr/>
        <p:txBody>
          <a:bodyPr/>
          <a:lstStyle/>
          <a:p>
            <a:fld id="{F5AB0D45-D70F-4565-90F4-8B70029F68B1}" type="datetime1">
              <a:rPr lang="en-US" smtClean="0"/>
              <a:t>10/12/2021</a:t>
            </a:fld>
            <a:endParaRPr lang="en-US"/>
          </a:p>
        </p:txBody>
      </p:sp>
      <p:sp>
        <p:nvSpPr>
          <p:cNvPr id="5" name="Footer Placeholder 4"/>
          <p:cNvSpPr>
            <a:spLocks noGrp="1"/>
          </p:cNvSpPr>
          <p:nvPr>
            <p:ph type="ftr" sz="quarter" idx="11"/>
          </p:nvPr>
        </p:nvSpPr>
        <p:spPr/>
        <p:txBody>
          <a:bodyPr/>
          <a:lstStyle/>
          <a:p>
            <a:endParaRPr lang="en-US"/>
          </a:p>
        </p:txBody>
      </p:sp>
      <p:sp>
        <p:nvSpPr>
          <p:cNvPr id="9" name="TextBox 8"/>
          <p:cNvSpPr txBox="1"/>
          <p:nvPr userDrawn="1"/>
        </p:nvSpPr>
        <p:spPr>
          <a:xfrm>
            <a:off x="10122716" y="6458243"/>
            <a:ext cx="1878784" cy="246888"/>
          </a:xfrm>
          <a:prstGeom prst="rect">
            <a:avLst/>
          </a:prstGeom>
          <a:noFill/>
        </p:spPr>
        <p:txBody>
          <a:bodyPr wrap="square" rtlCol="0">
            <a:spAutoFit/>
          </a:bodyPr>
          <a:lstStyle/>
          <a:p>
            <a:pPr algn="r"/>
            <a:r>
              <a:rPr lang="en-US" sz="1000" dirty="0">
                <a:solidFill>
                  <a:srgbClr val="FFFFFF"/>
                </a:solidFill>
                <a:cs typeface="Arial" pitchFamily="34" charset="0"/>
              </a:rPr>
              <a:t>© AstraZeneca 2020</a:t>
            </a:r>
          </a:p>
        </p:txBody>
      </p:sp>
      <p:sp>
        <p:nvSpPr>
          <p:cNvPr id="3" name="Subtitle 2"/>
          <p:cNvSpPr>
            <a:spLocks noGrp="1"/>
          </p:cNvSpPr>
          <p:nvPr>
            <p:ph type="subTitle" idx="1"/>
          </p:nvPr>
        </p:nvSpPr>
        <p:spPr>
          <a:xfrm>
            <a:off x="457199" y="3902255"/>
            <a:ext cx="11277601" cy="1655762"/>
          </a:xfrm>
        </p:spPr>
        <p:txBody>
          <a:bodyPr>
            <a:normAutofit/>
          </a:bodyPr>
          <a:lstStyle>
            <a:lvl1pPr marL="0" indent="0" algn="l">
              <a:buNone/>
              <a:defRPr sz="28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13" name="Text Placeholder 12"/>
          <p:cNvSpPr>
            <a:spLocks noGrp="1"/>
          </p:cNvSpPr>
          <p:nvPr>
            <p:ph type="body" sz="quarter" idx="12" hasCustomPrompt="1"/>
          </p:nvPr>
        </p:nvSpPr>
        <p:spPr>
          <a:xfrm>
            <a:off x="457200" y="5836500"/>
            <a:ext cx="10021888" cy="885825"/>
          </a:xfrm>
        </p:spPr>
        <p:txBody>
          <a:bodyPr anchor="b">
            <a:normAutofit/>
          </a:bodyPr>
          <a:lstStyle>
            <a:lvl1pPr marL="0" indent="0">
              <a:spcBef>
                <a:spcPts val="300"/>
              </a:spcBef>
              <a:buNone/>
              <a:defRPr sz="1000">
                <a:solidFill>
                  <a:schemeClr val="bg1"/>
                </a:solidFill>
              </a:defRPr>
            </a:lvl1pPr>
            <a:lvl2pPr marL="228600" indent="0">
              <a:buNone/>
              <a:defRPr>
                <a:solidFill>
                  <a:schemeClr val="bg1"/>
                </a:solidFill>
              </a:defRPr>
            </a:lvl2pPr>
            <a:lvl3pPr marL="457200" indent="0">
              <a:buNone/>
              <a:defRPr>
                <a:solidFill>
                  <a:schemeClr val="bg1"/>
                </a:solidFill>
              </a:defRPr>
            </a:lvl3pPr>
            <a:lvl4pPr marL="685800" indent="0">
              <a:buNone/>
              <a:defRPr>
                <a:solidFill>
                  <a:schemeClr val="bg1"/>
                </a:solidFill>
              </a:defRPr>
            </a:lvl4pPr>
            <a:lvl5pPr marL="914400" indent="0">
              <a:buNone/>
              <a:defRPr>
                <a:solidFill>
                  <a:schemeClr val="bg1"/>
                </a:solidFill>
              </a:defRPr>
            </a:lvl5pPr>
          </a:lstStyle>
          <a:p>
            <a:pPr lvl="0"/>
            <a:r>
              <a:rPr lang="en-US" dirty="0"/>
              <a:t>Reference(s)</a:t>
            </a:r>
          </a:p>
        </p:txBody>
      </p:sp>
      <p:sp>
        <p:nvSpPr>
          <p:cNvPr id="2" name="Title 1"/>
          <p:cNvSpPr>
            <a:spLocks noGrp="1"/>
          </p:cNvSpPr>
          <p:nvPr>
            <p:ph type="ctrTitle"/>
          </p:nvPr>
        </p:nvSpPr>
        <p:spPr>
          <a:xfrm>
            <a:off x="457200" y="1299370"/>
            <a:ext cx="11277600" cy="2129630"/>
          </a:xfrm>
        </p:spPr>
        <p:txBody>
          <a:bodyPr anchor="t" anchorCtr="0">
            <a:normAutofit/>
          </a:bodyPr>
          <a:lstStyle>
            <a:lvl1pPr algn="l">
              <a:defRPr sz="4400">
                <a:solidFill>
                  <a:schemeClr val="tx2"/>
                </a:solidFill>
              </a:defRPr>
            </a:lvl1pPr>
          </a:lstStyle>
          <a:p>
            <a:r>
              <a:rPr lang="en-US" dirty="0"/>
              <a:t>Click to edit Master title style</a:t>
            </a:r>
          </a:p>
        </p:txBody>
      </p:sp>
      <p:pic>
        <p:nvPicPr>
          <p:cNvPr id="16" name="Picture 15">
            <a:hlinkClick r:id="rId2" action="ppaction://hlinksldjump"/>
            <a:extLst>
              <a:ext uri="{FF2B5EF4-FFF2-40B4-BE49-F238E27FC236}">
                <a16:creationId xmlns:a16="http://schemas.microsoft.com/office/drawing/2014/main" id="{F7275879-818A-4413-9B9E-9312C8A2BE93}"/>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1230620" y="5729425"/>
            <a:ext cx="567956" cy="653802"/>
          </a:xfrm>
          <a:prstGeom prst="rect">
            <a:avLst/>
          </a:prstGeom>
        </p:spPr>
      </p:pic>
      <p:sp>
        <p:nvSpPr>
          <p:cNvPr id="17" name="Rectangle 16">
            <a:extLst>
              <a:ext uri="{FF2B5EF4-FFF2-40B4-BE49-F238E27FC236}">
                <a16:creationId xmlns:a16="http://schemas.microsoft.com/office/drawing/2014/main" id="{FDEA1B75-62AE-479F-A417-ACF060C05D1E}"/>
              </a:ext>
            </a:extLst>
          </p:cNvPr>
          <p:cNvSpPr/>
          <p:nvPr userDrawn="1"/>
        </p:nvSpPr>
        <p:spPr>
          <a:xfrm>
            <a:off x="192000" y="3566963"/>
            <a:ext cx="11795760" cy="106363"/>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endParaRPr>
          </a:p>
        </p:txBody>
      </p:sp>
    </p:spTree>
    <p:extLst>
      <p:ext uri="{BB962C8B-B14F-4D97-AF65-F5344CB8AC3E}">
        <p14:creationId xmlns:p14="http://schemas.microsoft.com/office/powerpoint/2010/main" val="1394960723"/>
      </p:ext>
    </p:extLst>
  </p:cSld>
  <p:clrMapOvr>
    <a:masterClrMapping/>
  </p:clrMapOvr>
  <p:transition>
    <p:fade/>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Section Header">
    <p:spTree>
      <p:nvGrpSpPr>
        <p:cNvPr id="1" name=""/>
        <p:cNvGrpSpPr/>
        <p:nvPr/>
      </p:nvGrpSpPr>
      <p:grpSpPr>
        <a:xfrm>
          <a:off x="0" y="0"/>
          <a:ext cx="0" cy="0"/>
          <a:chOff x="0" y="0"/>
          <a:chExt cx="0" cy="0"/>
        </a:xfrm>
      </p:grpSpPr>
      <p:sp>
        <p:nvSpPr>
          <p:cNvPr id="9" name="Rectangle 8"/>
          <p:cNvSpPr/>
          <p:nvPr userDrawn="1"/>
        </p:nvSpPr>
        <p:spPr>
          <a:xfrm>
            <a:off x="10027466" y="6531200"/>
            <a:ext cx="2069284" cy="25746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p:cNvSpPr/>
          <p:nvPr userDrawn="1"/>
        </p:nvSpPr>
        <p:spPr>
          <a:xfrm>
            <a:off x="193500" y="156117"/>
            <a:ext cx="11808000" cy="6559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solidFill>
                <a:srgbClr val="FFFFFF"/>
              </a:solidFill>
            </a:endParaRPr>
          </a:p>
        </p:txBody>
      </p:sp>
      <p:sp>
        <p:nvSpPr>
          <p:cNvPr id="8" name="TextBox 7"/>
          <p:cNvSpPr txBox="1"/>
          <p:nvPr userDrawn="1"/>
        </p:nvSpPr>
        <p:spPr>
          <a:xfrm>
            <a:off x="10122716" y="6453514"/>
            <a:ext cx="1878784" cy="246888"/>
          </a:xfrm>
          <a:prstGeom prst="rect">
            <a:avLst/>
          </a:prstGeom>
          <a:noFill/>
        </p:spPr>
        <p:txBody>
          <a:bodyPr wrap="square" rtlCol="0">
            <a:spAutoFit/>
          </a:bodyPr>
          <a:lstStyle/>
          <a:p>
            <a:pPr algn="r"/>
            <a:r>
              <a:rPr lang="en-US" sz="1000" dirty="0">
                <a:solidFill>
                  <a:srgbClr val="FFFFFF"/>
                </a:solidFill>
                <a:cs typeface="Arial" pitchFamily="34" charset="0"/>
              </a:rPr>
              <a:t>© AstraZeneca 2020</a:t>
            </a:r>
          </a:p>
        </p:txBody>
      </p:sp>
      <p:sp>
        <p:nvSpPr>
          <p:cNvPr id="2" name="Title 1"/>
          <p:cNvSpPr>
            <a:spLocks noGrp="1"/>
          </p:cNvSpPr>
          <p:nvPr>
            <p:ph type="title"/>
          </p:nvPr>
        </p:nvSpPr>
        <p:spPr>
          <a:xfrm>
            <a:off x="476250" y="1295176"/>
            <a:ext cx="11258550" cy="914400"/>
          </a:xfrm>
        </p:spPr>
        <p:txBody>
          <a:bodyPr anchor="b">
            <a:normAutofit/>
          </a:bodyPr>
          <a:lstStyle>
            <a:lvl1pPr>
              <a:defRPr sz="3600">
                <a:solidFill>
                  <a:schemeClr val="bg1"/>
                </a:solidFill>
              </a:defRPr>
            </a:lvl1pPr>
          </a:lstStyle>
          <a:p>
            <a:r>
              <a:rPr lang="en-US" dirty="0"/>
              <a:t>Click to edit Master title style</a:t>
            </a:r>
          </a:p>
        </p:txBody>
      </p:sp>
      <p:sp>
        <p:nvSpPr>
          <p:cNvPr id="3" name="Text Placeholder 2"/>
          <p:cNvSpPr>
            <a:spLocks noGrp="1"/>
          </p:cNvSpPr>
          <p:nvPr>
            <p:ph type="body" idx="1"/>
          </p:nvPr>
        </p:nvSpPr>
        <p:spPr>
          <a:xfrm>
            <a:off x="476250" y="3435620"/>
            <a:ext cx="11258550" cy="1554480"/>
          </a:xfrm>
        </p:spPr>
        <p:txBody>
          <a:bodyPr>
            <a:noAutofit/>
          </a:bodyPr>
          <a:lstStyle>
            <a:lvl1pPr marL="0" indent="0">
              <a:buNone/>
              <a:defRPr sz="2400">
                <a:solidFill>
                  <a:schemeClr val="bg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2A87EDD-928B-42CB-AB33-238AA66A31C6}" type="datetime1">
              <a:rPr lang="en-US" smtClean="0"/>
              <a:t>10/12/2021</a:t>
            </a:fld>
            <a:endParaRPr lang="en-US"/>
          </a:p>
        </p:txBody>
      </p:sp>
      <p:sp>
        <p:nvSpPr>
          <p:cNvPr id="5" name="Footer Placeholder 4"/>
          <p:cNvSpPr>
            <a:spLocks noGrp="1"/>
          </p:cNvSpPr>
          <p:nvPr>
            <p:ph type="ftr" sz="quarter" idx="11"/>
          </p:nvPr>
        </p:nvSpPr>
        <p:spPr/>
        <p:txBody>
          <a:bodyPr/>
          <a:lstStyle/>
          <a:p>
            <a:endParaRPr lang="en-US"/>
          </a:p>
        </p:txBody>
      </p:sp>
      <p:sp>
        <p:nvSpPr>
          <p:cNvPr id="11" name="Text Placeholder 10"/>
          <p:cNvSpPr>
            <a:spLocks noGrp="1"/>
          </p:cNvSpPr>
          <p:nvPr>
            <p:ph type="body" sz="quarter" idx="12" hasCustomPrompt="1"/>
          </p:nvPr>
        </p:nvSpPr>
        <p:spPr>
          <a:xfrm>
            <a:off x="457200" y="5829300"/>
            <a:ext cx="10058400" cy="885825"/>
          </a:xfrm>
        </p:spPr>
        <p:txBody>
          <a:bodyPr anchor="b" anchorCtr="0">
            <a:normAutofit/>
          </a:bodyPr>
          <a:lstStyle>
            <a:lvl1pPr marL="0" indent="0">
              <a:spcBef>
                <a:spcPts val="300"/>
              </a:spcBef>
              <a:buNone/>
              <a:defRPr sz="1000">
                <a:solidFill>
                  <a:schemeClr val="bg1"/>
                </a:solidFill>
              </a:defRPr>
            </a:lvl1pPr>
            <a:lvl2pPr marL="228600" indent="0">
              <a:buNone/>
              <a:defRPr>
                <a:solidFill>
                  <a:schemeClr val="bg1"/>
                </a:solidFill>
              </a:defRPr>
            </a:lvl2pPr>
            <a:lvl3pPr marL="457200" indent="0">
              <a:buNone/>
              <a:defRPr>
                <a:solidFill>
                  <a:schemeClr val="bg1"/>
                </a:solidFill>
              </a:defRPr>
            </a:lvl3pPr>
            <a:lvl4pPr marL="685800" indent="0">
              <a:buNone/>
              <a:defRPr>
                <a:solidFill>
                  <a:schemeClr val="bg1"/>
                </a:solidFill>
              </a:defRPr>
            </a:lvl4pPr>
            <a:lvl5pPr marL="914400" indent="0">
              <a:buNone/>
              <a:defRPr>
                <a:solidFill>
                  <a:schemeClr val="bg1"/>
                </a:solidFill>
              </a:defRPr>
            </a:lvl5pPr>
          </a:lstStyle>
          <a:p>
            <a:pPr lvl="0"/>
            <a:r>
              <a:rPr lang="en-US" dirty="0"/>
              <a:t>Reference(s)</a:t>
            </a:r>
          </a:p>
        </p:txBody>
      </p:sp>
    </p:spTree>
    <p:extLst>
      <p:ext uri="{BB962C8B-B14F-4D97-AF65-F5344CB8AC3E}">
        <p14:creationId xmlns:p14="http://schemas.microsoft.com/office/powerpoint/2010/main" val="2435238589"/>
      </p:ext>
    </p:extLst>
  </p:cSld>
  <p:clrMapOvr>
    <a:masterClrMapping/>
  </p:clrMapOvr>
  <p:transition>
    <p:fade/>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457200" y="1257301"/>
            <a:ext cx="5562600" cy="4572000"/>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p:cNvSpPr>
            <a:spLocks noGrp="1"/>
          </p:cNvSpPr>
          <p:nvPr>
            <p:ph sz="half" idx="2"/>
          </p:nvPr>
        </p:nvSpPr>
        <p:spPr>
          <a:xfrm>
            <a:off x="6172200" y="1257301"/>
            <a:ext cx="5562600" cy="4572000"/>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Date Placeholder 4"/>
          <p:cNvSpPr>
            <a:spLocks noGrp="1"/>
          </p:cNvSpPr>
          <p:nvPr>
            <p:ph type="dt" sz="half" idx="10"/>
          </p:nvPr>
        </p:nvSpPr>
        <p:spPr/>
        <p:txBody>
          <a:bodyPr/>
          <a:lstStyle/>
          <a:p>
            <a:fld id="{32AC1F25-382D-4CE5-99D2-D389D07019C3}" type="datetime1">
              <a:rPr lang="en-US" smtClean="0"/>
              <a:t>10/12/2021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C7432E5-F8E0-41AE-9A6B-AD730338B005}" type="slidenum">
              <a:rPr lang="en-US" smtClean="0"/>
              <a:pPr/>
              <a:t>‹#›</a:t>
            </a:fld>
            <a:endParaRPr lang="en-US" dirty="0"/>
          </a:p>
        </p:txBody>
      </p:sp>
      <p:sp>
        <p:nvSpPr>
          <p:cNvPr id="9" name="Text Placeholder 8"/>
          <p:cNvSpPr>
            <a:spLocks noGrp="1"/>
          </p:cNvSpPr>
          <p:nvPr>
            <p:ph type="body" sz="quarter" idx="13" hasCustomPrompt="1"/>
          </p:nvPr>
        </p:nvSpPr>
        <p:spPr>
          <a:xfrm>
            <a:off x="457200" y="5852160"/>
            <a:ext cx="10058400" cy="1005840"/>
          </a:xfrm>
        </p:spPr>
        <p:txBody>
          <a:bodyPr anchor="b">
            <a:normAutofit/>
          </a:bodyPr>
          <a:lstStyle>
            <a:lvl1pPr marL="0" indent="0">
              <a:spcBef>
                <a:spcPts val="300"/>
              </a:spcBef>
              <a:buNone/>
              <a:defRPr sz="1000"/>
            </a:lvl1pPr>
            <a:lvl2pPr marL="228600" indent="0">
              <a:spcBef>
                <a:spcPts val="300"/>
              </a:spcBef>
              <a:buNone/>
              <a:defRPr/>
            </a:lvl2pPr>
            <a:lvl3pPr marL="457200" indent="0">
              <a:spcBef>
                <a:spcPts val="300"/>
              </a:spcBef>
              <a:buNone/>
              <a:defRPr/>
            </a:lvl3pPr>
            <a:lvl4pPr marL="685800" indent="0">
              <a:spcBef>
                <a:spcPts val="300"/>
              </a:spcBef>
              <a:buNone/>
              <a:defRPr/>
            </a:lvl4pPr>
            <a:lvl5pPr marL="914400" indent="0">
              <a:spcBef>
                <a:spcPts val="300"/>
              </a:spcBef>
              <a:buNone/>
              <a:defRPr/>
            </a:lvl5pPr>
          </a:lstStyle>
          <a:p>
            <a:pPr lvl="0"/>
            <a:r>
              <a:rPr lang="en-US" dirty="0"/>
              <a:t>Reference(s)</a:t>
            </a:r>
          </a:p>
        </p:txBody>
      </p:sp>
    </p:spTree>
    <p:extLst>
      <p:ext uri="{BB962C8B-B14F-4D97-AF65-F5344CB8AC3E}">
        <p14:creationId xmlns:p14="http://schemas.microsoft.com/office/powerpoint/2010/main" val="466303195"/>
      </p:ext>
    </p:extLst>
  </p:cSld>
  <p:clrMapOvr>
    <a:masterClrMapping/>
  </p:clrMapOvr>
  <p:transition>
    <p:fade/>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76932" y="228601"/>
            <a:ext cx="11257867" cy="800100"/>
          </a:xfrm>
        </p:spPr>
        <p:txBody>
          <a:bodyPr/>
          <a:lstStyle/>
          <a:p>
            <a:r>
              <a:rPr lang="en-US"/>
              <a:t>Click to edit Master title style</a:t>
            </a:r>
            <a:endParaRPr lang="en-US" dirty="0"/>
          </a:p>
        </p:txBody>
      </p:sp>
      <p:sp>
        <p:nvSpPr>
          <p:cNvPr id="3" name="Text Placeholder 2"/>
          <p:cNvSpPr>
            <a:spLocks noGrp="1"/>
          </p:cNvSpPr>
          <p:nvPr>
            <p:ph type="body" idx="1"/>
          </p:nvPr>
        </p:nvSpPr>
        <p:spPr>
          <a:xfrm>
            <a:off x="476932" y="1274765"/>
            <a:ext cx="5520643" cy="548640"/>
          </a:xfrm>
        </p:spPr>
        <p:txBody>
          <a:bodyPr anchor="b">
            <a:normAutofit/>
          </a:bodyPr>
          <a:lstStyle>
            <a:lvl1pPr marL="0" indent="0">
              <a:buNone/>
              <a:defRPr sz="20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4" name="Content Placeholder 3"/>
          <p:cNvSpPr>
            <a:spLocks noGrp="1"/>
          </p:cNvSpPr>
          <p:nvPr>
            <p:ph sz="half" idx="2"/>
          </p:nvPr>
        </p:nvSpPr>
        <p:spPr>
          <a:xfrm>
            <a:off x="476932" y="1823406"/>
            <a:ext cx="5520643" cy="4005894"/>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Text Placeholder 4"/>
          <p:cNvSpPr>
            <a:spLocks noGrp="1"/>
          </p:cNvSpPr>
          <p:nvPr>
            <p:ph type="body" sz="quarter" idx="3"/>
          </p:nvPr>
        </p:nvSpPr>
        <p:spPr>
          <a:xfrm>
            <a:off x="6172199" y="1274765"/>
            <a:ext cx="5562599" cy="548640"/>
          </a:xfrm>
        </p:spPr>
        <p:txBody>
          <a:bodyPr anchor="b">
            <a:normAutofit/>
          </a:bodyPr>
          <a:lstStyle>
            <a:lvl1pPr marL="0" indent="0">
              <a:buNone/>
              <a:defRPr sz="20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6" name="Content Placeholder 5"/>
          <p:cNvSpPr>
            <a:spLocks noGrp="1"/>
          </p:cNvSpPr>
          <p:nvPr>
            <p:ph sz="quarter" idx="4"/>
          </p:nvPr>
        </p:nvSpPr>
        <p:spPr>
          <a:xfrm>
            <a:off x="6172200" y="1823406"/>
            <a:ext cx="5562598" cy="400589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5BE13010-457D-497C-BC1F-8982A0CFCC8F}" type="datetime1">
              <a:rPr lang="en-US" smtClean="0"/>
              <a:t>10/12/2021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C7432E5-F8E0-41AE-9A6B-AD730338B005}" type="slidenum">
              <a:rPr lang="en-US" smtClean="0"/>
              <a:pPr/>
              <a:t>‹#›</a:t>
            </a:fld>
            <a:endParaRPr lang="en-US" dirty="0"/>
          </a:p>
        </p:txBody>
      </p:sp>
      <p:sp>
        <p:nvSpPr>
          <p:cNvPr id="11" name="Text Placeholder 10"/>
          <p:cNvSpPr>
            <a:spLocks noGrp="1"/>
          </p:cNvSpPr>
          <p:nvPr>
            <p:ph type="body" sz="quarter" idx="13" hasCustomPrompt="1"/>
          </p:nvPr>
        </p:nvSpPr>
        <p:spPr>
          <a:xfrm>
            <a:off x="476931" y="5852160"/>
            <a:ext cx="10038667" cy="1005840"/>
          </a:xfrm>
        </p:spPr>
        <p:txBody>
          <a:bodyPr anchor="b">
            <a:noAutofit/>
          </a:bodyPr>
          <a:lstStyle>
            <a:lvl1pPr marL="0" indent="0">
              <a:spcBef>
                <a:spcPts val="300"/>
              </a:spcBef>
              <a:buNone/>
              <a:defRPr sz="1000"/>
            </a:lvl1pPr>
            <a:lvl2pPr marL="228600" indent="0">
              <a:spcBef>
                <a:spcPts val="300"/>
              </a:spcBef>
              <a:buNone/>
              <a:defRPr sz="1000"/>
            </a:lvl2pPr>
            <a:lvl3pPr marL="457200" indent="0">
              <a:spcBef>
                <a:spcPts val="300"/>
              </a:spcBef>
              <a:buNone/>
              <a:defRPr sz="1000"/>
            </a:lvl3pPr>
            <a:lvl4pPr marL="685800" indent="0">
              <a:spcBef>
                <a:spcPts val="300"/>
              </a:spcBef>
              <a:buNone/>
              <a:defRPr sz="1000"/>
            </a:lvl4pPr>
            <a:lvl5pPr marL="914400" indent="0">
              <a:spcBef>
                <a:spcPts val="300"/>
              </a:spcBef>
              <a:buNone/>
              <a:defRPr sz="1000"/>
            </a:lvl5pPr>
          </a:lstStyle>
          <a:p>
            <a:pPr lvl="0"/>
            <a:r>
              <a:rPr lang="en-US" dirty="0"/>
              <a:t>Reference(s)</a:t>
            </a:r>
          </a:p>
        </p:txBody>
      </p:sp>
    </p:spTree>
    <p:extLst>
      <p:ext uri="{BB962C8B-B14F-4D97-AF65-F5344CB8AC3E}">
        <p14:creationId xmlns:p14="http://schemas.microsoft.com/office/powerpoint/2010/main" val="778088478"/>
      </p:ext>
    </p:extLst>
  </p:cSld>
  <p:clrMapOvr>
    <a:masterClrMapping/>
  </p:clrMapOvr>
  <p:transition>
    <p:fade/>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a:xfrm>
            <a:off x="457200" y="1284131"/>
            <a:ext cx="11277600" cy="410067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E50F1DF4-9EBB-415C-A0BA-652D75990D66}" type="datetime1">
              <a:rPr lang="en-US" smtClean="0"/>
              <a:t>10/12/2021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C7432E5-F8E0-41AE-9A6B-AD730338B005}" type="slidenum">
              <a:rPr lang="en-US" smtClean="0"/>
              <a:pPr/>
              <a:t>‹#›</a:t>
            </a:fld>
            <a:endParaRPr lang="en-US" dirty="0"/>
          </a:p>
        </p:txBody>
      </p:sp>
      <p:sp>
        <p:nvSpPr>
          <p:cNvPr id="8" name="Text Placeholder 7"/>
          <p:cNvSpPr>
            <a:spLocks noGrp="1"/>
          </p:cNvSpPr>
          <p:nvPr>
            <p:ph type="body" sz="quarter" idx="13" hasCustomPrompt="1"/>
          </p:nvPr>
        </p:nvSpPr>
        <p:spPr>
          <a:xfrm>
            <a:off x="457200" y="5852160"/>
            <a:ext cx="10058400" cy="1005840"/>
          </a:xfrm>
        </p:spPr>
        <p:txBody>
          <a:bodyPr anchor="b">
            <a:normAutofit/>
          </a:bodyPr>
          <a:lstStyle>
            <a:lvl1pPr marL="0" indent="0">
              <a:spcBef>
                <a:spcPts val="300"/>
              </a:spcBef>
              <a:buNone/>
              <a:defRPr sz="1000">
                <a:solidFill>
                  <a:schemeClr val="tx1"/>
                </a:solidFill>
              </a:defRPr>
            </a:lvl1pPr>
            <a:lvl2pPr marL="228600" indent="0">
              <a:buNone/>
              <a:defRPr>
                <a:solidFill>
                  <a:schemeClr val="tx1"/>
                </a:solidFill>
              </a:defRPr>
            </a:lvl2pPr>
            <a:lvl3pPr marL="457200" indent="0">
              <a:buNone/>
              <a:defRPr>
                <a:solidFill>
                  <a:schemeClr val="tx1"/>
                </a:solidFill>
              </a:defRPr>
            </a:lvl3pPr>
            <a:lvl4pPr marL="685800" indent="0">
              <a:buNone/>
              <a:defRPr>
                <a:solidFill>
                  <a:schemeClr val="tx1"/>
                </a:solidFill>
              </a:defRPr>
            </a:lvl4pPr>
            <a:lvl5pPr marL="914400" indent="0">
              <a:buNone/>
              <a:defRPr>
                <a:solidFill>
                  <a:schemeClr val="tx1"/>
                </a:solidFill>
              </a:defRPr>
            </a:lvl5pPr>
          </a:lstStyle>
          <a:p>
            <a:pPr lvl="0"/>
            <a:r>
              <a:rPr lang="en-US" dirty="0"/>
              <a:t>Reference(s)</a:t>
            </a:r>
          </a:p>
        </p:txBody>
      </p:sp>
      <p:sp>
        <p:nvSpPr>
          <p:cNvPr id="9" name="Text Placeholder 8"/>
          <p:cNvSpPr>
            <a:spLocks noGrp="1"/>
          </p:cNvSpPr>
          <p:nvPr>
            <p:ph type="body" sz="quarter" idx="14" hasCustomPrompt="1"/>
          </p:nvPr>
        </p:nvSpPr>
        <p:spPr>
          <a:xfrm>
            <a:off x="1306288" y="5424412"/>
            <a:ext cx="9601200" cy="377976"/>
          </a:xfrm>
          <a:prstGeom prst="roundRect">
            <a:avLst/>
          </a:prstGeom>
          <a:solidFill>
            <a:schemeClr val="accent2"/>
          </a:solidFill>
        </p:spPr>
        <p:txBody>
          <a:bodyPr anchor="b" anchorCtr="0">
            <a:spAutoFit/>
          </a:bodyPr>
          <a:lstStyle>
            <a:lvl1pPr marL="0" indent="0" algn="ctr">
              <a:buNone/>
              <a:defRPr sz="1800" b="1">
                <a:solidFill>
                  <a:schemeClr val="bg1"/>
                </a:solidFill>
              </a:defRPr>
            </a:lvl1pPr>
            <a:lvl2pPr marL="228600" indent="0">
              <a:buNone/>
              <a:defRPr/>
            </a:lvl2pPr>
            <a:lvl3pPr marL="457200" indent="0">
              <a:buNone/>
              <a:defRPr/>
            </a:lvl3pPr>
            <a:lvl4pPr marL="685800" indent="0">
              <a:buNone/>
              <a:defRPr/>
            </a:lvl4pPr>
            <a:lvl5pPr marL="914400" indent="0">
              <a:buNone/>
              <a:defRPr/>
            </a:lvl5pPr>
          </a:lstStyle>
          <a:p>
            <a:pPr lvl="0"/>
            <a:r>
              <a:rPr lang="en-US" dirty="0"/>
              <a:t>Click to edit caption</a:t>
            </a:r>
          </a:p>
        </p:txBody>
      </p:sp>
    </p:spTree>
    <p:extLst>
      <p:ext uri="{BB962C8B-B14F-4D97-AF65-F5344CB8AC3E}">
        <p14:creationId xmlns:p14="http://schemas.microsoft.com/office/powerpoint/2010/main" val="2943021142"/>
      </p:ext>
    </p:extLst>
  </p:cSld>
  <p:clrMapOvr>
    <a:masterClrMapping/>
  </p:clrMapOvr>
  <p:transition>
    <p:fade/>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itle Only with Capti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9CC0A5CC-DF79-4C1F-BC9C-A9BAE87DA578}" type="datetime1">
              <a:rPr lang="en-US" smtClean="0"/>
              <a:t>10/12/2021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C7432E5-F8E0-41AE-9A6B-AD730338B005}" type="slidenum">
              <a:rPr lang="en-US" smtClean="0"/>
              <a:pPr/>
              <a:t>‹#›</a:t>
            </a:fld>
            <a:endParaRPr lang="en-US" dirty="0"/>
          </a:p>
        </p:txBody>
      </p:sp>
      <p:sp>
        <p:nvSpPr>
          <p:cNvPr id="7" name="Text Placeholder 6"/>
          <p:cNvSpPr>
            <a:spLocks noGrp="1"/>
          </p:cNvSpPr>
          <p:nvPr>
            <p:ph type="body" sz="quarter" idx="13" hasCustomPrompt="1"/>
          </p:nvPr>
        </p:nvSpPr>
        <p:spPr>
          <a:xfrm>
            <a:off x="457200" y="5829300"/>
            <a:ext cx="10058400" cy="1028700"/>
          </a:xfrm>
        </p:spPr>
        <p:txBody>
          <a:bodyPr anchor="b">
            <a:noAutofit/>
          </a:bodyPr>
          <a:lstStyle>
            <a:lvl1pPr marL="0" indent="0">
              <a:spcBef>
                <a:spcPts val="300"/>
              </a:spcBef>
              <a:buNone/>
              <a:defRPr sz="1000"/>
            </a:lvl1pPr>
            <a:lvl2pPr marL="228600" indent="0">
              <a:spcBef>
                <a:spcPts val="300"/>
              </a:spcBef>
              <a:buNone/>
              <a:defRPr sz="1000"/>
            </a:lvl2pPr>
            <a:lvl3pPr marL="457200" indent="0">
              <a:spcBef>
                <a:spcPts val="300"/>
              </a:spcBef>
              <a:buNone/>
              <a:defRPr sz="1000"/>
            </a:lvl3pPr>
            <a:lvl4pPr marL="685800" indent="0">
              <a:spcBef>
                <a:spcPts val="300"/>
              </a:spcBef>
              <a:buNone/>
              <a:defRPr sz="1000"/>
            </a:lvl4pPr>
            <a:lvl5pPr marL="914400" indent="0">
              <a:spcBef>
                <a:spcPts val="300"/>
              </a:spcBef>
              <a:buNone/>
              <a:defRPr sz="1000"/>
            </a:lvl5pPr>
          </a:lstStyle>
          <a:p>
            <a:pPr lvl="0"/>
            <a:r>
              <a:rPr lang="en-US" dirty="0"/>
              <a:t>Reference(s)</a:t>
            </a:r>
          </a:p>
        </p:txBody>
      </p:sp>
      <p:sp>
        <p:nvSpPr>
          <p:cNvPr id="8" name="Text Placeholder 7"/>
          <p:cNvSpPr>
            <a:spLocks noGrp="1"/>
          </p:cNvSpPr>
          <p:nvPr>
            <p:ph type="body" sz="quarter" idx="14" hasCustomPrompt="1"/>
          </p:nvPr>
        </p:nvSpPr>
        <p:spPr>
          <a:xfrm>
            <a:off x="1299032" y="5428720"/>
            <a:ext cx="9601200" cy="377976"/>
          </a:xfrm>
          <a:prstGeom prst="roundRect">
            <a:avLst/>
          </a:prstGeom>
          <a:solidFill>
            <a:schemeClr val="accent2"/>
          </a:solidFill>
        </p:spPr>
        <p:txBody>
          <a:bodyPr anchor="b" anchorCtr="0">
            <a:spAutoFit/>
          </a:bodyPr>
          <a:lstStyle>
            <a:lvl1pPr marL="0" indent="0" algn="ctr">
              <a:buNone/>
              <a:defRPr sz="1800" b="1">
                <a:solidFill>
                  <a:schemeClr val="bg1"/>
                </a:solidFill>
              </a:defRPr>
            </a:lvl1pPr>
            <a:lvl2pPr marL="228600" indent="0" algn="ctr">
              <a:buNone/>
              <a:defRPr b="1">
                <a:solidFill>
                  <a:schemeClr val="bg1"/>
                </a:solidFill>
              </a:defRPr>
            </a:lvl2pPr>
            <a:lvl3pPr marL="457200" indent="0" algn="ctr">
              <a:buNone/>
              <a:defRPr b="1">
                <a:solidFill>
                  <a:schemeClr val="bg1"/>
                </a:solidFill>
              </a:defRPr>
            </a:lvl3pPr>
            <a:lvl4pPr marL="685800" indent="0" algn="ctr">
              <a:buNone/>
              <a:defRPr b="1">
                <a:solidFill>
                  <a:schemeClr val="bg1"/>
                </a:solidFill>
              </a:defRPr>
            </a:lvl4pPr>
            <a:lvl5pPr marL="914400" indent="0" algn="ctr">
              <a:buNone/>
              <a:defRPr b="1">
                <a:solidFill>
                  <a:schemeClr val="bg1"/>
                </a:solidFill>
              </a:defRPr>
            </a:lvl5pPr>
          </a:lstStyle>
          <a:p>
            <a:pPr lvl="0"/>
            <a:r>
              <a:rPr lang="en-US" dirty="0"/>
              <a:t>Click to edit caption</a:t>
            </a:r>
          </a:p>
        </p:txBody>
      </p:sp>
    </p:spTree>
    <p:extLst>
      <p:ext uri="{BB962C8B-B14F-4D97-AF65-F5344CB8AC3E}">
        <p14:creationId xmlns:p14="http://schemas.microsoft.com/office/powerpoint/2010/main" val="283552851"/>
      </p:ext>
    </p:extLst>
  </p:cSld>
  <p:clrMapOvr>
    <a:masterClrMapping/>
  </p:clrMapOvr>
  <p:transition>
    <p:fade/>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Content No Line">
    <p:spTree>
      <p:nvGrpSpPr>
        <p:cNvPr id="1" name=""/>
        <p:cNvGrpSpPr/>
        <p:nvPr/>
      </p:nvGrpSpPr>
      <p:grpSpPr>
        <a:xfrm>
          <a:off x="0" y="0"/>
          <a:ext cx="0" cy="0"/>
          <a:chOff x="0" y="0"/>
          <a:chExt cx="0" cy="0"/>
        </a:xfrm>
      </p:grpSpPr>
      <p:sp>
        <p:nvSpPr>
          <p:cNvPr id="10" name="Rectangle 9"/>
          <p:cNvSpPr/>
          <p:nvPr userDrawn="1"/>
        </p:nvSpPr>
        <p:spPr>
          <a:xfrm>
            <a:off x="10515600" y="6492875"/>
            <a:ext cx="1607475" cy="33209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Date Placeholder 3"/>
          <p:cNvSpPr>
            <a:spLocks noGrp="1"/>
          </p:cNvSpPr>
          <p:nvPr>
            <p:ph type="dt" sz="half" idx="10"/>
          </p:nvPr>
        </p:nvSpPr>
        <p:spPr/>
        <p:txBody>
          <a:bodyPr/>
          <a:lstStyle/>
          <a:p>
            <a:fld id="{9D7E3D9C-0853-494F-954A-AEC44A66CB01}" type="datetime1">
              <a:rPr lang="en-US" smtClean="0"/>
              <a:t>10/12/2021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C7432E5-F8E0-41AE-9A6B-AD730338B005}" type="slidenum">
              <a:rPr lang="en-US" smtClean="0"/>
              <a:pPr/>
              <a:t>‹#›</a:t>
            </a:fld>
            <a:endParaRPr lang="en-US" dirty="0"/>
          </a:p>
        </p:txBody>
      </p:sp>
      <p:sp>
        <p:nvSpPr>
          <p:cNvPr id="8" name="Text Placeholder 7"/>
          <p:cNvSpPr>
            <a:spLocks noGrp="1"/>
          </p:cNvSpPr>
          <p:nvPr>
            <p:ph type="body" sz="quarter" idx="13" hasCustomPrompt="1"/>
          </p:nvPr>
        </p:nvSpPr>
        <p:spPr>
          <a:xfrm>
            <a:off x="457200" y="5852160"/>
            <a:ext cx="10058400" cy="1005840"/>
          </a:xfrm>
        </p:spPr>
        <p:txBody>
          <a:bodyPr anchor="b">
            <a:normAutofit/>
          </a:bodyPr>
          <a:lstStyle>
            <a:lvl1pPr marL="0" indent="0">
              <a:spcBef>
                <a:spcPts val="300"/>
              </a:spcBef>
              <a:buNone/>
              <a:defRPr sz="1000">
                <a:solidFill>
                  <a:schemeClr val="tx1"/>
                </a:solidFill>
              </a:defRPr>
            </a:lvl1pPr>
            <a:lvl2pPr marL="228600" indent="0">
              <a:buNone/>
              <a:defRPr>
                <a:solidFill>
                  <a:schemeClr val="tx1"/>
                </a:solidFill>
              </a:defRPr>
            </a:lvl2pPr>
            <a:lvl3pPr marL="457200" indent="0">
              <a:buNone/>
              <a:defRPr>
                <a:solidFill>
                  <a:schemeClr val="tx1"/>
                </a:solidFill>
              </a:defRPr>
            </a:lvl3pPr>
            <a:lvl4pPr marL="685800" indent="0">
              <a:buNone/>
              <a:defRPr>
                <a:solidFill>
                  <a:schemeClr val="tx1"/>
                </a:solidFill>
              </a:defRPr>
            </a:lvl4pPr>
            <a:lvl5pPr marL="914400" indent="0">
              <a:buNone/>
              <a:defRPr>
                <a:solidFill>
                  <a:schemeClr val="tx1"/>
                </a:solidFill>
              </a:defRPr>
            </a:lvl5pPr>
          </a:lstStyle>
          <a:p>
            <a:pPr lvl="0"/>
            <a:r>
              <a:rPr lang="en-US" dirty="0"/>
              <a:t>Reference(s)</a:t>
            </a:r>
          </a:p>
        </p:txBody>
      </p:sp>
      <p:sp>
        <p:nvSpPr>
          <p:cNvPr id="9" name="Rectangle 8"/>
          <p:cNvSpPr/>
          <p:nvPr userDrawn="1"/>
        </p:nvSpPr>
        <p:spPr>
          <a:xfrm>
            <a:off x="193501" y="1028700"/>
            <a:ext cx="11998500" cy="25050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3" name="Content Placeholder 2"/>
          <p:cNvSpPr>
            <a:spLocks noGrp="1"/>
          </p:cNvSpPr>
          <p:nvPr>
            <p:ph idx="1"/>
          </p:nvPr>
        </p:nvSpPr>
        <p:spPr>
          <a:xfrm>
            <a:off x="457200" y="1028700"/>
            <a:ext cx="11277600" cy="480059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2336256308"/>
      </p:ext>
    </p:extLst>
  </p:cSld>
  <p:clrMapOvr>
    <a:masterClrMapping/>
  </p:clrMapOvr>
  <p:transition>
    <p:fade/>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itle Only No Line">
    <p:spTree>
      <p:nvGrpSpPr>
        <p:cNvPr id="1" name=""/>
        <p:cNvGrpSpPr/>
        <p:nvPr/>
      </p:nvGrpSpPr>
      <p:grpSpPr>
        <a:xfrm>
          <a:off x="0" y="0"/>
          <a:ext cx="0" cy="0"/>
          <a:chOff x="0" y="0"/>
          <a:chExt cx="0" cy="0"/>
        </a:xfrm>
      </p:grpSpPr>
      <p:sp>
        <p:nvSpPr>
          <p:cNvPr id="8" name="Rectangle 7"/>
          <p:cNvSpPr/>
          <p:nvPr userDrawn="1"/>
        </p:nvSpPr>
        <p:spPr>
          <a:xfrm>
            <a:off x="193501" y="1028700"/>
            <a:ext cx="11998500" cy="25050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A6B50EDE-1F01-4A88-89D9-A077A040CD42}" type="datetime1">
              <a:rPr lang="en-US" smtClean="0"/>
              <a:t>10/12/2021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C7432E5-F8E0-41AE-9A6B-AD730338B005}" type="slidenum">
              <a:rPr lang="en-US" smtClean="0"/>
              <a:pPr/>
              <a:t>‹#›</a:t>
            </a:fld>
            <a:endParaRPr lang="en-US" dirty="0"/>
          </a:p>
        </p:txBody>
      </p:sp>
      <p:sp>
        <p:nvSpPr>
          <p:cNvPr id="7" name="Text Placeholder 6"/>
          <p:cNvSpPr>
            <a:spLocks noGrp="1"/>
          </p:cNvSpPr>
          <p:nvPr>
            <p:ph type="body" sz="quarter" idx="13" hasCustomPrompt="1"/>
          </p:nvPr>
        </p:nvSpPr>
        <p:spPr>
          <a:xfrm>
            <a:off x="457200" y="5852160"/>
            <a:ext cx="10058400" cy="1005840"/>
          </a:xfrm>
        </p:spPr>
        <p:txBody>
          <a:bodyPr anchor="b">
            <a:noAutofit/>
          </a:bodyPr>
          <a:lstStyle>
            <a:lvl1pPr marL="0" indent="0">
              <a:spcBef>
                <a:spcPts val="300"/>
              </a:spcBef>
              <a:buNone/>
              <a:defRPr sz="1000"/>
            </a:lvl1pPr>
            <a:lvl2pPr marL="228600" indent="0">
              <a:spcBef>
                <a:spcPts val="300"/>
              </a:spcBef>
              <a:buNone/>
              <a:defRPr sz="1000"/>
            </a:lvl2pPr>
            <a:lvl3pPr marL="457200" indent="0">
              <a:spcBef>
                <a:spcPts val="300"/>
              </a:spcBef>
              <a:buNone/>
              <a:defRPr sz="1000"/>
            </a:lvl3pPr>
            <a:lvl4pPr marL="685800" indent="0">
              <a:spcBef>
                <a:spcPts val="300"/>
              </a:spcBef>
              <a:buNone/>
              <a:defRPr sz="1000"/>
            </a:lvl4pPr>
            <a:lvl5pPr marL="914400" indent="0">
              <a:spcBef>
                <a:spcPts val="300"/>
              </a:spcBef>
              <a:buNone/>
              <a:defRPr sz="1000"/>
            </a:lvl5pPr>
          </a:lstStyle>
          <a:p>
            <a:pPr lvl="0"/>
            <a:r>
              <a:rPr lang="en-US" dirty="0"/>
              <a:t>Reference(s)</a:t>
            </a:r>
          </a:p>
        </p:txBody>
      </p:sp>
    </p:spTree>
    <p:extLst>
      <p:ext uri="{BB962C8B-B14F-4D97-AF65-F5344CB8AC3E}">
        <p14:creationId xmlns:p14="http://schemas.microsoft.com/office/powerpoint/2010/main" val="2016423023"/>
      </p:ext>
    </p:extLst>
  </p:cSld>
  <p:clrMapOvr>
    <a:masterClrMapping/>
  </p:clrMapOvr>
  <p:transition>
    <p:fade/>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B959C31-8071-4657-BA84-2004C5131029}" type="datetime1">
              <a:rPr lang="en-US" smtClean="0"/>
              <a:t>10/12/2021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C7432E5-F8E0-41AE-9A6B-AD730338B005}" type="slidenum">
              <a:rPr lang="en-US" smtClean="0"/>
              <a:pPr/>
              <a:t>‹#›</a:t>
            </a:fld>
            <a:endParaRPr lang="en-US" dirty="0"/>
          </a:p>
        </p:txBody>
      </p:sp>
      <p:sp>
        <p:nvSpPr>
          <p:cNvPr id="6" name="Text Placeholder 5"/>
          <p:cNvSpPr>
            <a:spLocks noGrp="1"/>
          </p:cNvSpPr>
          <p:nvPr>
            <p:ph type="body" sz="quarter" idx="13" hasCustomPrompt="1"/>
          </p:nvPr>
        </p:nvSpPr>
        <p:spPr>
          <a:xfrm>
            <a:off x="486227" y="5852160"/>
            <a:ext cx="10058399" cy="1005840"/>
          </a:xfrm>
        </p:spPr>
        <p:txBody>
          <a:bodyPr anchor="b">
            <a:noAutofit/>
          </a:bodyPr>
          <a:lstStyle>
            <a:lvl1pPr marL="0" indent="0">
              <a:spcBef>
                <a:spcPts val="300"/>
              </a:spcBef>
              <a:buNone/>
              <a:defRPr sz="1000"/>
            </a:lvl1pPr>
            <a:lvl2pPr marL="228600" indent="0">
              <a:spcBef>
                <a:spcPts val="300"/>
              </a:spcBef>
              <a:buNone/>
              <a:defRPr sz="1000"/>
            </a:lvl2pPr>
            <a:lvl3pPr marL="457200" indent="0">
              <a:spcBef>
                <a:spcPts val="300"/>
              </a:spcBef>
              <a:buNone/>
              <a:defRPr sz="1000"/>
            </a:lvl3pPr>
            <a:lvl4pPr marL="685800" indent="0">
              <a:spcBef>
                <a:spcPts val="300"/>
              </a:spcBef>
              <a:buNone/>
              <a:defRPr sz="1000"/>
            </a:lvl4pPr>
            <a:lvl5pPr marL="914400" indent="0">
              <a:spcBef>
                <a:spcPts val="300"/>
              </a:spcBef>
              <a:buNone/>
              <a:defRPr sz="1000"/>
            </a:lvl5pPr>
          </a:lstStyle>
          <a:p>
            <a:pPr lvl="0"/>
            <a:r>
              <a:rPr lang="en-US" dirty="0"/>
              <a:t>Reference(s)</a:t>
            </a:r>
          </a:p>
        </p:txBody>
      </p:sp>
      <p:sp>
        <p:nvSpPr>
          <p:cNvPr id="7" name="Rectangle 6"/>
          <p:cNvSpPr/>
          <p:nvPr userDrawn="1"/>
        </p:nvSpPr>
        <p:spPr>
          <a:xfrm>
            <a:off x="193501" y="1028700"/>
            <a:ext cx="11998500" cy="25050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Tree>
    <p:extLst>
      <p:ext uri="{BB962C8B-B14F-4D97-AF65-F5344CB8AC3E}">
        <p14:creationId xmlns:p14="http://schemas.microsoft.com/office/powerpoint/2010/main" val="1523591762"/>
      </p:ext>
    </p:extLst>
  </p:cSld>
  <p:clrMapOvr>
    <a:masterClrMapping/>
  </p:clrMapOvr>
  <p:transition>
    <p:fade/>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userDrawn="1">
  <p:cSld name="Disclaimer">
    <p:spTree>
      <p:nvGrpSpPr>
        <p:cNvPr id="1" name=""/>
        <p:cNvGrpSpPr/>
        <p:nvPr/>
      </p:nvGrpSpPr>
      <p:grpSpPr>
        <a:xfrm>
          <a:off x="0" y="0"/>
          <a:ext cx="0" cy="0"/>
          <a:chOff x="0" y="0"/>
          <a:chExt cx="0" cy="0"/>
        </a:xfrm>
      </p:grpSpPr>
      <p:sp>
        <p:nvSpPr>
          <p:cNvPr id="3" name="Date Placeholder 2">
            <a:extLst>
              <a:ext uri="{FF2B5EF4-FFF2-40B4-BE49-F238E27FC236}">
                <a16:creationId xmlns:a16="http://schemas.microsoft.com/office/drawing/2014/main" id="{CE1287E9-EBEB-4648-982B-10337D55F8BE}"/>
              </a:ext>
            </a:extLst>
          </p:cNvPr>
          <p:cNvSpPr>
            <a:spLocks noGrp="1"/>
          </p:cNvSpPr>
          <p:nvPr>
            <p:ph type="dt" sz="half" idx="10"/>
          </p:nvPr>
        </p:nvSpPr>
        <p:spPr/>
        <p:txBody>
          <a:bodyPr/>
          <a:lstStyle/>
          <a:p>
            <a:fld id="{E2EF650A-C38E-40FB-BCF6-2303E9A7CC69}" type="datetime1">
              <a:rPr lang="en-US" smtClean="0"/>
              <a:t>10/12/2021</a:t>
            </a:fld>
            <a:endParaRPr lang="en-US"/>
          </a:p>
        </p:txBody>
      </p:sp>
      <p:sp>
        <p:nvSpPr>
          <p:cNvPr id="4" name="Footer Placeholder 3">
            <a:extLst>
              <a:ext uri="{FF2B5EF4-FFF2-40B4-BE49-F238E27FC236}">
                <a16:creationId xmlns:a16="http://schemas.microsoft.com/office/drawing/2014/main" id="{6D9B78B9-0DDE-46C9-8ACD-9F2A63B7312F}"/>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1E89C07F-8571-41D4-9A89-601A8B9C53DC}"/>
              </a:ext>
            </a:extLst>
          </p:cNvPr>
          <p:cNvSpPr>
            <a:spLocks noGrp="1"/>
          </p:cNvSpPr>
          <p:nvPr>
            <p:ph type="sldNum" sz="quarter" idx="12"/>
          </p:nvPr>
        </p:nvSpPr>
        <p:spPr/>
        <p:txBody>
          <a:bodyPr/>
          <a:lstStyle/>
          <a:p>
            <a:fld id="{CC7432E5-F8E0-41AE-9A6B-AD730338B005}" type="slidenum">
              <a:rPr lang="en-US" smtClean="0"/>
              <a:pPr/>
              <a:t>‹#›</a:t>
            </a:fld>
            <a:endParaRPr lang="en-US" dirty="0"/>
          </a:p>
        </p:txBody>
      </p:sp>
      <p:sp>
        <p:nvSpPr>
          <p:cNvPr id="7" name="Content Placeholder 6">
            <a:extLst>
              <a:ext uri="{FF2B5EF4-FFF2-40B4-BE49-F238E27FC236}">
                <a16:creationId xmlns:a16="http://schemas.microsoft.com/office/drawing/2014/main" id="{065F5103-6F75-4D29-92B7-D96304B0DF91}"/>
              </a:ext>
            </a:extLst>
          </p:cNvPr>
          <p:cNvSpPr>
            <a:spLocks noGrp="1"/>
          </p:cNvSpPr>
          <p:nvPr>
            <p:ph sz="quarter" idx="13"/>
          </p:nvPr>
        </p:nvSpPr>
        <p:spPr>
          <a:xfrm>
            <a:off x="457200" y="1092425"/>
            <a:ext cx="11277600" cy="4736875"/>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4000785297"/>
      </p:ext>
    </p:extLst>
  </p:cSld>
  <p:clrMapOvr>
    <a:masterClrMapping/>
  </p:clrMapOvr>
  <p:transition>
    <p:fade/>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userDrawn="1">
  <p:cSld name="Cover Sheet">
    <p:spTree>
      <p:nvGrpSpPr>
        <p:cNvPr id="1" name=""/>
        <p:cNvGrpSpPr/>
        <p:nvPr/>
      </p:nvGrpSpPr>
      <p:grpSpPr>
        <a:xfrm>
          <a:off x="0" y="0"/>
          <a:ext cx="0" cy="0"/>
          <a:chOff x="0" y="0"/>
          <a:chExt cx="0" cy="0"/>
        </a:xfrm>
      </p:grpSpPr>
      <p:sp>
        <p:nvSpPr>
          <p:cNvPr id="79" name="TextBox 78">
            <a:extLst>
              <a:ext uri="{FF2B5EF4-FFF2-40B4-BE49-F238E27FC236}">
                <a16:creationId xmlns:a16="http://schemas.microsoft.com/office/drawing/2014/main" id="{86D12817-4053-40BC-82BB-7AF5EE51AEBA}"/>
              </a:ext>
            </a:extLst>
          </p:cNvPr>
          <p:cNvSpPr txBox="1"/>
          <p:nvPr userDrawn="1"/>
        </p:nvSpPr>
        <p:spPr>
          <a:xfrm>
            <a:off x="3041904" y="6383222"/>
            <a:ext cx="6115279" cy="461665"/>
          </a:xfrm>
          <a:prstGeom prst="rect">
            <a:avLst/>
          </a:prstGeom>
          <a:noFill/>
          <a:ln>
            <a:noFill/>
          </a:ln>
        </p:spPr>
        <p:txBody>
          <a:bodyPr wrap="square" rtlCol="0" anchor="ctr">
            <a:spAutoFit/>
          </a:bodyPr>
          <a:lstStyle/>
          <a:p>
            <a:pPr marL="0" indent="0" algn="ctr">
              <a:buClr>
                <a:schemeClr val="accent1"/>
              </a:buClr>
              <a:buFont typeface="Arial" panose="020B0604020202020204" pitchFamily="34" charset="0"/>
              <a:buNone/>
            </a:pPr>
            <a:r>
              <a:rPr lang="en-US" sz="1400" b="1" dirty="0">
                <a:solidFill>
                  <a:schemeClr val="tx1"/>
                </a:solidFill>
              </a:rPr>
              <a:t>This Material is for Use by AstraZeneca MA Scientific Personnel Only</a:t>
            </a:r>
          </a:p>
          <a:p>
            <a:pPr marL="0" indent="0" algn="ctr">
              <a:buClr>
                <a:schemeClr val="accent1"/>
              </a:buClr>
              <a:buFont typeface="Arial" panose="020B0604020202020204" pitchFamily="34" charset="0"/>
              <a:buNone/>
            </a:pPr>
            <a:r>
              <a:rPr lang="en-US" sz="1000" b="0" dirty="0">
                <a:solidFill>
                  <a:schemeClr val="tx1"/>
                </a:solidFill>
              </a:rPr>
              <a:t>Speaker notes are for internal use only and are not to be shown or disseminated outside of AstraZeneca</a:t>
            </a:r>
          </a:p>
        </p:txBody>
      </p:sp>
      <p:graphicFrame>
        <p:nvGraphicFramePr>
          <p:cNvPr id="50" name="Table 49">
            <a:extLst>
              <a:ext uri="{FF2B5EF4-FFF2-40B4-BE49-F238E27FC236}">
                <a16:creationId xmlns:a16="http://schemas.microsoft.com/office/drawing/2014/main" id="{83D05D04-05CE-47AA-8F7B-B08C33B32C3F}"/>
              </a:ext>
            </a:extLst>
          </p:cNvPr>
          <p:cNvGraphicFramePr>
            <a:graphicFrameLocks noGrp="1"/>
          </p:cNvGraphicFramePr>
          <p:nvPr userDrawn="1">
            <p:extLst>
              <p:ext uri="{D42A27DB-BD31-4B8C-83A1-F6EECF244321}">
                <p14:modId xmlns:p14="http://schemas.microsoft.com/office/powerpoint/2010/main" val="162174221"/>
              </p:ext>
            </p:extLst>
          </p:nvPr>
        </p:nvGraphicFramePr>
        <p:xfrm>
          <a:off x="1128800" y="3577113"/>
          <a:ext cx="9949786" cy="764702"/>
        </p:xfrm>
        <a:graphic>
          <a:graphicData uri="http://schemas.openxmlformats.org/drawingml/2006/table">
            <a:tbl>
              <a:tblPr>
                <a:tableStyleId>{21E4AEA4-8DFA-4A89-87EB-49C32662AFE0}</a:tableStyleId>
              </a:tblPr>
              <a:tblGrid>
                <a:gridCol w="2931948">
                  <a:extLst>
                    <a:ext uri="{9D8B030D-6E8A-4147-A177-3AD203B41FA5}">
                      <a16:colId xmlns:a16="http://schemas.microsoft.com/office/drawing/2014/main" val="3458750997"/>
                    </a:ext>
                  </a:extLst>
                </a:gridCol>
                <a:gridCol w="3701243">
                  <a:extLst>
                    <a:ext uri="{9D8B030D-6E8A-4147-A177-3AD203B41FA5}">
                      <a16:colId xmlns:a16="http://schemas.microsoft.com/office/drawing/2014/main" val="4071395440"/>
                    </a:ext>
                  </a:extLst>
                </a:gridCol>
                <a:gridCol w="3316595">
                  <a:extLst>
                    <a:ext uri="{9D8B030D-6E8A-4147-A177-3AD203B41FA5}">
                      <a16:colId xmlns:a16="http://schemas.microsoft.com/office/drawing/2014/main" val="668771908"/>
                    </a:ext>
                  </a:extLst>
                </a:gridCol>
              </a:tblGrid>
              <a:tr h="382351">
                <a:tc>
                  <a:txBody>
                    <a:bodyPr/>
                    <a:lstStyle/>
                    <a:p>
                      <a:endParaRPr lang="en-US"/>
                    </a:p>
                  </a:txBody>
                  <a:tcPr>
                    <a:lnL w="12700" cap="flat" cmpd="sng" algn="ctr">
                      <a:solidFill>
                        <a:schemeClr val="bg1">
                          <a:lumMod val="50000"/>
                        </a:schemeClr>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endParaRPr lang="en-US"/>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endParaRPr lang="en-US" dirty="0"/>
                    </a:p>
                  </a:txBody>
                  <a:tcPr>
                    <a:lnL w="12700" cap="flat" cmpd="sng" algn="ctr">
                      <a:no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extLst>
                  <a:ext uri="{0D108BD9-81ED-4DB2-BD59-A6C34878D82A}">
                    <a16:rowId xmlns:a16="http://schemas.microsoft.com/office/drawing/2014/main" val="1532524754"/>
                  </a:ext>
                </a:extLst>
              </a:tr>
              <a:tr h="382351">
                <a:tc>
                  <a:txBody>
                    <a:bodyPr/>
                    <a:lstStyle/>
                    <a:p>
                      <a:endParaRPr lang="en-US"/>
                    </a:p>
                  </a:txBody>
                  <a:tcPr>
                    <a:lnL w="12700" cap="flat" cmpd="sng" algn="ctr">
                      <a:solidFill>
                        <a:schemeClr val="bg1">
                          <a:lumMod val="50000"/>
                        </a:schemeClr>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endParaRPr lang="en-US"/>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endParaRPr lang="en-US" dirty="0"/>
                    </a:p>
                  </a:txBody>
                  <a:tcPr>
                    <a:lnL w="12700" cap="flat" cmpd="sng" algn="ctr">
                      <a:no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extLst>
                  <a:ext uri="{0D108BD9-81ED-4DB2-BD59-A6C34878D82A}">
                    <a16:rowId xmlns:a16="http://schemas.microsoft.com/office/drawing/2014/main" val="4152630277"/>
                  </a:ext>
                </a:extLst>
              </a:tr>
            </a:tbl>
          </a:graphicData>
        </a:graphic>
      </p:graphicFrame>
      <p:graphicFrame>
        <p:nvGraphicFramePr>
          <p:cNvPr id="5" name="Table 4">
            <a:extLst>
              <a:ext uri="{FF2B5EF4-FFF2-40B4-BE49-F238E27FC236}">
                <a16:creationId xmlns:a16="http://schemas.microsoft.com/office/drawing/2014/main" id="{3C8DCB22-4BDC-4256-9886-290008A41E58}"/>
              </a:ext>
            </a:extLst>
          </p:cNvPr>
          <p:cNvGraphicFramePr>
            <a:graphicFrameLocks noGrp="1"/>
          </p:cNvGraphicFramePr>
          <p:nvPr userDrawn="1">
            <p:extLst>
              <p:ext uri="{D42A27DB-BD31-4B8C-83A1-F6EECF244321}">
                <p14:modId xmlns:p14="http://schemas.microsoft.com/office/powerpoint/2010/main" val="747849903"/>
              </p:ext>
            </p:extLst>
          </p:nvPr>
        </p:nvGraphicFramePr>
        <p:xfrm>
          <a:off x="1128800" y="1039470"/>
          <a:ext cx="9949786" cy="2294106"/>
        </p:xfrm>
        <a:graphic>
          <a:graphicData uri="http://schemas.openxmlformats.org/drawingml/2006/table">
            <a:tbl>
              <a:tblPr>
                <a:tableStyleId>{21E4AEA4-8DFA-4A89-87EB-49C32662AFE0}</a:tableStyleId>
              </a:tblPr>
              <a:tblGrid>
                <a:gridCol w="2931948">
                  <a:extLst>
                    <a:ext uri="{9D8B030D-6E8A-4147-A177-3AD203B41FA5}">
                      <a16:colId xmlns:a16="http://schemas.microsoft.com/office/drawing/2014/main" val="3458750997"/>
                    </a:ext>
                  </a:extLst>
                </a:gridCol>
                <a:gridCol w="3701243">
                  <a:extLst>
                    <a:ext uri="{9D8B030D-6E8A-4147-A177-3AD203B41FA5}">
                      <a16:colId xmlns:a16="http://schemas.microsoft.com/office/drawing/2014/main" val="4071395440"/>
                    </a:ext>
                  </a:extLst>
                </a:gridCol>
                <a:gridCol w="3316595">
                  <a:extLst>
                    <a:ext uri="{9D8B030D-6E8A-4147-A177-3AD203B41FA5}">
                      <a16:colId xmlns:a16="http://schemas.microsoft.com/office/drawing/2014/main" val="668771908"/>
                    </a:ext>
                  </a:extLst>
                </a:gridCol>
              </a:tblGrid>
              <a:tr h="382351">
                <a:tc>
                  <a:txBody>
                    <a:bodyPr/>
                    <a:lstStyle/>
                    <a:p>
                      <a:endParaRPr lang="en-US" dirty="0"/>
                    </a:p>
                  </a:txBody>
                  <a:tcPr>
                    <a:lnL w="12700" cap="flat" cmpd="sng" algn="ctr">
                      <a:solidFill>
                        <a:schemeClr val="bg1">
                          <a:lumMod val="50000"/>
                        </a:schemeClr>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endParaRPr lang="en-US"/>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endParaRPr lang="en-US"/>
                    </a:p>
                  </a:txBody>
                  <a:tcPr>
                    <a:lnL w="12700" cap="flat" cmpd="sng" algn="ctr">
                      <a:no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extLst>
                  <a:ext uri="{0D108BD9-81ED-4DB2-BD59-A6C34878D82A}">
                    <a16:rowId xmlns:a16="http://schemas.microsoft.com/office/drawing/2014/main" val="1023421394"/>
                  </a:ext>
                </a:extLst>
              </a:tr>
              <a:tr h="382351">
                <a:tc>
                  <a:txBody>
                    <a:bodyPr/>
                    <a:lstStyle/>
                    <a:p>
                      <a:endParaRPr lang="en-US"/>
                    </a:p>
                  </a:txBody>
                  <a:tcPr>
                    <a:lnL w="12700" cap="flat" cmpd="sng" algn="ctr">
                      <a:solidFill>
                        <a:schemeClr val="bg1">
                          <a:lumMod val="50000"/>
                        </a:schemeClr>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endParaRPr lang="en-US"/>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endParaRPr lang="en-US"/>
                    </a:p>
                  </a:txBody>
                  <a:tcPr>
                    <a:lnL w="12700" cap="flat" cmpd="sng" algn="ctr">
                      <a:no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extLst>
                  <a:ext uri="{0D108BD9-81ED-4DB2-BD59-A6C34878D82A}">
                    <a16:rowId xmlns:a16="http://schemas.microsoft.com/office/drawing/2014/main" val="3368834974"/>
                  </a:ext>
                </a:extLst>
              </a:tr>
              <a:tr h="382351">
                <a:tc>
                  <a:txBody>
                    <a:bodyPr/>
                    <a:lstStyle/>
                    <a:p>
                      <a:endParaRPr lang="en-US"/>
                    </a:p>
                  </a:txBody>
                  <a:tcPr>
                    <a:lnL w="12700" cap="flat" cmpd="sng" algn="ctr">
                      <a:solidFill>
                        <a:schemeClr val="bg1">
                          <a:lumMod val="50000"/>
                        </a:schemeClr>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endParaRPr lang="en-US"/>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endParaRPr lang="en-US"/>
                    </a:p>
                  </a:txBody>
                  <a:tcPr>
                    <a:lnL w="12700" cap="flat" cmpd="sng" algn="ctr">
                      <a:no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extLst>
                  <a:ext uri="{0D108BD9-81ED-4DB2-BD59-A6C34878D82A}">
                    <a16:rowId xmlns:a16="http://schemas.microsoft.com/office/drawing/2014/main" val="4051146587"/>
                  </a:ext>
                </a:extLst>
              </a:tr>
              <a:tr h="382351">
                <a:tc>
                  <a:txBody>
                    <a:bodyPr/>
                    <a:lstStyle/>
                    <a:p>
                      <a:endParaRPr lang="en-US"/>
                    </a:p>
                  </a:txBody>
                  <a:tcPr>
                    <a:lnL w="12700" cap="flat" cmpd="sng" algn="ctr">
                      <a:solidFill>
                        <a:schemeClr val="bg1">
                          <a:lumMod val="50000"/>
                        </a:schemeClr>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endParaRPr lang="en-US"/>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endParaRPr lang="en-US"/>
                    </a:p>
                  </a:txBody>
                  <a:tcPr>
                    <a:lnL w="12700" cap="flat" cmpd="sng" algn="ctr">
                      <a:no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extLst>
                  <a:ext uri="{0D108BD9-81ED-4DB2-BD59-A6C34878D82A}">
                    <a16:rowId xmlns:a16="http://schemas.microsoft.com/office/drawing/2014/main" val="2061963846"/>
                  </a:ext>
                </a:extLst>
              </a:tr>
              <a:tr h="382351">
                <a:tc>
                  <a:txBody>
                    <a:bodyPr/>
                    <a:lstStyle/>
                    <a:p>
                      <a:endParaRPr lang="en-US"/>
                    </a:p>
                  </a:txBody>
                  <a:tcPr>
                    <a:lnL w="12700" cap="flat" cmpd="sng" algn="ctr">
                      <a:solidFill>
                        <a:schemeClr val="bg1">
                          <a:lumMod val="50000"/>
                        </a:schemeClr>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endParaRPr lang="en-US"/>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endParaRPr lang="en-US"/>
                    </a:p>
                  </a:txBody>
                  <a:tcPr>
                    <a:lnL w="12700" cap="flat" cmpd="sng" algn="ctr">
                      <a:no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extLst>
                  <a:ext uri="{0D108BD9-81ED-4DB2-BD59-A6C34878D82A}">
                    <a16:rowId xmlns:a16="http://schemas.microsoft.com/office/drawing/2014/main" val="1532524754"/>
                  </a:ext>
                </a:extLst>
              </a:tr>
              <a:tr h="382351">
                <a:tc>
                  <a:txBody>
                    <a:bodyPr/>
                    <a:lstStyle/>
                    <a:p>
                      <a:endParaRPr lang="en-US"/>
                    </a:p>
                  </a:txBody>
                  <a:tcPr>
                    <a:lnL w="12700" cap="flat" cmpd="sng" algn="ctr">
                      <a:solidFill>
                        <a:schemeClr val="bg1">
                          <a:lumMod val="50000"/>
                        </a:schemeClr>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endParaRPr lang="en-US"/>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endParaRPr lang="en-US" dirty="0"/>
                    </a:p>
                  </a:txBody>
                  <a:tcPr>
                    <a:lnL w="12700" cap="flat" cmpd="sng" algn="ctr">
                      <a:no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extLst>
                  <a:ext uri="{0D108BD9-81ED-4DB2-BD59-A6C34878D82A}">
                    <a16:rowId xmlns:a16="http://schemas.microsoft.com/office/drawing/2014/main" val="4152630277"/>
                  </a:ext>
                </a:extLst>
              </a:tr>
            </a:tbl>
          </a:graphicData>
        </a:graphic>
      </p:graphicFrame>
      <p:sp>
        <p:nvSpPr>
          <p:cNvPr id="2" name="Date Placeholder 1"/>
          <p:cNvSpPr>
            <a:spLocks noGrp="1"/>
          </p:cNvSpPr>
          <p:nvPr>
            <p:ph type="dt" sz="half" idx="10"/>
          </p:nvPr>
        </p:nvSpPr>
        <p:spPr/>
        <p:txBody>
          <a:bodyPr/>
          <a:lstStyle/>
          <a:p>
            <a:fld id="{4B959C31-8071-4657-BA84-2004C5131029}" type="datetime1">
              <a:rPr lang="en-US" smtClean="0"/>
              <a:t>10/12/2021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C7432E5-F8E0-41AE-9A6B-AD730338B005}" type="slidenum">
              <a:rPr lang="en-US" smtClean="0"/>
              <a:pPr/>
              <a:t>‹#›</a:t>
            </a:fld>
            <a:endParaRPr lang="en-US" dirty="0"/>
          </a:p>
        </p:txBody>
      </p:sp>
      <p:sp>
        <p:nvSpPr>
          <p:cNvPr id="8" name="TextBox 7">
            <a:extLst>
              <a:ext uri="{FF2B5EF4-FFF2-40B4-BE49-F238E27FC236}">
                <a16:creationId xmlns:a16="http://schemas.microsoft.com/office/drawing/2014/main" id="{FF897A55-CB79-4D07-BEF1-54B1E974D126}"/>
              </a:ext>
            </a:extLst>
          </p:cNvPr>
          <p:cNvSpPr txBox="1"/>
          <p:nvPr userDrawn="1"/>
        </p:nvSpPr>
        <p:spPr>
          <a:xfrm>
            <a:off x="10160000" y="6611780"/>
            <a:ext cx="2032000" cy="246221"/>
          </a:xfrm>
          <a:prstGeom prst="rect">
            <a:avLst/>
          </a:prstGeom>
          <a:noFill/>
        </p:spPr>
        <p:txBody>
          <a:bodyPr wrap="square" rtlCol="0" anchor="b" anchorCtr="0">
            <a:spAutoFit/>
          </a:bodyPr>
          <a:lstStyle/>
          <a:p>
            <a:pPr algn="r"/>
            <a:r>
              <a:rPr lang="en-US" sz="1000" b="0" baseline="0" dirty="0">
                <a:solidFill>
                  <a:schemeClr val="tx1"/>
                </a:solidFill>
                <a:latin typeface="Arial" pitchFamily="34" charset="0"/>
                <a:cs typeface="Arial" pitchFamily="34" charset="0"/>
              </a:rPr>
              <a:t>© AstraZeneca 2020</a:t>
            </a:r>
          </a:p>
        </p:txBody>
      </p:sp>
      <p:sp>
        <p:nvSpPr>
          <p:cNvPr id="9" name="Text Placeholder 8">
            <a:extLst>
              <a:ext uri="{FF2B5EF4-FFF2-40B4-BE49-F238E27FC236}">
                <a16:creationId xmlns:a16="http://schemas.microsoft.com/office/drawing/2014/main" id="{A9E08680-4520-4EA6-B4A7-FD0062F8A6E5}"/>
              </a:ext>
            </a:extLst>
          </p:cNvPr>
          <p:cNvSpPr>
            <a:spLocks noGrp="1"/>
          </p:cNvSpPr>
          <p:nvPr>
            <p:ph type="body" sz="quarter" idx="13" hasCustomPrompt="1"/>
          </p:nvPr>
        </p:nvSpPr>
        <p:spPr>
          <a:xfrm>
            <a:off x="2972006" y="1102835"/>
            <a:ext cx="8106580" cy="228600"/>
          </a:xfrm>
        </p:spPr>
        <p:txBody>
          <a:bodyPr anchor="ctr">
            <a:normAutofit/>
          </a:bodyPr>
          <a:lstStyle>
            <a:lvl1pPr marL="0" indent="0">
              <a:buFont typeface="Arial" panose="020B0604020202020204" pitchFamily="34" charset="0"/>
              <a:buNone/>
              <a:defRPr sz="1200"/>
            </a:lvl1pPr>
            <a:lvl2pPr marL="228600" indent="0">
              <a:buNone/>
              <a:defRPr/>
            </a:lvl2pPr>
            <a:lvl3pPr marL="457200" indent="0">
              <a:buNone/>
              <a:defRPr/>
            </a:lvl3pPr>
            <a:lvl4pPr marL="685800" indent="0">
              <a:buNone/>
              <a:defRPr/>
            </a:lvl4pPr>
            <a:lvl5pPr marL="914400" indent="0">
              <a:buNone/>
              <a:defRPr/>
            </a:lvl5pPr>
          </a:lstStyle>
          <a:p>
            <a:pPr lvl="0"/>
            <a:r>
              <a:rPr lang="en-US" dirty="0"/>
              <a:t>&lt;&lt;MAAZAP&gt; &lt;#######&lt;TA&gt; &lt;Asset Title&gt; 70 character limit</a:t>
            </a:r>
          </a:p>
        </p:txBody>
      </p:sp>
      <p:sp>
        <p:nvSpPr>
          <p:cNvPr id="11" name="Text Placeholder 10">
            <a:extLst>
              <a:ext uri="{FF2B5EF4-FFF2-40B4-BE49-F238E27FC236}">
                <a16:creationId xmlns:a16="http://schemas.microsoft.com/office/drawing/2014/main" id="{CF687FD7-F293-4468-AE23-E28EE4619773}"/>
              </a:ext>
            </a:extLst>
          </p:cNvPr>
          <p:cNvSpPr>
            <a:spLocks noGrp="1"/>
          </p:cNvSpPr>
          <p:nvPr>
            <p:ph type="body" sz="quarter" idx="14" hasCustomPrompt="1"/>
          </p:nvPr>
        </p:nvSpPr>
        <p:spPr>
          <a:xfrm>
            <a:off x="6785855" y="1491653"/>
            <a:ext cx="1496778" cy="228600"/>
          </a:xfrm>
        </p:spPr>
        <p:txBody>
          <a:bodyPr anchor="ctr">
            <a:noAutofit/>
          </a:bodyPr>
          <a:lstStyle>
            <a:lvl1pPr marL="0" indent="0">
              <a:buFont typeface="Arial" panose="020B0604020202020204" pitchFamily="34" charset="0"/>
              <a:buNone/>
              <a:defRPr sz="1200"/>
            </a:lvl1pPr>
            <a:lvl2pPr marL="228600" indent="0">
              <a:buNone/>
              <a:defRPr sz="1200"/>
            </a:lvl2pPr>
            <a:lvl3pPr marL="457200" indent="0">
              <a:buNone/>
              <a:defRPr sz="1200"/>
            </a:lvl3pPr>
            <a:lvl4pPr marL="685800" indent="0">
              <a:buNone/>
              <a:defRPr sz="1200"/>
            </a:lvl4pPr>
            <a:lvl5pPr marL="914400" indent="0">
              <a:buNone/>
              <a:defRPr sz="1200"/>
            </a:lvl5pPr>
          </a:lstStyle>
          <a:p>
            <a:pPr lvl="0"/>
            <a:r>
              <a:rPr lang="en-US" dirty="0"/>
              <a:t>MM/YY</a:t>
            </a:r>
          </a:p>
        </p:txBody>
      </p:sp>
      <p:sp>
        <p:nvSpPr>
          <p:cNvPr id="13" name="Text Placeholder 12">
            <a:extLst>
              <a:ext uri="{FF2B5EF4-FFF2-40B4-BE49-F238E27FC236}">
                <a16:creationId xmlns:a16="http://schemas.microsoft.com/office/drawing/2014/main" id="{5BA6C7CD-771E-461C-A133-67764B81E611}"/>
              </a:ext>
            </a:extLst>
          </p:cNvPr>
          <p:cNvSpPr>
            <a:spLocks noGrp="1"/>
          </p:cNvSpPr>
          <p:nvPr>
            <p:ph type="body" sz="quarter" idx="15" hasCustomPrompt="1"/>
          </p:nvPr>
        </p:nvSpPr>
        <p:spPr>
          <a:xfrm>
            <a:off x="2972006" y="1491653"/>
            <a:ext cx="1797601" cy="228600"/>
          </a:xfrm>
        </p:spPr>
        <p:txBody>
          <a:bodyPr anchor="ctr">
            <a:noAutofit/>
          </a:bodyPr>
          <a:lstStyle>
            <a:lvl1pPr marL="0" indent="0">
              <a:buFont typeface="Arial" panose="020B0604020202020204" pitchFamily="34" charset="0"/>
              <a:buNone/>
              <a:defRPr sz="1200"/>
            </a:lvl1pPr>
            <a:lvl2pPr marL="228600" indent="0">
              <a:buNone/>
              <a:defRPr sz="1200"/>
            </a:lvl2pPr>
            <a:lvl3pPr marL="457200" indent="0">
              <a:buNone/>
              <a:defRPr sz="1200"/>
            </a:lvl3pPr>
            <a:lvl4pPr marL="685800" indent="0">
              <a:buNone/>
              <a:defRPr sz="1200"/>
            </a:lvl4pPr>
            <a:lvl5pPr marL="914400" indent="0">
              <a:buNone/>
              <a:defRPr sz="1200"/>
            </a:lvl5pPr>
          </a:lstStyle>
          <a:p>
            <a:pPr lvl="0"/>
            <a:r>
              <a:rPr lang="en-US" dirty="0"/>
              <a:t>Reactive or Proactive</a:t>
            </a:r>
          </a:p>
        </p:txBody>
      </p:sp>
      <p:sp>
        <p:nvSpPr>
          <p:cNvPr id="15" name="Text Placeholder 14">
            <a:extLst>
              <a:ext uri="{FF2B5EF4-FFF2-40B4-BE49-F238E27FC236}">
                <a16:creationId xmlns:a16="http://schemas.microsoft.com/office/drawing/2014/main" id="{6E33F1E3-ED30-4982-A86D-2C076E1C3B62}"/>
              </a:ext>
            </a:extLst>
          </p:cNvPr>
          <p:cNvSpPr>
            <a:spLocks noGrp="1"/>
          </p:cNvSpPr>
          <p:nvPr>
            <p:ph type="body" sz="quarter" idx="16" hasCustomPrompt="1"/>
          </p:nvPr>
        </p:nvSpPr>
        <p:spPr>
          <a:xfrm>
            <a:off x="6785855" y="1880471"/>
            <a:ext cx="1496778" cy="228600"/>
          </a:xfrm>
        </p:spPr>
        <p:txBody>
          <a:bodyPr anchor="ctr">
            <a:noAutofit/>
          </a:bodyPr>
          <a:lstStyle>
            <a:lvl1pPr marL="0" indent="0">
              <a:buFont typeface="Arial" panose="020B0604020202020204" pitchFamily="34" charset="0"/>
              <a:buNone/>
              <a:defRPr sz="1200"/>
            </a:lvl1pPr>
            <a:lvl2pPr marL="228600" indent="0">
              <a:buNone/>
              <a:defRPr sz="1200"/>
            </a:lvl2pPr>
            <a:lvl3pPr marL="457200" indent="0">
              <a:buNone/>
              <a:defRPr sz="1200"/>
            </a:lvl3pPr>
            <a:lvl4pPr marL="685800" indent="0">
              <a:buNone/>
              <a:defRPr sz="1200"/>
            </a:lvl4pPr>
            <a:lvl5pPr marL="914400" indent="0">
              <a:buNone/>
              <a:defRPr sz="1200"/>
            </a:lvl5pPr>
          </a:lstStyle>
          <a:p>
            <a:pPr lvl="0"/>
            <a:r>
              <a:rPr lang="en-US" dirty="0"/>
              <a:t>MM/YY (if &lt;1 year)</a:t>
            </a:r>
          </a:p>
        </p:txBody>
      </p:sp>
      <p:sp>
        <p:nvSpPr>
          <p:cNvPr id="17" name="Text Placeholder 16">
            <a:extLst>
              <a:ext uri="{FF2B5EF4-FFF2-40B4-BE49-F238E27FC236}">
                <a16:creationId xmlns:a16="http://schemas.microsoft.com/office/drawing/2014/main" id="{12286C0F-7CF6-40B2-B8FA-7AF1D25B9922}"/>
              </a:ext>
            </a:extLst>
          </p:cNvPr>
          <p:cNvSpPr>
            <a:spLocks noGrp="1"/>
          </p:cNvSpPr>
          <p:nvPr>
            <p:ph type="body" sz="quarter" idx="17" hasCustomPrompt="1"/>
          </p:nvPr>
        </p:nvSpPr>
        <p:spPr>
          <a:xfrm>
            <a:off x="2972006" y="2658107"/>
            <a:ext cx="891693" cy="228600"/>
          </a:xfrm>
        </p:spPr>
        <p:txBody>
          <a:bodyPr anchor="ctr">
            <a:noAutofit/>
          </a:bodyPr>
          <a:lstStyle>
            <a:lvl1pPr marL="0" indent="0">
              <a:buFont typeface="Arial" panose="020B0604020202020204" pitchFamily="34" charset="0"/>
              <a:buNone/>
              <a:defRPr sz="1200"/>
            </a:lvl1pPr>
            <a:lvl2pPr marL="228600" indent="0">
              <a:buNone/>
              <a:defRPr sz="1200"/>
            </a:lvl2pPr>
            <a:lvl3pPr marL="457200" indent="0">
              <a:buNone/>
              <a:defRPr sz="1200"/>
            </a:lvl3pPr>
            <a:lvl4pPr marL="685800" indent="0">
              <a:buNone/>
              <a:defRPr sz="1200"/>
            </a:lvl4pPr>
            <a:lvl5pPr marL="914400" indent="0">
              <a:buNone/>
              <a:defRPr sz="1200"/>
            </a:lvl5pPr>
          </a:lstStyle>
          <a:p>
            <a:pPr lvl="0"/>
            <a:r>
              <a:rPr lang="en-US" dirty="0"/>
              <a:t>Yes or No</a:t>
            </a:r>
          </a:p>
        </p:txBody>
      </p:sp>
      <p:sp>
        <p:nvSpPr>
          <p:cNvPr id="19" name="Text Placeholder 18">
            <a:extLst>
              <a:ext uri="{FF2B5EF4-FFF2-40B4-BE49-F238E27FC236}">
                <a16:creationId xmlns:a16="http://schemas.microsoft.com/office/drawing/2014/main" id="{A1F28B02-DF8E-4C7E-90E9-0214CD384EA9}"/>
              </a:ext>
            </a:extLst>
          </p:cNvPr>
          <p:cNvSpPr>
            <a:spLocks noGrp="1"/>
          </p:cNvSpPr>
          <p:nvPr>
            <p:ph type="body" sz="quarter" idx="18" hasCustomPrompt="1"/>
          </p:nvPr>
        </p:nvSpPr>
        <p:spPr>
          <a:xfrm>
            <a:off x="3893972" y="2658107"/>
            <a:ext cx="4159180" cy="228600"/>
          </a:xfrm>
        </p:spPr>
        <p:txBody>
          <a:bodyPr anchor="ctr">
            <a:noAutofit/>
          </a:bodyPr>
          <a:lstStyle>
            <a:lvl1pPr marL="0" indent="0">
              <a:buFont typeface="Arial" panose="020B0604020202020204" pitchFamily="34" charset="0"/>
              <a:buNone/>
              <a:defRPr sz="1200"/>
            </a:lvl1pPr>
            <a:lvl2pPr marL="228600" indent="0">
              <a:buNone/>
              <a:defRPr sz="1200"/>
            </a:lvl2pPr>
            <a:lvl3pPr marL="457200" indent="0">
              <a:buNone/>
              <a:defRPr sz="1200"/>
            </a:lvl3pPr>
            <a:lvl4pPr marL="685800" indent="0">
              <a:buNone/>
              <a:defRPr sz="1200"/>
            </a:lvl4pPr>
            <a:lvl5pPr marL="914400" indent="0">
              <a:buNone/>
              <a:defRPr sz="1200"/>
            </a:lvl5pPr>
          </a:lstStyle>
          <a:p>
            <a:pPr lvl="0"/>
            <a:r>
              <a:rPr lang="en-US" dirty="0"/>
              <a:t> If Yes - Reactive via MI, Reactive via MI </a:t>
            </a:r>
            <a:r>
              <a:rPr lang="en-US" dirty="0" err="1"/>
              <a:t>SciP</a:t>
            </a:r>
            <a:r>
              <a:rPr lang="en-US" dirty="0"/>
              <a:t>, or Proactive</a:t>
            </a:r>
          </a:p>
        </p:txBody>
      </p:sp>
      <p:sp>
        <p:nvSpPr>
          <p:cNvPr id="21" name="Text Placeholder 20">
            <a:extLst>
              <a:ext uri="{FF2B5EF4-FFF2-40B4-BE49-F238E27FC236}">
                <a16:creationId xmlns:a16="http://schemas.microsoft.com/office/drawing/2014/main" id="{277F15F9-6B04-4325-BA35-6D4FC8B30B7D}"/>
              </a:ext>
            </a:extLst>
          </p:cNvPr>
          <p:cNvSpPr>
            <a:spLocks noGrp="1"/>
          </p:cNvSpPr>
          <p:nvPr>
            <p:ph type="body" sz="quarter" idx="19" hasCustomPrompt="1"/>
          </p:nvPr>
        </p:nvSpPr>
        <p:spPr>
          <a:xfrm>
            <a:off x="2972006" y="3046924"/>
            <a:ext cx="3936722" cy="228600"/>
          </a:xfrm>
        </p:spPr>
        <p:txBody>
          <a:bodyPr anchor="ctr">
            <a:noAutofit/>
          </a:bodyPr>
          <a:lstStyle>
            <a:lvl1pPr marL="0" indent="0">
              <a:buNone/>
              <a:defRPr sz="1200"/>
            </a:lvl1pPr>
            <a:lvl2pPr marL="228600" indent="0">
              <a:buNone/>
              <a:defRPr sz="1200"/>
            </a:lvl2pPr>
            <a:lvl3pPr marL="457200" indent="0">
              <a:buNone/>
              <a:defRPr sz="1200"/>
            </a:lvl3pPr>
            <a:lvl4pPr marL="685800" indent="0">
              <a:buNone/>
              <a:defRPr sz="1200"/>
            </a:lvl4pPr>
            <a:lvl5pPr marL="914400" indent="0">
              <a:buNone/>
              <a:defRPr sz="1200"/>
            </a:lvl5pPr>
          </a:lstStyle>
          <a:p>
            <a:pPr lvl="0"/>
            <a:r>
              <a:rPr lang="en-US" dirty="0"/>
              <a:t>Any MA </a:t>
            </a:r>
            <a:r>
              <a:rPr lang="en-US" dirty="0" err="1"/>
              <a:t>SciP</a:t>
            </a:r>
            <a:r>
              <a:rPr lang="en-US" dirty="0"/>
              <a:t>, MSL, MA MM, or Other MA Role</a:t>
            </a:r>
          </a:p>
        </p:txBody>
      </p:sp>
      <p:sp>
        <p:nvSpPr>
          <p:cNvPr id="27" name="Text Placeholder 26">
            <a:extLst>
              <a:ext uri="{FF2B5EF4-FFF2-40B4-BE49-F238E27FC236}">
                <a16:creationId xmlns:a16="http://schemas.microsoft.com/office/drawing/2014/main" id="{DD881301-6455-4429-AC98-70F1B2B5BC88}"/>
              </a:ext>
            </a:extLst>
          </p:cNvPr>
          <p:cNvSpPr>
            <a:spLocks noGrp="1"/>
          </p:cNvSpPr>
          <p:nvPr>
            <p:ph type="body" sz="quarter" idx="22" hasCustomPrompt="1"/>
          </p:nvPr>
        </p:nvSpPr>
        <p:spPr>
          <a:xfrm>
            <a:off x="6785855" y="2269289"/>
            <a:ext cx="3284423" cy="228600"/>
          </a:xfrm>
        </p:spPr>
        <p:txBody>
          <a:bodyPr anchor="ctr">
            <a:noAutofit/>
          </a:bodyPr>
          <a:lstStyle>
            <a:lvl1pPr marL="0" indent="0">
              <a:buNone/>
              <a:defRPr sz="1200"/>
            </a:lvl1pPr>
            <a:lvl2pPr marL="228600" indent="0">
              <a:buNone/>
              <a:defRPr sz="1200"/>
            </a:lvl2pPr>
            <a:lvl3pPr marL="457200" indent="0">
              <a:buNone/>
              <a:defRPr sz="1200"/>
            </a:lvl3pPr>
            <a:lvl4pPr marL="685800" indent="0">
              <a:buNone/>
              <a:defRPr sz="1200"/>
            </a:lvl4pPr>
            <a:lvl5pPr marL="914400" indent="0">
              <a:buNone/>
              <a:defRPr sz="1200"/>
            </a:lvl5pPr>
          </a:lstStyle>
          <a:p>
            <a:pPr lvl="0"/>
            <a:r>
              <a:rPr lang="en-US" dirty="0"/>
              <a:t>Any HCP, MM Only, Contracted EE, or Other</a:t>
            </a:r>
          </a:p>
        </p:txBody>
      </p:sp>
      <p:sp>
        <p:nvSpPr>
          <p:cNvPr id="29" name="Text Placeholder 28">
            <a:extLst>
              <a:ext uri="{FF2B5EF4-FFF2-40B4-BE49-F238E27FC236}">
                <a16:creationId xmlns:a16="http://schemas.microsoft.com/office/drawing/2014/main" id="{110857ED-F4F0-4AED-89F7-6595C2BD781E}"/>
              </a:ext>
            </a:extLst>
          </p:cNvPr>
          <p:cNvSpPr>
            <a:spLocks noGrp="1"/>
          </p:cNvSpPr>
          <p:nvPr>
            <p:ph type="body" sz="quarter" idx="23" hasCustomPrompt="1"/>
          </p:nvPr>
        </p:nvSpPr>
        <p:spPr>
          <a:xfrm>
            <a:off x="2972006" y="2269289"/>
            <a:ext cx="891693" cy="228600"/>
          </a:xfrm>
        </p:spPr>
        <p:txBody>
          <a:bodyPr anchor="ctr">
            <a:noAutofit/>
          </a:bodyPr>
          <a:lstStyle>
            <a:lvl1pPr marL="0" indent="0">
              <a:buNone/>
              <a:defRPr sz="1200"/>
            </a:lvl1pPr>
            <a:lvl2pPr marL="228600" indent="0">
              <a:buNone/>
              <a:defRPr sz="1200"/>
            </a:lvl2pPr>
            <a:lvl3pPr marL="457200" indent="0">
              <a:buNone/>
              <a:defRPr sz="1200"/>
            </a:lvl3pPr>
            <a:lvl4pPr marL="685800" indent="0">
              <a:buNone/>
              <a:defRPr sz="1200"/>
            </a:lvl4pPr>
            <a:lvl5pPr marL="914400" indent="0">
              <a:buNone/>
              <a:defRPr sz="1200"/>
            </a:lvl5pPr>
          </a:lstStyle>
          <a:p>
            <a:pPr lvl="0"/>
            <a:r>
              <a:rPr lang="en-US" dirty="0"/>
              <a:t>Yes or No</a:t>
            </a:r>
          </a:p>
        </p:txBody>
      </p:sp>
      <p:sp>
        <p:nvSpPr>
          <p:cNvPr id="31" name="Text Placeholder 30">
            <a:extLst>
              <a:ext uri="{FF2B5EF4-FFF2-40B4-BE49-F238E27FC236}">
                <a16:creationId xmlns:a16="http://schemas.microsoft.com/office/drawing/2014/main" id="{1C3ADFAF-903D-45A8-9EC3-263C6B88C9B5}"/>
              </a:ext>
            </a:extLst>
          </p:cNvPr>
          <p:cNvSpPr>
            <a:spLocks noGrp="1"/>
          </p:cNvSpPr>
          <p:nvPr>
            <p:ph type="body" sz="quarter" idx="24" hasCustomPrompt="1"/>
          </p:nvPr>
        </p:nvSpPr>
        <p:spPr>
          <a:xfrm>
            <a:off x="3900043" y="2269289"/>
            <a:ext cx="1212311" cy="228600"/>
          </a:xfrm>
        </p:spPr>
        <p:txBody>
          <a:bodyPr anchor="ctr">
            <a:noAutofit/>
          </a:bodyPr>
          <a:lstStyle>
            <a:lvl1pPr marL="0" indent="0">
              <a:buNone/>
              <a:defRPr sz="1200"/>
            </a:lvl1pPr>
            <a:lvl2pPr marL="228600" indent="0">
              <a:buNone/>
              <a:defRPr sz="1200"/>
            </a:lvl2pPr>
            <a:lvl3pPr marL="457200" indent="0">
              <a:buNone/>
              <a:defRPr sz="1200"/>
            </a:lvl3pPr>
            <a:lvl4pPr marL="685800" indent="0">
              <a:buNone/>
              <a:defRPr sz="1200"/>
            </a:lvl4pPr>
            <a:lvl5pPr marL="914400" indent="0">
              <a:buNone/>
              <a:defRPr sz="1200"/>
            </a:lvl5pPr>
          </a:lstStyle>
          <a:p>
            <a:pPr lvl="0"/>
            <a:r>
              <a:rPr lang="en-US" dirty="0"/>
              <a:t>If Yes - MM/YY</a:t>
            </a:r>
          </a:p>
        </p:txBody>
      </p:sp>
      <p:sp>
        <p:nvSpPr>
          <p:cNvPr id="33" name="Text Placeholder 32">
            <a:extLst>
              <a:ext uri="{FF2B5EF4-FFF2-40B4-BE49-F238E27FC236}">
                <a16:creationId xmlns:a16="http://schemas.microsoft.com/office/drawing/2014/main" id="{699D1E98-12E4-4111-B43B-8EF5E67629AC}"/>
              </a:ext>
            </a:extLst>
          </p:cNvPr>
          <p:cNvSpPr>
            <a:spLocks noGrp="1"/>
          </p:cNvSpPr>
          <p:nvPr>
            <p:ph type="body" sz="quarter" idx="25" hasCustomPrompt="1"/>
          </p:nvPr>
        </p:nvSpPr>
        <p:spPr>
          <a:xfrm>
            <a:off x="2972006" y="5042742"/>
            <a:ext cx="891692" cy="228600"/>
          </a:xfrm>
        </p:spPr>
        <p:txBody>
          <a:bodyPr anchor="ctr">
            <a:noAutofit/>
          </a:bodyPr>
          <a:lstStyle>
            <a:lvl1pPr marL="0" indent="0">
              <a:buNone/>
              <a:defRPr sz="1200"/>
            </a:lvl1pPr>
            <a:lvl2pPr marL="228600" indent="0">
              <a:buNone/>
              <a:defRPr sz="1200"/>
            </a:lvl2pPr>
            <a:lvl3pPr marL="457200" indent="0">
              <a:buNone/>
              <a:defRPr sz="1200"/>
            </a:lvl3pPr>
            <a:lvl4pPr marL="685800" indent="0">
              <a:buNone/>
              <a:defRPr sz="1200"/>
            </a:lvl4pPr>
            <a:lvl5pPr marL="914400" indent="0">
              <a:buNone/>
              <a:defRPr sz="1200"/>
            </a:lvl5pPr>
          </a:lstStyle>
          <a:p>
            <a:pPr lvl="0"/>
            <a:r>
              <a:rPr lang="en-US" dirty="0"/>
              <a:t>Yes or No</a:t>
            </a:r>
          </a:p>
        </p:txBody>
      </p:sp>
      <p:sp>
        <p:nvSpPr>
          <p:cNvPr id="35" name="Text Placeholder 34">
            <a:extLst>
              <a:ext uri="{FF2B5EF4-FFF2-40B4-BE49-F238E27FC236}">
                <a16:creationId xmlns:a16="http://schemas.microsoft.com/office/drawing/2014/main" id="{B511FB73-1515-4896-A191-A9E5140DA205}"/>
              </a:ext>
            </a:extLst>
          </p:cNvPr>
          <p:cNvSpPr>
            <a:spLocks noGrp="1"/>
          </p:cNvSpPr>
          <p:nvPr>
            <p:ph type="body" sz="quarter" idx="26" hasCustomPrompt="1"/>
          </p:nvPr>
        </p:nvSpPr>
        <p:spPr>
          <a:xfrm>
            <a:off x="2972005" y="5379477"/>
            <a:ext cx="8106581" cy="258532"/>
          </a:xfrm>
        </p:spPr>
        <p:txBody>
          <a:bodyPr wrap="square" anchor="ctr">
            <a:spAutoFit/>
          </a:bodyPr>
          <a:lstStyle>
            <a:lvl1pPr marL="0" indent="0">
              <a:buNone/>
              <a:defRPr sz="1200"/>
            </a:lvl1pPr>
            <a:lvl2pPr marL="228600" indent="0">
              <a:buNone/>
              <a:defRPr sz="1200"/>
            </a:lvl2pPr>
            <a:lvl3pPr marL="457200" indent="0">
              <a:buNone/>
              <a:defRPr sz="1200"/>
            </a:lvl3pPr>
            <a:lvl4pPr marL="685800" indent="0">
              <a:buNone/>
              <a:defRPr sz="1200"/>
            </a:lvl4pPr>
            <a:lvl5pPr marL="914400" indent="0">
              <a:buNone/>
              <a:defRPr sz="1200"/>
            </a:lvl5pPr>
          </a:lstStyle>
          <a:p>
            <a:pPr lvl="0"/>
            <a:r>
              <a:rPr lang="en-US" dirty="0"/>
              <a:t>N/A or Enter Instructions</a:t>
            </a:r>
          </a:p>
        </p:txBody>
      </p:sp>
      <p:sp>
        <p:nvSpPr>
          <p:cNvPr id="37" name="Text Placeholder 36">
            <a:extLst>
              <a:ext uri="{FF2B5EF4-FFF2-40B4-BE49-F238E27FC236}">
                <a16:creationId xmlns:a16="http://schemas.microsoft.com/office/drawing/2014/main" id="{1E7DEFF9-F91F-49E6-94A9-010D12455C1C}"/>
              </a:ext>
            </a:extLst>
          </p:cNvPr>
          <p:cNvSpPr>
            <a:spLocks noGrp="1"/>
          </p:cNvSpPr>
          <p:nvPr>
            <p:ph type="body" sz="quarter" idx="27" hasCustomPrompt="1"/>
          </p:nvPr>
        </p:nvSpPr>
        <p:spPr>
          <a:xfrm>
            <a:off x="2972006" y="4043882"/>
            <a:ext cx="3019423" cy="228600"/>
          </a:xfrm>
        </p:spPr>
        <p:txBody>
          <a:bodyPr anchor="ctr">
            <a:noAutofit/>
          </a:bodyPr>
          <a:lstStyle>
            <a:lvl1pPr marL="0" indent="0">
              <a:buNone/>
              <a:defRPr sz="1200"/>
            </a:lvl1pPr>
            <a:lvl2pPr marL="228600" indent="0">
              <a:buNone/>
              <a:defRPr sz="1200"/>
            </a:lvl2pPr>
            <a:lvl3pPr marL="457200" indent="0">
              <a:buNone/>
              <a:defRPr sz="1200"/>
            </a:lvl3pPr>
            <a:lvl4pPr marL="685800" indent="0">
              <a:buNone/>
              <a:defRPr sz="1200"/>
            </a:lvl4pPr>
            <a:lvl5pPr marL="914400" indent="0">
              <a:buNone/>
              <a:defRPr sz="1200"/>
            </a:lvl5pPr>
          </a:lstStyle>
          <a:p>
            <a:pPr lvl="0"/>
            <a:r>
              <a:rPr lang="en-US" dirty="0"/>
              <a:t>New, Renewal, or Renewal with Changes</a:t>
            </a:r>
          </a:p>
        </p:txBody>
      </p:sp>
      <p:sp>
        <p:nvSpPr>
          <p:cNvPr id="39" name="Text Placeholder 38">
            <a:extLst>
              <a:ext uri="{FF2B5EF4-FFF2-40B4-BE49-F238E27FC236}">
                <a16:creationId xmlns:a16="http://schemas.microsoft.com/office/drawing/2014/main" id="{FA339AE6-73E5-47C9-8111-E129355C911C}"/>
              </a:ext>
            </a:extLst>
          </p:cNvPr>
          <p:cNvSpPr>
            <a:spLocks noGrp="1"/>
          </p:cNvSpPr>
          <p:nvPr>
            <p:ph type="body" sz="quarter" idx="28" hasCustomPrompt="1"/>
          </p:nvPr>
        </p:nvSpPr>
        <p:spPr>
          <a:xfrm>
            <a:off x="9351264" y="4050835"/>
            <a:ext cx="1727322" cy="228600"/>
          </a:xfrm>
        </p:spPr>
        <p:txBody>
          <a:bodyPr anchor="ctr">
            <a:noAutofit/>
          </a:bodyPr>
          <a:lstStyle>
            <a:lvl1pPr marL="0" indent="0">
              <a:buNone/>
              <a:defRPr sz="1200"/>
            </a:lvl1pPr>
            <a:lvl2pPr marL="228600" indent="0">
              <a:buNone/>
              <a:defRPr sz="1200"/>
            </a:lvl2pPr>
            <a:lvl3pPr marL="457200" indent="0">
              <a:buNone/>
              <a:defRPr sz="1200"/>
            </a:lvl3pPr>
            <a:lvl4pPr marL="685800" indent="0">
              <a:buNone/>
              <a:defRPr sz="1200"/>
            </a:lvl4pPr>
            <a:lvl5pPr marL="914400" indent="0">
              <a:buNone/>
              <a:defRPr sz="1200"/>
            </a:lvl5pPr>
          </a:lstStyle>
          <a:p>
            <a:pPr lvl="0"/>
            <a:r>
              <a:rPr lang="en-US" dirty="0"/>
              <a:t>#################</a:t>
            </a:r>
          </a:p>
        </p:txBody>
      </p:sp>
      <p:sp>
        <p:nvSpPr>
          <p:cNvPr id="41" name="Text Placeholder 40">
            <a:extLst>
              <a:ext uri="{FF2B5EF4-FFF2-40B4-BE49-F238E27FC236}">
                <a16:creationId xmlns:a16="http://schemas.microsoft.com/office/drawing/2014/main" id="{F085F8C8-CE31-4A7B-87E4-06397B5B41DA}"/>
              </a:ext>
            </a:extLst>
          </p:cNvPr>
          <p:cNvSpPr>
            <a:spLocks noGrp="1"/>
          </p:cNvSpPr>
          <p:nvPr>
            <p:ph type="body" sz="quarter" idx="29" hasCustomPrompt="1"/>
          </p:nvPr>
        </p:nvSpPr>
        <p:spPr>
          <a:xfrm>
            <a:off x="2972006" y="3657303"/>
            <a:ext cx="3019423" cy="228600"/>
          </a:xfrm>
        </p:spPr>
        <p:txBody>
          <a:bodyPr anchor="ctr">
            <a:noAutofit/>
          </a:bodyPr>
          <a:lstStyle>
            <a:lvl1pPr marL="0" indent="0">
              <a:buNone/>
              <a:defRPr sz="1200"/>
            </a:lvl1pPr>
            <a:lvl2pPr marL="228600" indent="0">
              <a:buNone/>
              <a:defRPr sz="1200"/>
            </a:lvl2pPr>
            <a:lvl3pPr marL="457200" indent="0">
              <a:buNone/>
              <a:defRPr sz="1200"/>
            </a:lvl3pPr>
            <a:lvl4pPr marL="685800" indent="0">
              <a:buNone/>
              <a:defRPr sz="1200"/>
            </a:lvl4pPr>
            <a:lvl5pPr marL="914400" indent="0">
              <a:buNone/>
              <a:defRPr sz="1200"/>
            </a:lvl5pPr>
          </a:lstStyle>
          <a:p>
            <a:pPr lvl="0"/>
            <a:r>
              <a:rPr lang="en-US" dirty="0"/>
              <a:t>Asset Owner Name</a:t>
            </a:r>
          </a:p>
        </p:txBody>
      </p:sp>
      <p:sp>
        <p:nvSpPr>
          <p:cNvPr id="43" name="Text Placeholder 42">
            <a:extLst>
              <a:ext uri="{FF2B5EF4-FFF2-40B4-BE49-F238E27FC236}">
                <a16:creationId xmlns:a16="http://schemas.microsoft.com/office/drawing/2014/main" id="{D6785EC2-7CE7-4B29-BFA7-2A8950DFE928}"/>
              </a:ext>
            </a:extLst>
          </p:cNvPr>
          <p:cNvSpPr>
            <a:spLocks noGrp="1"/>
          </p:cNvSpPr>
          <p:nvPr>
            <p:ph type="body" sz="quarter" idx="30" hasCustomPrompt="1"/>
          </p:nvPr>
        </p:nvSpPr>
        <p:spPr>
          <a:xfrm>
            <a:off x="2972005" y="4646823"/>
            <a:ext cx="899316" cy="228600"/>
          </a:xfrm>
        </p:spPr>
        <p:txBody>
          <a:bodyPr anchor="ctr">
            <a:noAutofit/>
          </a:bodyPr>
          <a:lstStyle>
            <a:lvl1pPr marL="0" indent="0">
              <a:buNone/>
              <a:defRPr sz="1200"/>
            </a:lvl1pPr>
            <a:lvl2pPr marL="228600" indent="0">
              <a:buNone/>
              <a:defRPr sz="1200"/>
            </a:lvl2pPr>
            <a:lvl3pPr marL="457200" indent="0">
              <a:buNone/>
              <a:defRPr sz="1200"/>
            </a:lvl3pPr>
            <a:lvl4pPr marL="685800" indent="0">
              <a:buNone/>
              <a:defRPr sz="1200"/>
            </a:lvl4pPr>
            <a:lvl5pPr marL="914400" indent="0">
              <a:buNone/>
              <a:defRPr sz="1200"/>
            </a:lvl5pPr>
          </a:lstStyle>
          <a:p>
            <a:pPr lvl="0"/>
            <a:r>
              <a:rPr lang="en-US" dirty="0"/>
              <a:t>Yes or No</a:t>
            </a:r>
          </a:p>
        </p:txBody>
      </p:sp>
      <p:sp>
        <p:nvSpPr>
          <p:cNvPr id="45" name="Text Placeholder 44">
            <a:extLst>
              <a:ext uri="{FF2B5EF4-FFF2-40B4-BE49-F238E27FC236}">
                <a16:creationId xmlns:a16="http://schemas.microsoft.com/office/drawing/2014/main" id="{02111F09-1B27-4A1F-9662-63D673AA517F}"/>
              </a:ext>
            </a:extLst>
          </p:cNvPr>
          <p:cNvSpPr>
            <a:spLocks noGrp="1"/>
          </p:cNvSpPr>
          <p:nvPr>
            <p:ph type="body" sz="quarter" idx="31" hasCustomPrompt="1"/>
          </p:nvPr>
        </p:nvSpPr>
        <p:spPr>
          <a:xfrm>
            <a:off x="5989384" y="4646823"/>
            <a:ext cx="877792" cy="228600"/>
          </a:xfrm>
        </p:spPr>
        <p:txBody>
          <a:bodyPr anchor="ctr">
            <a:noAutofit/>
          </a:bodyPr>
          <a:lstStyle>
            <a:lvl1pPr marL="0" indent="0">
              <a:buNone/>
              <a:defRPr sz="1200"/>
            </a:lvl1pPr>
            <a:lvl2pPr marL="228600" indent="0">
              <a:buNone/>
              <a:defRPr sz="1200"/>
            </a:lvl2pPr>
            <a:lvl3pPr marL="457200" indent="0">
              <a:buNone/>
              <a:defRPr sz="1200"/>
            </a:lvl3pPr>
            <a:lvl4pPr marL="685800" indent="0">
              <a:buNone/>
              <a:defRPr sz="1200"/>
            </a:lvl4pPr>
            <a:lvl5pPr marL="914400" indent="0">
              <a:buNone/>
              <a:defRPr sz="1200"/>
            </a:lvl5pPr>
          </a:lstStyle>
          <a:p>
            <a:pPr lvl="0"/>
            <a:r>
              <a:rPr lang="en-US" dirty="0"/>
              <a:t>Yes or No</a:t>
            </a:r>
          </a:p>
        </p:txBody>
      </p:sp>
      <p:sp>
        <p:nvSpPr>
          <p:cNvPr id="47" name="Text Placeholder 46">
            <a:extLst>
              <a:ext uri="{FF2B5EF4-FFF2-40B4-BE49-F238E27FC236}">
                <a16:creationId xmlns:a16="http://schemas.microsoft.com/office/drawing/2014/main" id="{31A21B67-AE66-4D44-8C58-A71F0B4E972C}"/>
              </a:ext>
            </a:extLst>
          </p:cNvPr>
          <p:cNvSpPr>
            <a:spLocks noGrp="1"/>
          </p:cNvSpPr>
          <p:nvPr>
            <p:ph type="body" sz="quarter" idx="32" hasCustomPrompt="1"/>
          </p:nvPr>
        </p:nvSpPr>
        <p:spPr>
          <a:xfrm>
            <a:off x="5989384" y="5042742"/>
            <a:ext cx="1271910" cy="228600"/>
          </a:xfrm>
        </p:spPr>
        <p:txBody>
          <a:bodyPr anchor="ctr">
            <a:noAutofit/>
          </a:bodyPr>
          <a:lstStyle>
            <a:lvl1pPr marL="0" indent="0">
              <a:buNone/>
              <a:defRPr sz="1200"/>
            </a:lvl1pPr>
            <a:lvl2pPr marL="228600" indent="0">
              <a:buNone/>
              <a:defRPr sz="1200"/>
            </a:lvl2pPr>
            <a:lvl3pPr marL="457200" indent="0">
              <a:buNone/>
              <a:defRPr sz="1200"/>
            </a:lvl3pPr>
            <a:lvl4pPr marL="685800" indent="0">
              <a:buNone/>
              <a:defRPr sz="1200"/>
            </a:lvl4pPr>
            <a:lvl5pPr marL="914400" indent="0">
              <a:buNone/>
              <a:defRPr sz="1200"/>
            </a:lvl5pPr>
          </a:lstStyle>
          <a:p>
            <a:pPr lvl="0"/>
            <a:r>
              <a:rPr lang="en-US" dirty="0"/>
              <a:t>If Yes - $Value</a:t>
            </a:r>
          </a:p>
        </p:txBody>
      </p:sp>
      <p:sp>
        <p:nvSpPr>
          <p:cNvPr id="49" name="Text Placeholder 48">
            <a:extLst>
              <a:ext uri="{FF2B5EF4-FFF2-40B4-BE49-F238E27FC236}">
                <a16:creationId xmlns:a16="http://schemas.microsoft.com/office/drawing/2014/main" id="{FFBD88D7-1F68-4A55-9958-01B92024FDF7}"/>
              </a:ext>
            </a:extLst>
          </p:cNvPr>
          <p:cNvSpPr>
            <a:spLocks noGrp="1"/>
          </p:cNvSpPr>
          <p:nvPr>
            <p:ph type="body" sz="quarter" idx="33" hasCustomPrompt="1"/>
          </p:nvPr>
        </p:nvSpPr>
        <p:spPr>
          <a:xfrm>
            <a:off x="2972006" y="1880471"/>
            <a:ext cx="1747099" cy="228600"/>
          </a:xfrm>
        </p:spPr>
        <p:txBody>
          <a:bodyPr anchor="ctr">
            <a:noAutofit/>
          </a:bodyPr>
          <a:lstStyle>
            <a:lvl1pPr marL="0" indent="0">
              <a:buNone/>
              <a:defRPr sz="1200"/>
            </a:lvl1pPr>
            <a:lvl2pPr marL="228600" indent="0">
              <a:buNone/>
              <a:defRPr sz="1200"/>
            </a:lvl2pPr>
            <a:lvl3pPr marL="457200" indent="0">
              <a:buNone/>
              <a:defRPr sz="1200"/>
            </a:lvl3pPr>
            <a:lvl4pPr marL="685800" indent="0">
              <a:buNone/>
              <a:defRPr sz="1200"/>
            </a:lvl4pPr>
            <a:lvl5pPr marL="914400" indent="0">
              <a:buNone/>
              <a:defRPr sz="1200"/>
            </a:lvl5pPr>
          </a:lstStyle>
          <a:p>
            <a:pPr lvl="0"/>
            <a:r>
              <a:rPr lang="en-US" dirty="0"/>
              <a:t>Brand or TA Name</a:t>
            </a:r>
          </a:p>
        </p:txBody>
      </p:sp>
      <p:sp>
        <p:nvSpPr>
          <p:cNvPr id="51" name="Text Placeholder 50">
            <a:extLst>
              <a:ext uri="{FF2B5EF4-FFF2-40B4-BE49-F238E27FC236}">
                <a16:creationId xmlns:a16="http://schemas.microsoft.com/office/drawing/2014/main" id="{D75479AB-AB9C-4737-A1D0-F9E28AC4F163}"/>
              </a:ext>
            </a:extLst>
          </p:cNvPr>
          <p:cNvSpPr>
            <a:spLocks noGrp="1"/>
          </p:cNvSpPr>
          <p:nvPr>
            <p:ph type="body" sz="quarter" idx="34" hasCustomPrompt="1"/>
          </p:nvPr>
        </p:nvSpPr>
        <p:spPr>
          <a:xfrm>
            <a:off x="9991673" y="1494084"/>
            <a:ext cx="923131" cy="228600"/>
          </a:xfrm>
        </p:spPr>
        <p:txBody>
          <a:bodyPr anchor="ctr">
            <a:noAutofit/>
          </a:bodyPr>
          <a:lstStyle>
            <a:lvl1pPr marL="0" indent="0">
              <a:buNone/>
              <a:defRPr sz="1200"/>
            </a:lvl1pPr>
            <a:lvl2pPr marL="228600" indent="0">
              <a:buNone/>
              <a:defRPr sz="1200"/>
            </a:lvl2pPr>
            <a:lvl3pPr marL="457200" indent="0">
              <a:buNone/>
              <a:defRPr sz="1200"/>
            </a:lvl3pPr>
            <a:lvl4pPr marL="685800" indent="0">
              <a:buNone/>
              <a:defRPr sz="1200"/>
            </a:lvl4pPr>
            <a:lvl5pPr marL="914400" indent="0">
              <a:buNone/>
              <a:defRPr sz="1200"/>
            </a:lvl5pPr>
          </a:lstStyle>
          <a:p>
            <a:pPr lvl="0"/>
            <a:r>
              <a:rPr lang="en-US" dirty="0"/>
              <a:t>Yes or No</a:t>
            </a:r>
          </a:p>
        </p:txBody>
      </p:sp>
      <p:sp>
        <p:nvSpPr>
          <p:cNvPr id="52" name="TextBox 51">
            <a:extLst>
              <a:ext uri="{FF2B5EF4-FFF2-40B4-BE49-F238E27FC236}">
                <a16:creationId xmlns:a16="http://schemas.microsoft.com/office/drawing/2014/main" id="{7085AA13-451C-453D-AD0D-E8AF815127C2}"/>
              </a:ext>
            </a:extLst>
          </p:cNvPr>
          <p:cNvSpPr txBox="1"/>
          <p:nvPr userDrawn="1"/>
        </p:nvSpPr>
        <p:spPr>
          <a:xfrm>
            <a:off x="1132577" y="1036716"/>
            <a:ext cx="1828800" cy="365760"/>
          </a:xfrm>
          <a:prstGeom prst="rect">
            <a:avLst/>
          </a:prstGeom>
          <a:solidFill>
            <a:schemeClr val="accent2"/>
          </a:solidFill>
          <a:ln>
            <a:noFill/>
          </a:ln>
        </p:spPr>
        <p:txBody>
          <a:bodyPr wrap="none" rtlCol="0" anchor="ctr">
            <a:noAutofit/>
          </a:bodyPr>
          <a:lstStyle/>
          <a:p>
            <a:pPr marL="0" indent="0" algn="r">
              <a:buClr>
                <a:schemeClr val="accent1"/>
              </a:buClr>
              <a:buFont typeface="Arial" panose="020B0604020202020204" pitchFamily="34" charset="0"/>
              <a:buNone/>
            </a:pPr>
            <a:r>
              <a:rPr lang="en-US" sz="1200" b="1" dirty="0">
                <a:solidFill>
                  <a:schemeClr val="bg1"/>
                </a:solidFill>
              </a:rPr>
              <a:t>Asset Title</a:t>
            </a:r>
          </a:p>
        </p:txBody>
      </p:sp>
      <p:sp>
        <p:nvSpPr>
          <p:cNvPr id="53" name="TextBox 52">
            <a:extLst>
              <a:ext uri="{FF2B5EF4-FFF2-40B4-BE49-F238E27FC236}">
                <a16:creationId xmlns:a16="http://schemas.microsoft.com/office/drawing/2014/main" id="{A88B6979-D240-45DF-8FFB-111611A15632}"/>
              </a:ext>
            </a:extLst>
          </p:cNvPr>
          <p:cNvSpPr txBox="1"/>
          <p:nvPr userDrawn="1"/>
        </p:nvSpPr>
        <p:spPr>
          <a:xfrm>
            <a:off x="5348628" y="1423839"/>
            <a:ext cx="1371600" cy="365760"/>
          </a:xfrm>
          <a:prstGeom prst="rect">
            <a:avLst/>
          </a:prstGeom>
          <a:solidFill>
            <a:schemeClr val="accent2"/>
          </a:solidFill>
          <a:ln>
            <a:noFill/>
          </a:ln>
        </p:spPr>
        <p:txBody>
          <a:bodyPr wrap="none" rtlCol="0" anchor="ctr">
            <a:noAutofit/>
          </a:bodyPr>
          <a:lstStyle/>
          <a:p>
            <a:pPr marL="0" indent="0" algn="r">
              <a:buClr>
                <a:schemeClr val="accent1"/>
              </a:buClr>
              <a:buFont typeface="Arial" panose="020B0604020202020204" pitchFamily="34" charset="0"/>
              <a:buNone/>
            </a:pPr>
            <a:r>
              <a:rPr lang="en-US" sz="1200" b="1" dirty="0">
                <a:solidFill>
                  <a:schemeClr val="bg1"/>
                </a:solidFill>
              </a:rPr>
              <a:t>Approval Date</a:t>
            </a:r>
          </a:p>
        </p:txBody>
      </p:sp>
      <p:sp>
        <p:nvSpPr>
          <p:cNvPr id="54" name="TextBox 53">
            <a:extLst>
              <a:ext uri="{FF2B5EF4-FFF2-40B4-BE49-F238E27FC236}">
                <a16:creationId xmlns:a16="http://schemas.microsoft.com/office/drawing/2014/main" id="{13F32247-E803-4B9D-8739-4086AE7EDFE5}"/>
              </a:ext>
            </a:extLst>
          </p:cNvPr>
          <p:cNvSpPr txBox="1"/>
          <p:nvPr userDrawn="1"/>
        </p:nvSpPr>
        <p:spPr>
          <a:xfrm>
            <a:off x="1132577" y="1423839"/>
            <a:ext cx="1828800" cy="365760"/>
          </a:xfrm>
          <a:prstGeom prst="rect">
            <a:avLst/>
          </a:prstGeom>
          <a:solidFill>
            <a:schemeClr val="accent2"/>
          </a:solidFill>
          <a:ln>
            <a:noFill/>
          </a:ln>
        </p:spPr>
        <p:txBody>
          <a:bodyPr wrap="none" rtlCol="0" anchor="ctr">
            <a:noAutofit/>
          </a:bodyPr>
          <a:lstStyle/>
          <a:p>
            <a:pPr marL="0" indent="0" algn="r">
              <a:buClr>
                <a:schemeClr val="accent1"/>
              </a:buClr>
              <a:buFont typeface="Arial" panose="020B0604020202020204" pitchFamily="34" charset="0"/>
              <a:buNone/>
            </a:pPr>
            <a:r>
              <a:rPr lang="en-US" sz="1200" b="1" dirty="0">
                <a:solidFill>
                  <a:schemeClr val="bg1"/>
                </a:solidFill>
              </a:rPr>
              <a:t>Intended Use</a:t>
            </a:r>
          </a:p>
        </p:txBody>
      </p:sp>
      <p:sp>
        <p:nvSpPr>
          <p:cNvPr id="55" name="TextBox 54">
            <a:extLst>
              <a:ext uri="{FF2B5EF4-FFF2-40B4-BE49-F238E27FC236}">
                <a16:creationId xmlns:a16="http://schemas.microsoft.com/office/drawing/2014/main" id="{142B0649-53B3-4494-A56E-67DCF07E8290}"/>
              </a:ext>
            </a:extLst>
          </p:cNvPr>
          <p:cNvSpPr txBox="1"/>
          <p:nvPr userDrawn="1"/>
        </p:nvSpPr>
        <p:spPr>
          <a:xfrm>
            <a:off x="5348628" y="1810962"/>
            <a:ext cx="1371600" cy="365760"/>
          </a:xfrm>
          <a:prstGeom prst="rect">
            <a:avLst/>
          </a:prstGeom>
          <a:solidFill>
            <a:schemeClr val="accent2"/>
          </a:solidFill>
          <a:ln>
            <a:noFill/>
          </a:ln>
        </p:spPr>
        <p:txBody>
          <a:bodyPr wrap="none" rtlCol="0" anchor="ctr">
            <a:noAutofit/>
          </a:bodyPr>
          <a:lstStyle/>
          <a:p>
            <a:pPr marL="0" indent="0" algn="r">
              <a:buClr>
                <a:schemeClr val="accent1"/>
              </a:buClr>
              <a:buFont typeface="Arial" panose="020B0604020202020204" pitchFamily="34" charset="0"/>
              <a:buNone/>
            </a:pPr>
            <a:r>
              <a:rPr lang="en-US" sz="1200" b="1" dirty="0">
                <a:solidFill>
                  <a:schemeClr val="bg1"/>
                </a:solidFill>
              </a:rPr>
              <a:t>Expiration Date</a:t>
            </a:r>
          </a:p>
        </p:txBody>
      </p:sp>
      <p:sp>
        <p:nvSpPr>
          <p:cNvPr id="56" name="TextBox 55">
            <a:extLst>
              <a:ext uri="{FF2B5EF4-FFF2-40B4-BE49-F238E27FC236}">
                <a16:creationId xmlns:a16="http://schemas.microsoft.com/office/drawing/2014/main" id="{149F3220-7D9B-445A-8058-358753CF9360}"/>
              </a:ext>
            </a:extLst>
          </p:cNvPr>
          <p:cNvSpPr txBox="1"/>
          <p:nvPr userDrawn="1"/>
        </p:nvSpPr>
        <p:spPr>
          <a:xfrm>
            <a:off x="1132577" y="2585208"/>
            <a:ext cx="1828800" cy="365760"/>
          </a:xfrm>
          <a:prstGeom prst="rect">
            <a:avLst/>
          </a:prstGeom>
          <a:solidFill>
            <a:schemeClr val="accent2"/>
          </a:solidFill>
          <a:ln>
            <a:noFill/>
          </a:ln>
        </p:spPr>
        <p:txBody>
          <a:bodyPr wrap="none" rtlCol="0" anchor="ctr">
            <a:noAutofit/>
          </a:bodyPr>
          <a:lstStyle/>
          <a:p>
            <a:pPr marL="0" indent="0" algn="r">
              <a:buClr>
                <a:schemeClr val="accent1"/>
              </a:buClr>
              <a:buFont typeface="Arial" panose="020B0604020202020204" pitchFamily="34" charset="0"/>
              <a:buNone/>
            </a:pPr>
            <a:r>
              <a:rPr lang="en-US" sz="1200" b="1" dirty="0">
                <a:solidFill>
                  <a:schemeClr val="bg1"/>
                </a:solidFill>
              </a:rPr>
              <a:t>Distribution</a:t>
            </a:r>
          </a:p>
        </p:txBody>
      </p:sp>
      <p:sp>
        <p:nvSpPr>
          <p:cNvPr id="58" name="TextBox 57">
            <a:extLst>
              <a:ext uri="{FF2B5EF4-FFF2-40B4-BE49-F238E27FC236}">
                <a16:creationId xmlns:a16="http://schemas.microsoft.com/office/drawing/2014/main" id="{447AD0CF-AE31-45DA-96AF-9BF462D0EBD5}"/>
              </a:ext>
            </a:extLst>
          </p:cNvPr>
          <p:cNvSpPr txBox="1"/>
          <p:nvPr userDrawn="1"/>
        </p:nvSpPr>
        <p:spPr>
          <a:xfrm>
            <a:off x="1132577" y="2972330"/>
            <a:ext cx="1828800" cy="365760"/>
          </a:xfrm>
          <a:prstGeom prst="rect">
            <a:avLst/>
          </a:prstGeom>
          <a:solidFill>
            <a:schemeClr val="accent2"/>
          </a:solidFill>
          <a:ln>
            <a:noFill/>
          </a:ln>
        </p:spPr>
        <p:txBody>
          <a:bodyPr wrap="none" rtlCol="0" anchor="ctr">
            <a:noAutofit/>
          </a:bodyPr>
          <a:lstStyle/>
          <a:p>
            <a:pPr marL="0" indent="0" algn="r">
              <a:buClr>
                <a:schemeClr val="accent1"/>
              </a:buClr>
              <a:buFont typeface="Arial" panose="020B0604020202020204" pitchFamily="34" charset="0"/>
              <a:buNone/>
            </a:pPr>
            <a:r>
              <a:rPr lang="en-US" sz="1200" b="1" dirty="0">
                <a:solidFill>
                  <a:schemeClr val="bg1"/>
                </a:solidFill>
              </a:rPr>
              <a:t>Approved for Use By</a:t>
            </a:r>
          </a:p>
        </p:txBody>
      </p:sp>
      <p:sp>
        <p:nvSpPr>
          <p:cNvPr id="61" name="TextBox 60">
            <a:extLst>
              <a:ext uri="{FF2B5EF4-FFF2-40B4-BE49-F238E27FC236}">
                <a16:creationId xmlns:a16="http://schemas.microsoft.com/office/drawing/2014/main" id="{EC74B5DD-D8E4-46DE-A3C8-C17D4C0070F8}"/>
              </a:ext>
            </a:extLst>
          </p:cNvPr>
          <p:cNvSpPr txBox="1"/>
          <p:nvPr userDrawn="1"/>
        </p:nvSpPr>
        <p:spPr>
          <a:xfrm>
            <a:off x="5348628" y="2198085"/>
            <a:ext cx="1371600" cy="365760"/>
          </a:xfrm>
          <a:prstGeom prst="rect">
            <a:avLst/>
          </a:prstGeom>
          <a:solidFill>
            <a:schemeClr val="accent2"/>
          </a:solidFill>
          <a:ln>
            <a:noFill/>
          </a:ln>
        </p:spPr>
        <p:txBody>
          <a:bodyPr wrap="none" rtlCol="0" anchor="ctr">
            <a:noAutofit/>
          </a:bodyPr>
          <a:lstStyle/>
          <a:p>
            <a:pPr marL="0" indent="0" algn="r">
              <a:buClr>
                <a:schemeClr val="accent1"/>
              </a:buClr>
              <a:buFont typeface="Arial" panose="020B0604020202020204" pitchFamily="34" charset="0"/>
              <a:buNone/>
            </a:pPr>
            <a:r>
              <a:rPr lang="en-US" sz="1200" b="1" dirty="0">
                <a:solidFill>
                  <a:schemeClr val="bg1"/>
                </a:solidFill>
              </a:rPr>
              <a:t>Audience</a:t>
            </a:r>
          </a:p>
        </p:txBody>
      </p:sp>
      <p:sp>
        <p:nvSpPr>
          <p:cNvPr id="66" name="TextBox 65">
            <a:extLst>
              <a:ext uri="{FF2B5EF4-FFF2-40B4-BE49-F238E27FC236}">
                <a16:creationId xmlns:a16="http://schemas.microsoft.com/office/drawing/2014/main" id="{67900F06-4765-44ED-A269-1CD58C5E952C}"/>
              </a:ext>
            </a:extLst>
          </p:cNvPr>
          <p:cNvSpPr txBox="1"/>
          <p:nvPr userDrawn="1"/>
        </p:nvSpPr>
        <p:spPr>
          <a:xfrm>
            <a:off x="1132577" y="2198085"/>
            <a:ext cx="1828800" cy="365760"/>
          </a:xfrm>
          <a:prstGeom prst="rect">
            <a:avLst/>
          </a:prstGeom>
          <a:solidFill>
            <a:schemeClr val="accent2"/>
          </a:solidFill>
          <a:ln>
            <a:noFill/>
          </a:ln>
        </p:spPr>
        <p:txBody>
          <a:bodyPr wrap="none" rtlCol="0" anchor="ctr">
            <a:noAutofit/>
          </a:bodyPr>
          <a:lstStyle/>
          <a:p>
            <a:pPr marL="0" indent="0" algn="r">
              <a:buClr>
                <a:schemeClr val="accent1"/>
              </a:buClr>
              <a:buFont typeface="Arial" panose="020B0604020202020204" pitchFamily="34" charset="0"/>
              <a:buNone/>
            </a:pPr>
            <a:r>
              <a:rPr lang="en-US" sz="1200" b="1" dirty="0">
                <a:solidFill>
                  <a:schemeClr val="bg1"/>
                </a:solidFill>
              </a:rPr>
              <a:t>One Time Use</a:t>
            </a:r>
          </a:p>
        </p:txBody>
      </p:sp>
      <p:sp>
        <p:nvSpPr>
          <p:cNvPr id="68" name="TextBox 67">
            <a:extLst>
              <a:ext uri="{FF2B5EF4-FFF2-40B4-BE49-F238E27FC236}">
                <a16:creationId xmlns:a16="http://schemas.microsoft.com/office/drawing/2014/main" id="{CA229345-0EF5-4489-BFD2-ED28EF6A19AF}"/>
              </a:ext>
            </a:extLst>
          </p:cNvPr>
          <p:cNvSpPr txBox="1"/>
          <p:nvPr userDrawn="1"/>
        </p:nvSpPr>
        <p:spPr>
          <a:xfrm>
            <a:off x="1132577" y="4974162"/>
            <a:ext cx="1828800" cy="365760"/>
          </a:xfrm>
          <a:prstGeom prst="rect">
            <a:avLst/>
          </a:prstGeom>
          <a:solidFill>
            <a:schemeClr val="tx1">
              <a:lumMod val="65000"/>
              <a:lumOff val="35000"/>
            </a:schemeClr>
          </a:solidFill>
          <a:ln>
            <a:noFill/>
          </a:ln>
        </p:spPr>
        <p:txBody>
          <a:bodyPr wrap="none" rtlCol="0" anchor="ctr">
            <a:noAutofit/>
          </a:bodyPr>
          <a:lstStyle/>
          <a:p>
            <a:pPr marL="0" marR="0" lvl="0" indent="0" algn="r" defTabSz="914400" rtl="0" eaLnBrk="1" fontAlgn="auto" latinLnBrk="0" hangingPunct="1">
              <a:lnSpc>
                <a:spcPct val="100000"/>
              </a:lnSpc>
              <a:spcBef>
                <a:spcPts val="0"/>
              </a:spcBef>
              <a:spcAft>
                <a:spcPts val="0"/>
              </a:spcAft>
              <a:buClr>
                <a:schemeClr val="accent1"/>
              </a:buClr>
              <a:buSzTx/>
              <a:buFont typeface="Arial" panose="020B0604020202020204" pitchFamily="34" charset="0"/>
              <a:buNone/>
              <a:tabLst/>
              <a:defRPr/>
            </a:pPr>
            <a:r>
              <a:rPr lang="en-US" sz="1200" b="1" dirty="0">
                <a:solidFill>
                  <a:schemeClr val="bg1"/>
                </a:solidFill>
              </a:rPr>
              <a:t>MSL Leave-behind</a:t>
            </a:r>
          </a:p>
        </p:txBody>
      </p:sp>
      <p:sp>
        <p:nvSpPr>
          <p:cNvPr id="69" name="TextBox 68">
            <a:extLst>
              <a:ext uri="{FF2B5EF4-FFF2-40B4-BE49-F238E27FC236}">
                <a16:creationId xmlns:a16="http://schemas.microsoft.com/office/drawing/2014/main" id="{621D8C32-5CB3-4252-B385-54C66A9E1EE6}"/>
              </a:ext>
            </a:extLst>
          </p:cNvPr>
          <p:cNvSpPr txBox="1"/>
          <p:nvPr userDrawn="1"/>
        </p:nvSpPr>
        <p:spPr>
          <a:xfrm>
            <a:off x="0" y="-11782"/>
            <a:ext cx="12191999" cy="731520"/>
          </a:xfrm>
          <a:prstGeom prst="rect">
            <a:avLst/>
          </a:prstGeom>
          <a:solidFill>
            <a:schemeClr val="accent2"/>
          </a:solidFill>
          <a:ln>
            <a:noFill/>
          </a:ln>
        </p:spPr>
        <p:txBody>
          <a:bodyPr wrap="square" rtlCol="0" anchor="ctr">
            <a:spAutoFit/>
          </a:bodyPr>
          <a:lstStyle/>
          <a:p>
            <a:pPr marL="0" indent="0" algn="ctr">
              <a:buClr>
                <a:schemeClr val="accent1"/>
              </a:buClr>
              <a:buFont typeface="Arial" panose="020B0604020202020204" pitchFamily="34" charset="0"/>
              <a:buNone/>
            </a:pPr>
            <a:r>
              <a:rPr lang="en-US" sz="2400" b="1" dirty="0">
                <a:solidFill>
                  <a:schemeClr val="bg1"/>
                </a:solidFill>
              </a:rPr>
              <a:t>MA Material Cover Sheet</a:t>
            </a:r>
          </a:p>
        </p:txBody>
      </p:sp>
      <p:sp>
        <p:nvSpPr>
          <p:cNvPr id="70" name="TextBox 69">
            <a:extLst>
              <a:ext uri="{FF2B5EF4-FFF2-40B4-BE49-F238E27FC236}">
                <a16:creationId xmlns:a16="http://schemas.microsoft.com/office/drawing/2014/main" id="{6811B402-BB33-4FBF-A25A-6A132332CC41}"/>
              </a:ext>
            </a:extLst>
          </p:cNvPr>
          <p:cNvSpPr txBox="1"/>
          <p:nvPr userDrawn="1"/>
        </p:nvSpPr>
        <p:spPr>
          <a:xfrm>
            <a:off x="1132577" y="5372145"/>
            <a:ext cx="1828800" cy="461665"/>
          </a:xfrm>
          <a:prstGeom prst="rect">
            <a:avLst/>
          </a:prstGeom>
          <a:solidFill>
            <a:schemeClr val="accent2"/>
          </a:solidFill>
          <a:ln>
            <a:noFill/>
          </a:ln>
        </p:spPr>
        <p:txBody>
          <a:bodyPr wrap="none" rtlCol="0" anchor="ctr">
            <a:noAutofit/>
          </a:bodyPr>
          <a:lstStyle/>
          <a:p>
            <a:pPr marL="0" indent="0" algn="r">
              <a:buClr>
                <a:schemeClr val="accent1"/>
              </a:buClr>
              <a:buFont typeface="Arial" panose="020B0604020202020204" pitchFamily="34" charset="0"/>
              <a:buNone/>
            </a:pPr>
            <a:r>
              <a:rPr lang="en-US" sz="1200" b="1" dirty="0">
                <a:solidFill>
                  <a:schemeClr val="bg1"/>
                </a:solidFill>
              </a:rPr>
              <a:t>Special Instructions</a:t>
            </a:r>
            <a:br>
              <a:rPr lang="en-US" sz="1200" b="1" dirty="0">
                <a:solidFill>
                  <a:schemeClr val="bg1"/>
                </a:solidFill>
              </a:rPr>
            </a:br>
            <a:r>
              <a:rPr lang="en-US" sz="1200" b="1" dirty="0">
                <a:solidFill>
                  <a:schemeClr val="bg1"/>
                </a:solidFill>
              </a:rPr>
              <a:t>and/or Disclaimers</a:t>
            </a:r>
          </a:p>
        </p:txBody>
      </p:sp>
      <p:sp>
        <p:nvSpPr>
          <p:cNvPr id="71" name="TextBox 70">
            <a:extLst>
              <a:ext uri="{FF2B5EF4-FFF2-40B4-BE49-F238E27FC236}">
                <a16:creationId xmlns:a16="http://schemas.microsoft.com/office/drawing/2014/main" id="{A1A1B573-DC23-488B-93DB-AD4DD88A4651}"/>
              </a:ext>
            </a:extLst>
          </p:cNvPr>
          <p:cNvSpPr txBox="1"/>
          <p:nvPr userDrawn="1"/>
        </p:nvSpPr>
        <p:spPr>
          <a:xfrm>
            <a:off x="8451353" y="1423839"/>
            <a:ext cx="1371600" cy="365760"/>
          </a:xfrm>
          <a:prstGeom prst="rect">
            <a:avLst/>
          </a:prstGeom>
          <a:solidFill>
            <a:schemeClr val="accent2"/>
          </a:solidFill>
          <a:ln>
            <a:noFill/>
          </a:ln>
        </p:spPr>
        <p:txBody>
          <a:bodyPr wrap="none" rtlCol="0" anchor="ctr">
            <a:noAutofit/>
          </a:bodyPr>
          <a:lstStyle/>
          <a:p>
            <a:pPr marL="0" indent="0" algn="r">
              <a:buClr>
                <a:schemeClr val="accent1"/>
              </a:buClr>
              <a:buFont typeface="Arial" panose="020B0604020202020204" pitchFamily="34" charset="0"/>
              <a:buNone/>
            </a:pPr>
            <a:r>
              <a:rPr lang="en-US" sz="1200" b="1" dirty="0">
                <a:solidFill>
                  <a:schemeClr val="bg1"/>
                </a:solidFill>
              </a:rPr>
              <a:t>Website</a:t>
            </a:r>
          </a:p>
        </p:txBody>
      </p:sp>
      <p:sp>
        <p:nvSpPr>
          <p:cNvPr id="72" name="TextBox 71">
            <a:extLst>
              <a:ext uri="{FF2B5EF4-FFF2-40B4-BE49-F238E27FC236}">
                <a16:creationId xmlns:a16="http://schemas.microsoft.com/office/drawing/2014/main" id="{A294A206-A31C-476D-ACCB-00ABD9DE8B78}"/>
              </a:ext>
            </a:extLst>
          </p:cNvPr>
          <p:cNvSpPr txBox="1"/>
          <p:nvPr userDrawn="1"/>
        </p:nvSpPr>
        <p:spPr>
          <a:xfrm>
            <a:off x="1132577" y="3979411"/>
            <a:ext cx="1828800" cy="365760"/>
          </a:xfrm>
          <a:prstGeom prst="rect">
            <a:avLst/>
          </a:prstGeom>
          <a:solidFill>
            <a:schemeClr val="accent1"/>
          </a:solidFill>
          <a:ln>
            <a:noFill/>
          </a:ln>
        </p:spPr>
        <p:txBody>
          <a:bodyPr wrap="none" rtlCol="0" anchor="ctr">
            <a:noAutofit/>
          </a:bodyPr>
          <a:lstStyle/>
          <a:p>
            <a:pPr marL="0" indent="0" algn="r">
              <a:buClr>
                <a:schemeClr val="accent1"/>
              </a:buClr>
              <a:buFont typeface="Arial" panose="020B0604020202020204" pitchFamily="34" charset="0"/>
              <a:buNone/>
            </a:pPr>
            <a:r>
              <a:rPr lang="en-US" sz="1200" b="1" dirty="0">
                <a:solidFill>
                  <a:schemeClr val="bg1"/>
                </a:solidFill>
              </a:rPr>
              <a:t>New Asset/Renewal</a:t>
            </a:r>
          </a:p>
        </p:txBody>
      </p:sp>
      <p:sp>
        <p:nvSpPr>
          <p:cNvPr id="73" name="TextBox 72">
            <a:extLst>
              <a:ext uri="{FF2B5EF4-FFF2-40B4-BE49-F238E27FC236}">
                <a16:creationId xmlns:a16="http://schemas.microsoft.com/office/drawing/2014/main" id="{759580AA-6B1E-4C65-9D3B-8A40CBD8E220}"/>
              </a:ext>
            </a:extLst>
          </p:cNvPr>
          <p:cNvSpPr txBox="1"/>
          <p:nvPr userDrawn="1"/>
        </p:nvSpPr>
        <p:spPr>
          <a:xfrm>
            <a:off x="6020800" y="3979411"/>
            <a:ext cx="3330464" cy="365760"/>
          </a:xfrm>
          <a:prstGeom prst="rect">
            <a:avLst/>
          </a:prstGeom>
          <a:solidFill>
            <a:schemeClr val="accent1"/>
          </a:solidFill>
          <a:ln>
            <a:noFill/>
          </a:ln>
        </p:spPr>
        <p:txBody>
          <a:bodyPr wrap="none" rtlCol="0" anchor="ctr">
            <a:noAutofit/>
          </a:bodyPr>
          <a:lstStyle/>
          <a:p>
            <a:pPr marL="0" indent="0" algn="r">
              <a:buClr>
                <a:schemeClr val="accent1"/>
              </a:buClr>
              <a:buFont typeface="Arial" panose="020B0604020202020204" pitchFamily="34" charset="0"/>
              <a:buNone/>
            </a:pPr>
            <a:r>
              <a:rPr lang="en-US" sz="1200" b="1" dirty="0">
                <a:solidFill>
                  <a:schemeClr val="bg1"/>
                </a:solidFill>
              </a:rPr>
              <a:t>Based On Asset: PromoMats/MedComms #</a:t>
            </a:r>
          </a:p>
        </p:txBody>
      </p:sp>
      <p:sp>
        <p:nvSpPr>
          <p:cNvPr id="74" name="TextBox 73">
            <a:extLst>
              <a:ext uri="{FF2B5EF4-FFF2-40B4-BE49-F238E27FC236}">
                <a16:creationId xmlns:a16="http://schemas.microsoft.com/office/drawing/2014/main" id="{00EE63BC-019F-46D2-85ED-E2FABA47A87D}"/>
              </a:ext>
            </a:extLst>
          </p:cNvPr>
          <p:cNvSpPr txBox="1"/>
          <p:nvPr userDrawn="1"/>
        </p:nvSpPr>
        <p:spPr>
          <a:xfrm>
            <a:off x="1132577" y="3585295"/>
            <a:ext cx="1828800" cy="365760"/>
          </a:xfrm>
          <a:prstGeom prst="rect">
            <a:avLst/>
          </a:prstGeom>
          <a:solidFill>
            <a:schemeClr val="accent1"/>
          </a:solidFill>
          <a:ln>
            <a:noFill/>
          </a:ln>
        </p:spPr>
        <p:txBody>
          <a:bodyPr wrap="none" rtlCol="0" anchor="ctr">
            <a:noAutofit/>
          </a:bodyPr>
          <a:lstStyle/>
          <a:p>
            <a:pPr marL="0" indent="0" algn="r">
              <a:buClr>
                <a:schemeClr val="accent1"/>
              </a:buClr>
              <a:buFont typeface="Arial" panose="020B0604020202020204" pitchFamily="34" charset="0"/>
              <a:buNone/>
            </a:pPr>
            <a:r>
              <a:rPr lang="en-US" sz="1200" b="1" dirty="0">
                <a:solidFill>
                  <a:schemeClr val="bg1"/>
                </a:solidFill>
              </a:rPr>
              <a:t>Asset Owner</a:t>
            </a:r>
          </a:p>
        </p:txBody>
      </p:sp>
      <p:sp>
        <p:nvSpPr>
          <p:cNvPr id="75" name="TextBox 74">
            <a:extLst>
              <a:ext uri="{FF2B5EF4-FFF2-40B4-BE49-F238E27FC236}">
                <a16:creationId xmlns:a16="http://schemas.microsoft.com/office/drawing/2014/main" id="{18F3D524-8618-4B93-A131-5DAC4985A561}"/>
              </a:ext>
            </a:extLst>
          </p:cNvPr>
          <p:cNvSpPr txBox="1"/>
          <p:nvPr userDrawn="1"/>
        </p:nvSpPr>
        <p:spPr>
          <a:xfrm>
            <a:off x="1132577" y="4575502"/>
            <a:ext cx="1828800" cy="365760"/>
          </a:xfrm>
          <a:prstGeom prst="rect">
            <a:avLst/>
          </a:prstGeom>
          <a:solidFill>
            <a:schemeClr val="tx1">
              <a:lumMod val="65000"/>
              <a:lumOff val="35000"/>
            </a:schemeClr>
          </a:solidFill>
          <a:ln>
            <a:noFill/>
          </a:ln>
        </p:spPr>
        <p:txBody>
          <a:bodyPr wrap="none" rtlCol="0" anchor="ctr">
            <a:noAutofit/>
          </a:bodyPr>
          <a:lstStyle/>
          <a:p>
            <a:pPr marL="0" indent="0" algn="r">
              <a:buClr>
                <a:schemeClr val="accent1"/>
              </a:buClr>
              <a:buFont typeface="Arial" panose="020B0604020202020204" pitchFamily="34" charset="0"/>
              <a:buNone/>
            </a:pPr>
            <a:r>
              <a:rPr lang="en-US" sz="1200" b="1" dirty="0">
                <a:solidFill>
                  <a:schemeClr val="bg1"/>
                </a:solidFill>
              </a:rPr>
              <a:t>Veeva CRM</a:t>
            </a:r>
          </a:p>
        </p:txBody>
      </p:sp>
      <p:sp>
        <p:nvSpPr>
          <p:cNvPr id="76" name="TextBox 75">
            <a:extLst>
              <a:ext uri="{FF2B5EF4-FFF2-40B4-BE49-F238E27FC236}">
                <a16:creationId xmlns:a16="http://schemas.microsoft.com/office/drawing/2014/main" id="{29BCA70B-07F3-4184-B119-07E8A73B0D29}"/>
              </a:ext>
            </a:extLst>
          </p:cNvPr>
          <p:cNvSpPr txBox="1"/>
          <p:nvPr userDrawn="1"/>
        </p:nvSpPr>
        <p:spPr>
          <a:xfrm>
            <a:off x="3961877" y="4575502"/>
            <a:ext cx="2011680" cy="365760"/>
          </a:xfrm>
          <a:prstGeom prst="rect">
            <a:avLst/>
          </a:prstGeom>
          <a:solidFill>
            <a:schemeClr val="tx1">
              <a:lumMod val="65000"/>
              <a:lumOff val="35000"/>
            </a:schemeClr>
          </a:solidFill>
          <a:ln>
            <a:noFill/>
          </a:ln>
        </p:spPr>
        <p:txBody>
          <a:bodyPr wrap="none" rtlCol="0" anchor="ctr">
            <a:noAutofit/>
          </a:bodyPr>
          <a:lstStyle/>
          <a:p>
            <a:pPr marL="0" indent="0" algn="r">
              <a:buClr>
                <a:schemeClr val="accent1"/>
              </a:buClr>
              <a:buFont typeface="Arial" panose="020B0604020202020204" pitchFamily="34" charset="0"/>
              <a:buNone/>
            </a:pPr>
            <a:r>
              <a:rPr lang="en-US" sz="1200" b="1" dirty="0">
                <a:solidFill>
                  <a:schemeClr val="bg1"/>
                </a:solidFill>
              </a:rPr>
              <a:t>Restricted Use</a:t>
            </a:r>
          </a:p>
        </p:txBody>
      </p:sp>
      <p:sp>
        <p:nvSpPr>
          <p:cNvPr id="77" name="TextBox 76">
            <a:extLst>
              <a:ext uri="{FF2B5EF4-FFF2-40B4-BE49-F238E27FC236}">
                <a16:creationId xmlns:a16="http://schemas.microsoft.com/office/drawing/2014/main" id="{ABC6F0CE-3EF3-4748-8537-A266C0CD9329}"/>
              </a:ext>
            </a:extLst>
          </p:cNvPr>
          <p:cNvSpPr txBox="1"/>
          <p:nvPr userDrawn="1"/>
        </p:nvSpPr>
        <p:spPr>
          <a:xfrm>
            <a:off x="3961877" y="4974162"/>
            <a:ext cx="2011680" cy="365760"/>
          </a:xfrm>
          <a:prstGeom prst="rect">
            <a:avLst/>
          </a:prstGeom>
          <a:solidFill>
            <a:schemeClr val="tx1">
              <a:lumMod val="65000"/>
              <a:lumOff val="35000"/>
            </a:schemeClr>
          </a:solidFill>
          <a:ln>
            <a:noFill/>
          </a:ln>
        </p:spPr>
        <p:txBody>
          <a:bodyPr wrap="none" rtlCol="0" anchor="ctr">
            <a:noAutofit/>
          </a:bodyPr>
          <a:lstStyle/>
          <a:p>
            <a:pPr marL="0" indent="0" algn="r">
              <a:buClr>
                <a:schemeClr val="accent1"/>
              </a:buClr>
              <a:buFont typeface="Arial" panose="020B0604020202020204" pitchFamily="34" charset="0"/>
              <a:buNone/>
            </a:pPr>
            <a:r>
              <a:rPr lang="en-US" sz="1200" b="1" dirty="0">
                <a:solidFill>
                  <a:schemeClr val="bg1"/>
                </a:solidFill>
              </a:rPr>
              <a:t>If Yes, Fair Market Value</a:t>
            </a:r>
          </a:p>
        </p:txBody>
      </p:sp>
      <p:sp>
        <p:nvSpPr>
          <p:cNvPr id="78" name="TextBox 77">
            <a:extLst>
              <a:ext uri="{FF2B5EF4-FFF2-40B4-BE49-F238E27FC236}">
                <a16:creationId xmlns:a16="http://schemas.microsoft.com/office/drawing/2014/main" id="{D3001B95-73C8-4B7F-998E-B0AE7A43DE82}"/>
              </a:ext>
            </a:extLst>
          </p:cNvPr>
          <p:cNvSpPr txBox="1"/>
          <p:nvPr userDrawn="1"/>
        </p:nvSpPr>
        <p:spPr>
          <a:xfrm>
            <a:off x="1132577" y="1810962"/>
            <a:ext cx="1828800" cy="365760"/>
          </a:xfrm>
          <a:prstGeom prst="rect">
            <a:avLst/>
          </a:prstGeom>
          <a:solidFill>
            <a:schemeClr val="accent2"/>
          </a:solidFill>
          <a:ln>
            <a:noFill/>
          </a:ln>
        </p:spPr>
        <p:txBody>
          <a:bodyPr wrap="none" rtlCol="0" anchor="ctr">
            <a:noAutofit/>
          </a:bodyPr>
          <a:lstStyle/>
          <a:p>
            <a:pPr marL="0" indent="0" algn="r">
              <a:buClr>
                <a:schemeClr val="accent1"/>
              </a:buClr>
              <a:buFont typeface="Arial" panose="020B0604020202020204" pitchFamily="34" charset="0"/>
              <a:buNone/>
            </a:pPr>
            <a:r>
              <a:rPr lang="en-US" sz="1200" b="1" dirty="0">
                <a:solidFill>
                  <a:schemeClr val="bg1"/>
                </a:solidFill>
              </a:rPr>
              <a:t>Brand or TA Name</a:t>
            </a:r>
          </a:p>
        </p:txBody>
      </p:sp>
      <p:sp>
        <p:nvSpPr>
          <p:cNvPr id="48" name="TextBox 47">
            <a:extLst>
              <a:ext uri="{FF2B5EF4-FFF2-40B4-BE49-F238E27FC236}">
                <a16:creationId xmlns:a16="http://schemas.microsoft.com/office/drawing/2014/main" id="{F0DE83F5-9900-4234-8A5B-4EFEB16F6D34}"/>
              </a:ext>
            </a:extLst>
          </p:cNvPr>
          <p:cNvSpPr txBox="1"/>
          <p:nvPr userDrawn="1"/>
        </p:nvSpPr>
        <p:spPr>
          <a:xfrm>
            <a:off x="6020800" y="3585295"/>
            <a:ext cx="3330464" cy="365760"/>
          </a:xfrm>
          <a:prstGeom prst="rect">
            <a:avLst/>
          </a:prstGeom>
          <a:solidFill>
            <a:schemeClr val="accent1"/>
          </a:solidFill>
          <a:ln>
            <a:noFill/>
          </a:ln>
        </p:spPr>
        <p:txBody>
          <a:bodyPr wrap="none" rtlCol="0" anchor="ctr">
            <a:noAutofit/>
          </a:bodyPr>
          <a:lstStyle/>
          <a:p>
            <a:pPr marL="0" indent="0" algn="r">
              <a:buClr>
                <a:schemeClr val="accent1"/>
              </a:buClr>
              <a:buFont typeface="Arial" panose="020B0604020202020204" pitchFamily="34" charset="0"/>
              <a:buNone/>
            </a:pPr>
            <a:r>
              <a:rPr lang="en-US" sz="1200" b="1" dirty="0">
                <a:solidFill>
                  <a:schemeClr val="bg1"/>
                </a:solidFill>
              </a:rPr>
              <a:t>Document #</a:t>
            </a:r>
          </a:p>
        </p:txBody>
      </p:sp>
      <p:graphicFrame>
        <p:nvGraphicFramePr>
          <p:cNvPr id="59" name="Table 58">
            <a:extLst>
              <a:ext uri="{FF2B5EF4-FFF2-40B4-BE49-F238E27FC236}">
                <a16:creationId xmlns:a16="http://schemas.microsoft.com/office/drawing/2014/main" id="{26419F55-E696-4649-B99D-36B08665CB7C}"/>
              </a:ext>
            </a:extLst>
          </p:cNvPr>
          <p:cNvGraphicFramePr>
            <a:graphicFrameLocks noGrp="1"/>
          </p:cNvGraphicFramePr>
          <p:nvPr userDrawn="1">
            <p:extLst>
              <p:ext uri="{D42A27DB-BD31-4B8C-83A1-F6EECF244321}">
                <p14:modId xmlns:p14="http://schemas.microsoft.com/office/powerpoint/2010/main" val="3694813823"/>
              </p:ext>
            </p:extLst>
          </p:nvPr>
        </p:nvGraphicFramePr>
        <p:xfrm>
          <a:off x="1131937" y="4566547"/>
          <a:ext cx="9949786" cy="764702"/>
        </p:xfrm>
        <a:graphic>
          <a:graphicData uri="http://schemas.openxmlformats.org/drawingml/2006/table">
            <a:tbl>
              <a:tblPr>
                <a:tableStyleId>{21E4AEA4-8DFA-4A89-87EB-49C32662AFE0}</a:tableStyleId>
              </a:tblPr>
              <a:tblGrid>
                <a:gridCol w="2931948">
                  <a:extLst>
                    <a:ext uri="{9D8B030D-6E8A-4147-A177-3AD203B41FA5}">
                      <a16:colId xmlns:a16="http://schemas.microsoft.com/office/drawing/2014/main" val="3458750997"/>
                    </a:ext>
                  </a:extLst>
                </a:gridCol>
                <a:gridCol w="3701243">
                  <a:extLst>
                    <a:ext uri="{9D8B030D-6E8A-4147-A177-3AD203B41FA5}">
                      <a16:colId xmlns:a16="http://schemas.microsoft.com/office/drawing/2014/main" val="4071395440"/>
                    </a:ext>
                  </a:extLst>
                </a:gridCol>
                <a:gridCol w="3316595">
                  <a:extLst>
                    <a:ext uri="{9D8B030D-6E8A-4147-A177-3AD203B41FA5}">
                      <a16:colId xmlns:a16="http://schemas.microsoft.com/office/drawing/2014/main" val="668771908"/>
                    </a:ext>
                  </a:extLst>
                </a:gridCol>
              </a:tblGrid>
              <a:tr h="382351">
                <a:tc>
                  <a:txBody>
                    <a:bodyPr/>
                    <a:lstStyle/>
                    <a:p>
                      <a:endParaRPr lang="en-US"/>
                    </a:p>
                  </a:txBody>
                  <a:tcPr>
                    <a:lnL w="12700" cap="flat" cmpd="sng" algn="ctr">
                      <a:solidFill>
                        <a:schemeClr val="bg1">
                          <a:lumMod val="50000"/>
                        </a:schemeClr>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endParaRPr lang="en-US"/>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endParaRPr lang="en-US" dirty="0"/>
                    </a:p>
                  </a:txBody>
                  <a:tcPr>
                    <a:lnL w="12700" cap="flat" cmpd="sng" algn="ctr">
                      <a:no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extLst>
                  <a:ext uri="{0D108BD9-81ED-4DB2-BD59-A6C34878D82A}">
                    <a16:rowId xmlns:a16="http://schemas.microsoft.com/office/drawing/2014/main" val="1532524754"/>
                  </a:ext>
                </a:extLst>
              </a:tr>
              <a:tr h="382351">
                <a:tc>
                  <a:txBody>
                    <a:bodyPr/>
                    <a:lstStyle/>
                    <a:p>
                      <a:endParaRPr lang="en-US"/>
                    </a:p>
                  </a:txBody>
                  <a:tcPr>
                    <a:lnL w="12700" cap="flat" cmpd="sng" algn="ctr">
                      <a:solidFill>
                        <a:schemeClr val="bg1">
                          <a:lumMod val="50000"/>
                        </a:schemeClr>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endParaRPr lang="en-US"/>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endParaRPr lang="en-US" dirty="0"/>
                    </a:p>
                  </a:txBody>
                  <a:tcPr>
                    <a:lnL w="12700" cap="flat" cmpd="sng" algn="ctr">
                      <a:no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extLst>
                  <a:ext uri="{0D108BD9-81ED-4DB2-BD59-A6C34878D82A}">
                    <a16:rowId xmlns:a16="http://schemas.microsoft.com/office/drawing/2014/main" val="4152630277"/>
                  </a:ext>
                </a:extLst>
              </a:tr>
            </a:tbl>
          </a:graphicData>
        </a:graphic>
      </p:graphicFrame>
      <p:sp>
        <p:nvSpPr>
          <p:cNvPr id="7" name="Text Placeholder 6">
            <a:extLst>
              <a:ext uri="{FF2B5EF4-FFF2-40B4-BE49-F238E27FC236}">
                <a16:creationId xmlns:a16="http://schemas.microsoft.com/office/drawing/2014/main" id="{C399C3AD-3A79-4CAB-8984-EE85DD84E0A2}"/>
              </a:ext>
            </a:extLst>
          </p:cNvPr>
          <p:cNvSpPr>
            <a:spLocks noGrp="1"/>
          </p:cNvSpPr>
          <p:nvPr>
            <p:ph type="body" sz="quarter" idx="35" hasCustomPrompt="1"/>
          </p:nvPr>
        </p:nvSpPr>
        <p:spPr>
          <a:xfrm>
            <a:off x="9350502" y="3656902"/>
            <a:ext cx="1728788" cy="238125"/>
          </a:xfrm>
        </p:spPr>
        <p:txBody>
          <a:bodyPr>
            <a:noAutofit/>
          </a:bodyPr>
          <a:lstStyle>
            <a:lvl1pPr marL="0" indent="0">
              <a:buNone/>
              <a:defRPr sz="1200"/>
            </a:lvl1pPr>
            <a:lvl2pPr marL="228600" indent="0">
              <a:buNone/>
              <a:defRPr/>
            </a:lvl2pPr>
            <a:lvl3pPr marL="457200" indent="0">
              <a:buNone/>
              <a:defRPr/>
            </a:lvl3pPr>
            <a:lvl4pPr marL="685800" indent="0">
              <a:buNone/>
              <a:defRPr/>
            </a:lvl4pPr>
            <a:lvl5pPr marL="914400" indent="0">
              <a:buNone/>
              <a:defRPr/>
            </a:lvl5pPr>
          </a:lstStyle>
          <a:p>
            <a:pPr lvl="0"/>
            <a:r>
              <a:rPr lang="en-US" dirty="0"/>
              <a:t>ML-XXXX-US-XXXX</a:t>
            </a:r>
          </a:p>
        </p:txBody>
      </p:sp>
    </p:spTree>
    <p:extLst>
      <p:ext uri="{BB962C8B-B14F-4D97-AF65-F5344CB8AC3E}">
        <p14:creationId xmlns:p14="http://schemas.microsoft.com/office/powerpoint/2010/main" val="1600009595"/>
      </p:ext>
    </p:extLst>
  </p:cSld>
  <p:clrMapOvr>
    <a:masterClrMapping/>
  </p:clrMapOvr>
  <p:transition>
    <p:fade/>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preserve="1" userDrawn="1">
  <p:cSld name="Do Not Use-&gt;">
    <p:bg>
      <p:bgPr>
        <a:solidFill>
          <a:schemeClr val="tx1"/>
        </a:solidFill>
        <a:effectLst/>
      </p:bgPr>
    </p:bg>
    <p:spTree>
      <p:nvGrpSpPr>
        <p:cNvPr id="1" name=""/>
        <p:cNvGrpSpPr/>
        <p:nvPr/>
      </p:nvGrpSpPr>
      <p:grpSpPr>
        <a:xfrm>
          <a:off x="0" y="0"/>
          <a:ext cx="0" cy="0"/>
          <a:chOff x="0" y="0"/>
          <a:chExt cx="0" cy="0"/>
        </a:xfrm>
      </p:grpSpPr>
      <p:sp>
        <p:nvSpPr>
          <p:cNvPr id="3" name="Date Placeholder 2">
            <a:extLst>
              <a:ext uri="{FF2B5EF4-FFF2-40B4-BE49-F238E27FC236}">
                <a16:creationId xmlns:a16="http://schemas.microsoft.com/office/drawing/2014/main" id="{60956BE7-CD1E-4053-9515-31D954D7F822}"/>
              </a:ext>
            </a:extLst>
          </p:cNvPr>
          <p:cNvSpPr>
            <a:spLocks noGrp="1"/>
          </p:cNvSpPr>
          <p:nvPr>
            <p:ph type="dt" sz="half" idx="10"/>
          </p:nvPr>
        </p:nvSpPr>
        <p:spPr/>
        <p:txBody>
          <a:bodyPr/>
          <a:lstStyle/>
          <a:p>
            <a:fld id="{CD760F18-88F3-4EF5-B415-6A2DEC6930B5}" type="datetime1">
              <a:rPr lang="en-US" smtClean="0"/>
              <a:t>10/12/2021</a:t>
            </a:fld>
            <a:endParaRPr lang="en-US"/>
          </a:p>
        </p:txBody>
      </p:sp>
      <p:sp>
        <p:nvSpPr>
          <p:cNvPr id="4" name="Footer Placeholder 3">
            <a:extLst>
              <a:ext uri="{FF2B5EF4-FFF2-40B4-BE49-F238E27FC236}">
                <a16:creationId xmlns:a16="http://schemas.microsoft.com/office/drawing/2014/main" id="{0C667D6A-BD1D-455C-A68F-2B5E1FF8E70F}"/>
              </a:ext>
            </a:extLst>
          </p:cNvPr>
          <p:cNvSpPr>
            <a:spLocks noGrp="1"/>
          </p:cNvSpPr>
          <p:nvPr>
            <p:ph type="ftr" sz="quarter" idx="11"/>
          </p:nvPr>
        </p:nvSpPr>
        <p:spPr/>
        <p:txBody>
          <a:bodyPr/>
          <a:lstStyle/>
          <a:p>
            <a:endParaRPr lang="en-US"/>
          </a:p>
        </p:txBody>
      </p:sp>
      <p:sp>
        <p:nvSpPr>
          <p:cNvPr id="6" name="TextBox 5">
            <a:extLst>
              <a:ext uri="{FF2B5EF4-FFF2-40B4-BE49-F238E27FC236}">
                <a16:creationId xmlns:a16="http://schemas.microsoft.com/office/drawing/2014/main" id="{E6BF02FB-EFBA-4E7D-9306-E2A3E6AEDB9F}"/>
              </a:ext>
            </a:extLst>
          </p:cNvPr>
          <p:cNvSpPr txBox="1"/>
          <p:nvPr userDrawn="1"/>
        </p:nvSpPr>
        <p:spPr>
          <a:xfrm>
            <a:off x="1842205" y="1928916"/>
            <a:ext cx="2892138" cy="1323439"/>
          </a:xfrm>
          <a:prstGeom prst="rect">
            <a:avLst/>
          </a:prstGeom>
          <a:noFill/>
        </p:spPr>
        <p:txBody>
          <a:bodyPr wrap="none" rtlCol="0">
            <a:spAutoFit/>
          </a:bodyPr>
          <a:lstStyle/>
          <a:p>
            <a:pPr marL="0" indent="0" algn="ctr">
              <a:buClr>
                <a:schemeClr val="accent1"/>
              </a:buClr>
              <a:buFont typeface="Arial" panose="020B0604020202020204" pitchFamily="34" charset="0"/>
              <a:buNone/>
            </a:pPr>
            <a:r>
              <a:rPr lang="en-US" sz="4000" b="1" dirty="0">
                <a:solidFill>
                  <a:schemeClr val="bg1"/>
                </a:solidFill>
              </a:rPr>
              <a:t>Use These </a:t>
            </a:r>
            <a:br>
              <a:rPr lang="en-US" sz="4000" b="1" dirty="0">
                <a:solidFill>
                  <a:schemeClr val="bg1"/>
                </a:solidFill>
              </a:rPr>
            </a:br>
            <a:r>
              <a:rPr lang="en-US" sz="4000" b="1" dirty="0">
                <a:solidFill>
                  <a:schemeClr val="bg1"/>
                </a:solidFill>
              </a:rPr>
              <a:t>Layouts</a:t>
            </a:r>
          </a:p>
        </p:txBody>
      </p:sp>
      <p:sp>
        <p:nvSpPr>
          <p:cNvPr id="7" name="TextBox 6">
            <a:extLst>
              <a:ext uri="{FF2B5EF4-FFF2-40B4-BE49-F238E27FC236}">
                <a16:creationId xmlns:a16="http://schemas.microsoft.com/office/drawing/2014/main" id="{83043284-78F9-4E81-A97D-42F957CD6C75}"/>
              </a:ext>
            </a:extLst>
          </p:cNvPr>
          <p:cNvSpPr txBox="1"/>
          <p:nvPr userDrawn="1"/>
        </p:nvSpPr>
        <p:spPr>
          <a:xfrm>
            <a:off x="7640331" y="1313363"/>
            <a:ext cx="2892138" cy="1938992"/>
          </a:xfrm>
          <a:prstGeom prst="rect">
            <a:avLst/>
          </a:prstGeom>
          <a:noFill/>
        </p:spPr>
        <p:txBody>
          <a:bodyPr wrap="none" rtlCol="0">
            <a:spAutoFit/>
          </a:bodyPr>
          <a:lstStyle/>
          <a:p>
            <a:pPr marL="0" indent="0" algn="ctr">
              <a:buClr>
                <a:schemeClr val="accent1"/>
              </a:buClr>
              <a:buFont typeface="Arial" panose="020B0604020202020204" pitchFamily="34" charset="0"/>
              <a:buNone/>
            </a:pPr>
            <a:r>
              <a:rPr lang="en-US" sz="4000" b="1" dirty="0">
                <a:solidFill>
                  <a:schemeClr val="bg1"/>
                </a:solidFill>
              </a:rPr>
              <a:t>DO NOT</a:t>
            </a:r>
          </a:p>
          <a:p>
            <a:pPr marL="0" indent="0" algn="ctr">
              <a:buClr>
                <a:schemeClr val="accent1"/>
              </a:buClr>
              <a:buFont typeface="Arial" panose="020B0604020202020204" pitchFamily="34" charset="0"/>
              <a:buNone/>
            </a:pPr>
            <a:r>
              <a:rPr lang="en-US" sz="4000" b="1" dirty="0">
                <a:solidFill>
                  <a:schemeClr val="bg1"/>
                </a:solidFill>
              </a:rPr>
              <a:t>Use These </a:t>
            </a:r>
            <a:br>
              <a:rPr lang="en-US" sz="4000" b="1" dirty="0">
                <a:solidFill>
                  <a:schemeClr val="bg1"/>
                </a:solidFill>
              </a:rPr>
            </a:br>
            <a:r>
              <a:rPr lang="en-US" sz="4000" b="1" dirty="0">
                <a:solidFill>
                  <a:schemeClr val="bg1"/>
                </a:solidFill>
              </a:rPr>
              <a:t>Layouts</a:t>
            </a:r>
          </a:p>
        </p:txBody>
      </p:sp>
      <p:sp>
        <p:nvSpPr>
          <p:cNvPr id="8" name="Arrow: Right 7">
            <a:extLst>
              <a:ext uri="{FF2B5EF4-FFF2-40B4-BE49-F238E27FC236}">
                <a16:creationId xmlns:a16="http://schemas.microsoft.com/office/drawing/2014/main" id="{7A78AFAA-7418-4F48-AE4E-B278A265CE75}"/>
              </a:ext>
            </a:extLst>
          </p:cNvPr>
          <p:cNvSpPr/>
          <p:nvPr userDrawn="1"/>
        </p:nvSpPr>
        <p:spPr>
          <a:xfrm>
            <a:off x="6961909" y="3464645"/>
            <a:ext cx="4301837" cy="2182091"/>
          </a:xfrm>
          <a:prstGeom prst="rightArrow">
            <a:avLst/>
          </a:prstGeom>
          <a:solidFill>
            <a:srgbClr val="C0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Arrow: Right 8">
            <a:extLst>
              <a:ext uri="{FF2B5EF4-FFF2-40B4-BE49-F238E27FC236}">
                <a16:creationId xmlns:a16="http://schemas.microsoft.com/office/drawing/2014/main" id="{304CDD4A-5E0D-4DF4-B3F7-19367E77F2F4}"/>
              </a:ext>
            </a:extLst>
          </p:cNvPr>
          <p:cNvSpPr/>
          <p:nvPr userDrawn="1"/>
        </p:nvSpPr>
        <p:spPr>
          <a:xfrm flipH="1">
            <a:off x="987137" y="3464645"/>
            <a:ext cx="4301837" cy="2182091"/>
          </a:xfrm>
          <a:prstGeom prst="rightArrow">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530012496"/>
      </p:ext>
    </p:extLst>
  </p:cSld>
  <p:clrMapOvr>
    <a:masterClrMapping/>
  </p:clrMapOvr>
  <p:transition>
    <p:fade/>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28601"/>
            <a:ext cx="11277600" cy="800100"/>
          </a:xfrm>
          <a:prstGeom prst="rect">
            <a:avLst/>
          </a:prstGeom>
        </p:spPr>
        <p:txBody>
          <a:bodyPr vert="horz" lIns="91440" tIns="45720" rIns="91440" bIns="45720" rtlCol="0" anchor="b">
            <a:normAutofit/>
          </a:bodyPr>
          <a:lstStyle/>
          <a:p>
            <a:r>
              <a:rPr lang="en-US"/>
              <a:t>Click to edit Master title style</a:t>
            </a:r>
            <a:endParaRPr lang="en-US" dirty="0"/>
          </a:p>
        </p:txBody>
      </p:sp>
      <p:sp>
        <p:nvSpPr>
          <p:cNvPr id="3" name="Text Placeholder 2"/>
          <p:cNvSpPr>
            <a:spLocks noGrp="1"/>
          </p:cNvSpPr>
          <p:nvPr>
            <p:ph type="body" idx="1"/>
          </p:nvPr>
        </p:nvSpPr>
        <p:spPr>
          <a:xfrm>
            <a:off x="457200" y="1284130"/>
            <a:ext cx="11277600" cy="4545169"/>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3585210" y="5646736"/>
            <a:ext cx="2743200" cy="365125"/>
          </a:xfrm>
          <a:prstGeom prst="rect">
            <a:avLst/>
          </a:prstGeom>
        </p:spPr>
        <p:txBody>
          <a:bodyPr vert="horz" lIns="91440" tIns="45720" rIns="91440" bIns="45720" rtlCol="0" anchor="ctr"/>
          <a:lstStyle>
            <a:lvl1pPr algn="l">
              <a:defRPr sz="1200">
                <a:solidFill>
                  <a:schemeClr val="tx1"/>
                </a:solidFill>
              </a:defRPr>
            </a:lvl1pPr>
          </a:lstStyle>
          <a:p>
            <a:fld id="{CD760F18-88F3-4EF5-B415-6A2DEC6930B5}" type="datetime1">
              <a:rPr lang="en-US" smtClean="0"/>
              <a:t>10/12/2021</a:t>
            </a:fld>
            <a:endParaRPr lang="en-US"/>
          </a:p>
        </p:txBody>
      </p:sp>
      <p:sp>
        <p:nvSpPr>
          <p:cNvPr id="5" name="Footer Placeholder 4"/>
          <p:cNvSpPr>
            <a:spLocks noGrp="1"/>
          </p:cNvSpPr>
          <p:nvPr>
            <p:ph type="ftr" sz="quarter" idx="3"/>
          </p:nvPr>
        </p:nvSpPr>
        <p:spPr>
          <a:xfrm>
            <a:off x="-4956810" y="6173786"/>
            <a:ext cx="4114800" cy="365125"/>
          </a:xfrm>
          <a:prstGeom prst="rect">
            <a:avLst/>
          </a:prstGeom>
        </p:spPr>
        <p:txBody>
          <a:bodyPr vert="horz" lIns="91440" tIns="45720" rIns="91440" bIns="45720" rtlCol="0" anchor="ctr"/>
          <a:lstStyle>
            <a:lvl1pPr algn="ctr">
              <a:defRPr sz="1200">
                <a:solidFill>
                  <a:schemeClr val="tx1"/>
                </a:solidFill>
              </a:defRPr>
            </a:lvl1pPr>
          </a:lstStyle>
          <a:p>
            <a:endParaRPr lang="en-US"/>
          </a:p>
        </p:txBody>
      </p:sp>
      <p:sp>
        <p:nvSpPr>
          <p:cNvPr id="6" name="Slide Number Placeholder 5"/>
          <p:cNvSpPr>
            <a:spLocks noGrp="1"/>
          </p:cNvSpPr>
          <p:nvPr>
            <p:ph type="sldNum" sz="quarter" idx="4"/>
          </p:nvPr>
        </p:nvSpPr>
        <p:spPr>
          <a:xfrm>
            <a:off x="0" y="6492875"/>
            <a:ext cx="457200" cy="365125"/>
          </a:xfrm>
          <a:prstGeom prst="rect">
            <a:avLst/>
          </a:prstGeom>
        </p:spPr>
        <p:txBody>
          <a:bodyPr vert="horz" lIns="91440" tIns="45720" rIns="91440" bIns="0" rtlCol="0" anchor="ctr"/>
          <a:lstStyle>
            <a:lvl1pPr algn="r">
              <a:defRPr sz="1000">
                <a:solidFill>
                  <a:schemeClr val="tx1"/>
                </a:solidFill>
              </a:defRPr>
            </a:lvl1pPr>
          </a:lstStyle>
          <a:p>
            <a:fld id="{CC7432E5-F8E0-41AE-9A6B-AD730338B005}" type="slidenum">
              <a:rPr lang="en-US" smtClean="0"/>
              <a:pPr/>
              <a:t>‹#›</a:t>
            </a:fld>
            <a:endParaRPr lang="en-US" dirty="0"/>
          </a:p>
        </p:txBody>
      </p:sp>
      <p:sp>
        <p:nvSpPr>
          <p:cNvPr id="7" name="TextBox 6"/>
          <p:cNvSpPr txBox="1"/>
          <p:nvPr userDrawn="1"/>
        </p:nvSpPr>
        <p:spPr>
          <a:xfrm>
            <a:off x="10160000" y="6611780"/>
            <a:ext cx="2032000" cy="246221"/>
          </a:xfrm>
          <a:prstGeom prst="rect">
            <a:avLst/>
          </a:prstGeom>
          <a:noFill/>
        </p:spPr>
        <p:txBody>
          <a:bodyPr wrap="square" rtlCol="0" anchor="b" anchorCtr="0">
            <a:spAutoFit/>
          </a:bodyPr>
          <a:lstStyle/>
          <a:p>
            <a:pPr algn="r"/>
            <a:r>
              <a:rPr lang="en-US" sz="1000" b="0" baseline="0" dirty="0">
                <a:solidFill>
                  <a:schemeClr val="tx1"/>
                </a:solidFill>
                <a:latin typeface="Arial" pitchFamily="34" charset="0"/>
                <a:cs typeface="Arial" pitchFamily="34" charset="0"/>
              </a:rPr>
              <a:t>© AstraZeneca 2020</a:t>
            </a:r>
          </a:p>
        </p:txBody>
      </p:sp>
      <p:sp>
        <p:nvSpPr>
          <p:cNvPr id="8" name="Rectangle 7"/>
          <p:cNvSpPr/>
          <p:nvPr userDrawn="1"/>
        </p:nvSpPr>
        <p:spPr>
          <a:xfrm>
            <a:off x="457200" y="1129284"/>
            <a:ext cx="11734800" cy="18288"/>
          </a:xfrm>
          <a:prstGeom prst="rect">
            <a:avLst/>
          </a:prstGeom>
          <a:gradFill flip="none" rotWithShape="1">
            <a:gsLst>
              <a:gs pos="26000">
                <a:schemeClr val="accent1"/>
              </a:gs>
              <a:gs pos="100000">
                <a:schemeClr val="bg1"/>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Tree>
    <p:extLst>
      <p:ext uri="{BB962C8B-B14F-4D97-AF65-F5344CB8AC3E}">
        <p14:creationId xmlns:p14="http://schemas.microsoft.com/office/powerpoint/2010/main" val="1689141471"/>
      </p:ext>
    </p:extLst>
  </p:cSld>
  <p:clrMap bg1="lt1" tx1="dk1" bg2="lt2" tx2="dk2" accent1="accent1" accent2="accent2" accent3="accent3" accent4="accent4" accent5="accent5" accent6="accent6" hlink="hlink" folHlink="folHlink"/>
  <p:sldLayoutIdLst>
    <p:sldLayoutId id="2147483677" r:id="rId1"/>
    <p:sldLayoutId id="2147483681" r:id="rId2"/>
    <p:sldLayoutId id="2147483676" r:id="rId3"/>
    <p:sldLayoutId id="2147483678" r:id="rId4"/>
    <p:sldLayoutId id="2147483679" r:id="rId5"/>
    <p:sldLayoutId id="2147483680" r:id="rId6"/>
    <p:sldLayoutId id="2147483683" r:id="rId7"/>
    <p:sldLayoutId id="2147483684" r:id="rId8"/>
    <p:sldLayoutId id="2147483685" r:id="rId9"/>
    <p:sldLayoutId id="2147483686" r:id="rId10"/>
    <p:sldLayoutId id="2147483682" r:id="rId11"/>
    <p:sldLayoutId id="2147483699" r:id="rId12"/>
    <p:sldLayoutId id="2147483708" r:id="rId13"/>
    <p:sldLayoutId id="2147483703" r:id="rId14"/>
  </p:sldLayoutIdLst>
  <p:transition>
    <p:fade/>
  </p:transition>
  <p:hf hdr="0" ftr="0" dt="0"/>
  <p:txStyles>
    <p:titleStyle>
      <a:lvl1pPr algn="l" defTabSz="914400" rtl="0" eaLnBrk="1" latinLnBrk="0" hangingPunct="1">
        <a:lnSpc>
          <a:spcPct val="90000"/>
        </a:lnSpc>
        <a:spcBef>
          <a:spcPct val="0"/>
        </a:spcBef>
        <a:buNone/>
        <a:defRPr sz="2800" b="1" kern="1200">
          <a:solidFill>
            <a:schemeClr val="accent1"/>
          </a:solidFill>
          <a:latin typeface="+mj-lt"/>
          <a:ea typeface="+mj-ea"/>
          <a:cs typeface="+mj-cs"/>
        </a:defRPr>
      </a:lvl1pPr>
    </p:titleStyle>
    <p:bodyStyle>
      <a:lvl1pPr marL="228600" indent="-228600" algn="l" defTabSz="914400" rtl="0" eaLnBrk="1" latinLnBrk="0" hangingPunct="1">
        <a:lnSpc>
          <a:spcPct val="90000"/>
        </a:lnSpc>
        <a:spcBef>
          <a:spcPts val="1200"/>
        </a:spcBef>
        <a:buClr>
          <a:schemeClr val="accent1"/>
        </a:buClr>
        <a:buFont typeface="Arial" panose="020B0604020202020204" pitchFamily="34" charset="0"/>
        <a:buChar char="•"/>
        <a:defRPr sz="2000" kern="1200">
          <a:solidFill>
            <a:schemeClr val="tx1"/>
          </a:solidFill>
          <a:latin typeface="+mn-lt"/>
          <a:ea typeface="+mn-ea"/>
          <a:cs typeface="+mn-cs"/>
        </a:defRPr>
      </a:lvl1pPr>
      <a:lvl2pPr marL="457200" indent="-228600" algn="l" defTabSz="914400" rtl="0" eaLnBrk="1" latinLnBrk="0" hangingPunct="1">
        <a:lnSpc>
          <a:spcPct val="90000"/>
        </a:lnSpc>
        <a:spcBef>
          <a:spcPts val="800"/>
        </a:spcBef>
        <a:buClr>
          <a:schemeClr val="tx1"/>
        </a:buClr>
        <a:buFont typeface="Arial" panose="020B0604020202020204" pitchFamily="34" charset="0"/>
        <a:buChar char="–"/>
        <a:defRPr sz="1800" kern="1200">
          <a:solidFill>
            <a:schemeClr val="tx1"/>
          </a:solidFill>
          <a:latin typeface="+mn-lt"/>
          <a:ea typeface="+mn-ea"/>
          <a:cs typeface="+mn-cs"/>
        </a:defRPr>
      </a:lvl2pPr>
      <a:lvl3pPr marL="685800" indent="-228600" algn="l" defTabSz="914400" rtl="0" eaLnBrk="1" latinLnBrk="0" hangingPunct="1">
        <a:lnSpc>
          <a:spcPct val="90000"/>
        </a:lnSpc>
        <a:spcBef>
          <a:spcPts val="800"/>
        </a:spcBef>
        <a:buClr>
          <a:schemeClr val="accent1"/>
        </a:buClr>
        <a:buFont typeface="Arial" panose="020B0604020202020204" pitchFamily="34" charset="0"/>
        <a:buChar char="•"/>
        <a:defRPr sz="1600" kern="1200">
          <a:solidFill>
            <a:schemeClr val="tx1"/>
          </a:solidFill>
          <a:latin typeface="+mn-lt"/>
          <a:ea typeface="+mn-ea"/>
          <a:cs typeface="+mn-cs"/>
        </a:defRPr>
      </a:lvl3pPr>
      <a:lvl4pPr marL="914400" indent="-228600" algn="l" defTabSz="914400" rtl="0" eaLnBrk="1" latinLnBrk="0" hangingPunct="1">
        <a:lnSpc>
          <a:spcPct val="90000"/>
        </a:lnSpc>
        <a:spcBef>
          <a:spcPts val="800"/>
        </a:spcBef>
        <a:buClr>
          <a:schemeClr val="tx1"/>
        </a:buClr>
        <a:buFont typeface="Arial" panose="020B0604020202020204" pitchFamily="34" charset="0"/>
        <a:buChar char="–"/>
        <a:defRPr sz="1600" kern="1200">
          <a:solidFill>
            <a:schemeClr val="tx1"/>
          </a:solidFill>
          <a:latin typeface="+mn-lt"/>
          <a:ea typeface="+mn-ea"/>
          <a:cs typeface="+mn-cs"/>
        </a:defRPr>
      </a:lvl4pPr>
      <a:lvl5pPr marL="1143000" indent="-228600" algn="l" defTabSz="914400" rtl="0" eaLnBrk="1" latinLnBrk="0" hangingPunct="1">
        <a:lnSpc>
          <a:spcPct val="90000"/>
        </a:lnSpc>
        <a:spcBef>
          <a:spcPts val="800"/>
        </a:spcBef>
        <a:buClr>
          <a:schemeClr val="accent1"/>
        </a:buClr>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3840" userDrawn="1">
          <p15:clr>
            <a:srgbClr val="F26B43"/>
          </p15:clr>
        </p15:guide>
        <p15:guide id="2" orient="horz" pos="2160" userDrawn="1">
          <p15:clr>
            <a:srgbClr val="F26B43"/>
          </p15:clr>
        </p15:guide>
        <p15:guide id="3" pos="288" userDrawn="1">
          <p15:clr>
            <a:srgbClr val="F26B43"/>
          </p15:clr>
        </p15:guide>
        <p15:guide id="4" pos="7392" userDrawn="1">
          <p15:clr>
            <a:srgbClr val="F26B43"/>
          </p15:clr>
        </p15:guide>
        <p15:guide id="5" orient="horz" pos="144" userDrawn="1">
          <p15:clr>
            <a:srgbClr val="F26B43"/>
          </p15:clr>
        </p15:guide>
        <p15:guide id="6" orient="horz" pos="648" userDrawn="1">
          <p15:clr>
            <a:srgbClr val="F26B43"/>
          </p15:clr>
        </p15:guide>
        <p15:guide id="7" orient="horz" pos="792" userDrawn="1">
          <p15:clr>
            <a:srgbClr val="F26B43"/>
          </p15:clr>
        </p15:guide>
        <p15:guide id="8" orient="horz" pos="3672" userDrawn="1">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97AB08-7752-4611-B007-AF942789DFD3}"/>
              </a:ext>
            </a:extLst>
          </p:cNvPr>
          <p:cNvSpPr>
            <a:spLocks noGrp="1"/>
          </p:cNvSpPr>
          <p:nvPr>
            <p:ph type="title"/>
          </p:nvPr>
        </p:nvSpPr>
        <p:spPr/>
        <p:txBody>
          <a:bodyPr>
            <a:normAutofit/>
          </a:bodyPr>
          <a:lstStyle/>
          <a:p>
            <a:r>
              <a:rPr lang="en-US" dirty="0"/>
              <a:t>Differential Diagnosis of COPD Exacerbation</a:t>
            </a:r>
          </a:p>
        </p:txBody>
      </p:sp>
      <p:graphicFrame>
        <p:nvGraphicFramePr>
          <p:cNvPr id="9" name="Content Placeholder 8">
            <a:extLst>
              <a:ext uri="{FF2B5EF4-FFF2-40B4-BE49-F238E27FC236}">
                <a16:creationId xmlns:a16="http://schemas.microsoft.com/office/drawing/2014/main" id="{64AFFD92-B42A-418B-8123-14C54DBC7724}"/>
              </a:ext>
            </a:extLst>
          </p:cNvPr>
          <p:cNvGraphicFramePr>
            <a:graphicFrameLocks noGrp="1"/>
          </p:cNvGraphicFramePr>
          <p:nvPr>
            <p:ph idx="1"/>
            <p:extLst>
              <p:ext uri="{D42A27DB-BD31-4B8C-83A1-F6EECF244321}">
                <p14:modId xmlns:p14="http://schemas.microsoft.com/office/powerpoint/2010/main" val="3193624232"/>
              </p:ext>
            </p:extLst>
          </p:nvPr>
        </p:nvGraphicFramePr>
        <p:xfrm>
          <a:off x="1019504" y="1472746"/>
          <a:ext cx="9706303" cy="4545169"/>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6" name="Text Placeholder 5">
            <a:extLst>
              <a:ext uri="{FF2B5EF4-FFF2-40B4-BE49-F238E27FC236}">
                <a16:creationId xmlns:a16="http://schemas.microsoft.com/office/drawing/2014/main" id="{37593E9F-74E1-402E-AD37-BCD9FAC9E1E4}"/>
              </a:ext>
            </a:extLst>
          </p:cNvPr>
          <p:cNvSpPr>
            <a:spLocks noGrp="1"/>
          </p:cNvSpPr>
          <p:nvPr>
            <p:ph type="body" sz="quarter" idx="13"/>
          </p:nvPr>
        </p:nvSpPr>
        <p:spPr/>
        <p:txBody>
          <a:bodyPr/>
          <a:lstStyle/>
          <a:p>
            <a:r>
              <a:rPr lang="en-US" dirty="0"/>
              <a:t>COPD = chronic obstructive pulmonary disease; CRP = C-reactive protein.</a:t>
            </a:r>
          </a:p>
          <a:p>
            <a:r>
              <a:rPr lang="en-US" dirty="0"/>
              <a:t>Global Initiative for Chronic Obstructive Lung Disease (GOLD). Global Strategy for the Diagnosis, Management, and Prevention of Chronic Obstructive Pulmonary Disease. 2021 Report. https://goldcopd.org/2021-gold-reports/. Accessed November 27, 2020.</a:t>
            </a:r>
          </a:p>
        </p:txBody>
      </p:sp>
      <p:sp>
        <p:nvSpPr>
          <p:cNvPr id="4" name="Rectangle 3">
            <a:extLst>
              <a:ext uri="{FF2B5EF4-FFF2-40B4-BE49-F238E27FC236}">
                <a16:creationId xmlns:a16="http://schemas.microsoft.com/office/drawing/2014/main" id="{9242E2EA-FC4F-4B5F-BBCF-1ACB4E31330E}"/>
              </a:ext>
            </a:extLst>
          </p:cNvPr>
          <p:cNvSpPr/>
          <p:nvPr/>
        </p:nvSpPr>
        <p:spPr>
          <a:xfrm>
            <a:off x="10725807" y="6521116"/>
            <a:ext cx="1466193" cy="34891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a:p>
        </p:txBody>
      </p:sp>
    </p:spTree>
    <p:extLst>
      <p:ext uri="{BB962C8B-B14F-4D97-AF65-F5344CB8AC3E}">
        <p14:creationId xmlns:p14="http://schemas.microsoft.com/office/powerpoint/2010/main" val="1896542827"/>
      </p:ext>
    </p:extLst>
  </p:cSld>
  <p:clrMapOvr>
    <a:masterClrMapping/>
  </p:clrMapOvr>
  <p:transition>
    <p:fade/>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5E3791-13F7-4BC0-BB34-DADE3D2A8199}"/>
              </a:ext>
            </a:extLst>
          </p:cNvPr>
          <p:cNvSpPr>
            <a:spLocks noGrp="1"/>
          </p:cNvSpPr>
          <p:nvPr>
            <p:ph type="title"/>
          </p:nvPr>
        </p:nvSpPr>
        <p:spPr/>
        <p:txBody>
          <a:bodyPr/>
          <a:lstStyle/>
          <a:p>
            <a:r>
              <a:rPr lang="en-US" dirty="0"/>
              <a:t>Asthma and COPD Emphasized as Different Disorders</a:t>
            </a:r>
          </a:p>
        </p:txBody>
      </p:sp>
      <p:sp>
        <p:nvSpPr>
          <p:cNvPr id="11" name="Freeform: Shape 10">
            <a:extLst>
              <a:ext uri="{FF2B5EF4-FFF2-40B4-BE49-F238E27FC236}">
                <a16:creationId xmlns:a16="http://schemas.microsoft.com/office/drawing/2014/main" id="{321405A8-8A4E-4434-BAC8-8D03A13C8980}"/>
              </a:ext>
            </a:extLst>
          </p:cNvPr>
          <p:cNvSpPr/>
          <p:nvPr/>
        </p:nvSpPr>
        <p:spPr>
          <a:xfrm>
            <a:off x="907976" y="4290956"/>
            <a:ext cx="10587523" cy="962797"/>
          </a:xfrm>
          <a:custGeom>
            <a:avLst/>
            <a:gdLst>
              <a:gd name="connsiteX0" fmla="*/ 0 w 10587523"/>
              <a:gd name="connsiteY0" fmla="*/ 0 h 962797"/>
              <a:gd name="connsiteX1" fmla="*/ 10587523 w 10587523"/>
              <a:gd name="connsiteY1" fmla="*/ 0 h 962797"/>
              <a:gd name="connsiteX2" fmla="*/ 10587523 w 10587523"/>
              <a:gd name="connsiteY2" fmla="*/ 962797 h 962797"/>
              <a:gd name="connsiteX3" fmla="*/ 0 w 10587523"/>
              <a:gd name="connsiteY3" fmla="*/ 962797 h 962797"/>
              <a:gd name="connsiteX4" fmla="*/ 0 w 10587523"/>
              <a:gd name="connsiteY4" fmla="*/ 0 h 9627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587523" h="962797">
                <a:moveTo>
                  <a:pt x="0" y="0"/>
                </a:moveTo>
                <a:lnTo>
                  <a:pt x="10587523" y="0"/>
                </a:lnTo>
                <a:lnTo>
                  <a:pt x="10587523" y="962797"/>
                </a:lnTo>
                <a:lnTo>
                  <a:pt x="0" y="962797"/>
                </a:lnTo>
                <a:lnTo>
                  <a:pt x="0" y="0"/>
                </a:lnTo>
                <a:close/>
              </a:path>
            </a:pathLst>
          </a:custGeom>
          <a:ln>
            <a:solidFill>
              <a:schemeClr val="accent1"/>
            </a:solid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28016" tIns="128016" rIns="128016" bIns="570903" numCol="1" spcCol="1270" anchor="ctr" anchorCtr="0">
            <a:noAutofit/>
          </a:bodyPr>
          <a:lstStyle/>
          <a:p>
            <a:pPr marL="0" lvl="0" indent="0" algn="ctr" defTabSz="800100">
              <a:lnSpc>
                <a:spcPct val="90000"/>
              </a:lnSpc>
              <a:spcBef>
                <a:spcPct val="0"/>
              </a:spcBef>
              <a:spcAft>
                <a:spcPct val="35000"/>
              </a:spcAft>
              <a:buNone/>
            </a:pPr>
            <a:r>
              <a:rPr lang="en-US" sz="1800" b="1" kern="1200" dirty="0"/>
              <a:t>Asthma and COPD can coexist in an individual patient</a:t>
            </a:r>
          </a:p>
        </p:txBody>
      </p:sp>
      <p:sp>
        <p:nvSpPr>
          <p:cNvPr id="12" name="Freeform: Shape 11">
            <a:extLst>
              <a:ext uri="{FF2B5EF4-FFF2-40B4-BE49-F238E27FC236}">
                <a16:creationId xmlns:a16="http://schemas.microsoft.com/office/drawing/2014/main" id="{7258F731-5B9A-4CED-B5D1-3A27BE7266AC}"/>
              </a:ext>
            </a:extLst>
          </p:cNvPr>
          <p:cNvSpPr/>
          <p:nvPr/>
        </p:nvSpPr>
        <p:spPr>
          <a:xfrm>
            <a:off x="907976" y="4791611"/>
            <a:ext cx="10587523" cy="462142"/>
          </a:xfrm>
          <a:custGeom>
            <a:avLst/>
            <a:gdLst>
              <a:gd name="connsiteX0" fmla="*/ 0 w 10587523"/>
              <a:gd name="connsiteY0" fmla="*/ 0 h 442886"/>
              <a:gd name="connsiteX1" fmla="*/ 10587523 w 10587523"/>
              <a:gd name="connsiteY1" fmla="*/ 0 h 442886"/>
              <a:gd name="connsiteX2" fmla="*/ 10587523 w 10587523"/>
              <a:gd name="connsiteY2" fmla="*/ 442886 h 442886"/>
              <a:gd name="connsiteX3" fmla="*/ 0 w 10587523"/>
              <a:gd name="connsiteY3" fmla="*/ 442886 h 442886"/>
              <a:gd name="connsiteX4" fmla="*/ 0 w 10587523"/>
              <a:gd name="connsiteY4" fmla="*/ 0 h 4428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587523" h="442886">
                <a:moveTo>
                  <a:pt x="0" y="0"/>
                </a:moveTo>
                <a:lnTo>
                  <a:pt x="10587523" y="0"/>
                </a:lnTo>
                <a:lnTo>
                  <a:pt x="10587523" y="442886"/>
                </a:lnTo>
                <a:lnTo>
                  <a:pt x="0" y="442886"/>
                </a:lnTo>
                <a:lnTo>
                  <a:pt x="0" y="0"/>
                </a:lnTo>
                <a:close/>
              </a:path>
            </a:pathLst>
          </a:custGeom>
          <a:solidFill>
            <a:schemeClr val="bg1">
              <a:alpha val="90000"/>
            </a:schemeClr>
          </a:solidFill>
          <a:ln>
            <a:solidFill>
              <a:schemeClr val="accent1">
                <a:alpha val="90000"/>
              </a:schemeClr>
            </a:solidFill>
          </a:ln>
        </p:spPr>
        <p:style>
          <a:lnRef idx="2">
            <a:schemeClr val="accent1">
              <a:alpha val="90000"/>
              <a:tint val="40000"/>
              <a:hueOff val="0"/>
              <a:satOff val="0"/>
              <a:lumOff val="0"/>
              <a:alphaOff val="0"/>
            </a:schemeClr>
          </a:lnRef>
          <a:fillRef idx="1">
            <a:schemeClr val="accent1">
              <a:alpha val="90000"/>
              <a:tint val="40000"/>
              <a:hueOff val="0"/>
              <a:satOff val="0"/>
              <a:lumOff val="0"/>
              <a:alphaOff val="0"/>
            </a:schemeClr>
          </a:fillRef>
          <a:effectRef idx="0">
            <a:schemeClr val="accent1">
              <a:alpha val="90000"/>
              <a:tint val="40000"/>
              <a:hueOff val="0"/>
              <a:satOff val="0"/>
              <a:lumOff val="0"/>
              <a:alphaOff val="0"/>
            </a:schemeClr>
          </a:effectRef>
          <a:fontRef idx="minor">
            <a:schemeClr val="dk1">
              <a:hueOff val="0"/>
              <a:satOff val="0"/>
              <a:lumOff val="0"/>
              <a:alphaOff val="0"/>
            </a:schemeClr>
          </a:fontRef>
        </p:style>
        <p:txBody>
          <a:bodyPr spcFirstLastPara="0" vert="horz" wrap="square" lIns="106680" tIns="19050" rIns="106680" bIns="19050" numCol="1" spcCol="1270" anchor="ctr" anchorCtr="0">
            <a:noAutofit/>
          </a:bodyPr>
          <a:lstStyle/>
          <a:p>
            <a:pPr marL="0" lvl="0" indent="0" algn="ctr" defTabSz="666750">
              <a:lnSpc>
                <a:spcPct val="90000"/>
              </a:lnSpc>
              <a:spcBef>
                <a:spcPct val="0"/>
              </a:spcBef>
              <a:spcAft>
                <a:spcPct val="35000"/>
              </a:spcAft>
              <a:buNone/>
            </a:pPr>
            <a:r>
              <a:rPr lang="en-US" sz="1500" kern="1200" dirty="0"/>
              <a:t>If a concurrent diagnosis of asthma is suspected, pharmacotherapy should primarily follow asthma treatment guidelines, but pharmacological and nonpharmacological approaches may also be needed to treat COPD </a:t>
            </a:r>
          </a:p>
        </p:txBody>
      </p:sp>
      <p:sp>
        <p:nvSpPr>
          <p:cNvPr id="13" name="Freeform: Shape 12">
            <a:extLst>
              <a:ext uri="{FF2B5EF4-FFF2-40B4-BE49-F238E27FC236}">
                <a16:creationId xmlns:a16="http://schemas.microsoft.com/office/drawing/2014/main" id="{775540C5-C465-4904-8BCB-30B40EE431BB}"/>
              </a:ext>
            </a:extLst>
          </p:cNvPr>
          <p:cNvSpPr/>
          <p:nvPr/>
        </p:nvSpPr>
        <p:spPr>
          <a:xfrm>
            <a:off x="907976" y="2824615"/>
            <a:ext cx="10587523" cy="1480783"/>
          </a:xfrm>
          <a:custGeom>
            <a:avLst/>
            <a:gdLst>
              <a:gd name="connsiteX0" fmla="*/ 0 w 10587523"/>
              <a:gd name="connsiteY0" fmla="*/ 518614 h 1480782"/>
              <a:gd name="connsiteX1" fmla="*/ 5108664 w 10587523"/>
              <a:gd name="connsiteY1" fmla="*/ 518614 h 1480782"/>
              <a:gd name="connsiteX2" fmla="*/ 5108664 w 10587523"/>
              <a:gd name="connsiteY2" fmla="*/ 370196 h 1480782"/>
              <a:gd name="connsiteX3" fmla="*/ 4923566 w 10587523"/>
              <a:gd name="connsiteY3" fmla="*/ 370196 h 1480782"/>
              <a:gd name="connsiteX4" fmla="*/ 5293762 w 10587523"/>
              <a:gd name="connsiteY4" fmla="*/ 0 h 1480782"/>
              <a:gd name="connsiteX5" fmla="*/ 5663957 w 10587523"/>
              <a:gd name="connsiteY5" fmla="*/ 370196 h 1480782"/>
              <a:gd name="connsiteX6" fmla="*/ 5478859 w 10587523"/>
              <a:gd name="connsiteY6" fmla="*/ 370196 h 1480782"/>
              <a:gd name="connsiteX7" fmla="*/ 5478859 w 10587523"/>
              <a:gd name="connsiteY7" fmla="*/ 518614 h 1480782"/>
              <a:gd name="connsiteX8" fmla="*/ 10587523 w 10587523"/>
              <a:gd name="connsiteY8" fmla="*/ 518614 h 1480782"/>
              <a:gd name="connsiteX9" fmla="*/ 10587523 w 10587523"/>
              <a:gd name="connsiteY9" fmla="*/ 1480782 h 1480782"/>
              <a:gd name="connsiteX10" fmla="*/ 0 w 10587523"/>
              <a:gd name="connsiteY10" fmla="*/ 1480782 h 1480782"/>
              <a:gd name="connsiteX11" fmla="*/ 0 w 10587523"/>
              <a:gd name="connsiteY11" fmla="*/ 518614 h 14807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0587523" h="1480782">
                <a:moveTo>
                  <a:pt x="10587523" y="962168"/>
                </a:moveTo>
                <a:lnTo>
                  <a:pt x="5478859" y="962168"/>
                </a:lnTo>
                <a:lnTo>
                  <a:pt x="5478859" y="1110586"/>
                </a:lnTo>
                <a:lnTo>
                  <a:pt x="5663957" y="1110586"/>
                </a:lnTo>
                <a:lnTo>
                  <a:pt x="5293761" y="1480781"/>
                </a:lnTo>
                <a:lnTo>
                  <a:pt x="4923566" y="1110586"/>
                </a:lnTo>
                <a:lnTo>
                  <a:pt x="5108664" y="1110586"/>
                </a:lnTo>
                <a:lnTo>
                  <a:pt x="5108664" y="962168"/>
                </a:lnTo>
                <a:lnTo>
                  <a:pt x="0" y="962168"/>
                </a:lnTo>
                <a:lnTo>
                  <a:pt x="0" y="1"/>
                </a:lnTo>
                <a:lnTo>
                  <a:pt x="10587523" y="1"/>
                </a:lnTo>
                <a:lnTo>
                  <a:pt x="10587523" y="962168"/>
                </a:lnTo>
                <a:close/>
              </a:path>
            </a:pathLst>
          </a:custGeom>
          <a:ln>
            <a:solidFill>
              <a:schemeClr val="accent1"/>
            </a:solid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28016" tIns="128016" rIns="128016" bIns="1089045" numCol="1" spcCol="1270" anchor="ctr" anchorCtr="0">
            <a:noAutofit/>
          </a:bodyPr>
          <a:lstStyle/>
          <a:p>
            <a:pPr marL="0" lvl="0" indent="0" algn="ctr" defTabSz="800100">
              <a:lnSpc>
                <a:spcPct val="90000"/>
              </a:lnSpc>
              <a:spcBef>
                <a:spcPct val="0"/>
              </a:spcBef>
              <a:spcAft>
                <a:spcPct val="35000"/>
              </a:spcAft>
              <a:buNone/>
            </a:pPr>
            <a:r>
              <a:rPr lang="en-US" sz="1800" b="1" kern="1200" dirty="0"/>
              <a:t>Asthma and COPD may share some common traits and clinical features</a:t>
            </a:r>
          </a:p>
        </p:txBody>
      </p:sp>
      <p:sp>
        <p:nvSpPr>
          <p:cNvPr id="14" name="Freeform: Shape 13">
            <a:extLst>
              <a:ext uri="{FF2B5EF4-FFF2-40B4-BE49-F238E27FC236}">
                <a16:creationId xmlns:a16="http://schemas.microsoft.com/office/drawing/2014/main" id="{BB6D2F99-0505-48D8-9F17-5BB7F858C4D1}"/>
              </a:ext>
            </a:extLst>
          </p:cNvPr>
          <p:cNvSpPr/>
          <p:nvPr/>
        </p:nvSpPr>
        <p:spPr>
          <a:xfrm>
            <a:off x="907976" y="3344370"/>
            <a:ext cx="10587523" cy="442754"/>
          </a:xfrm>
          <a:custGeom>
            <a:avLst/>
            <a:gdLst>
              <a:gd name="connsiteX0" fmla="*/ 0 w 10587523"/>
              <a:gd name="connsiteY0" fmla="*/ 0 h 442754"/>
              <a:gd name="connsiteX1" fmla="*/ 10587523 w 10587523"/>
              <a:gd name="connsiteY1" fmla="*/ 0 h 442754"/>
              <a:gd name="connsiteX2" fmla="*/ 10587523 w 10587523"/>
              <a:gd name="connsiteY2" fmla="*/ 442754 h 442754"/>
              <a:gd name="connsiteX3" fmla="*/ 0 w 10587523"/>
              <a:gd name="connsiteY3" fmla="*/ 442754 h 442754"/>
              <a:gd name="connsiteX4" fmla="*/ 0 w 10587523"/>
              <a:gd name="connsiteY4" fmla="*/ 0 h 44275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587523" h="442754">
                <a:moveTo>
                  <a:pt x="0" y="0"/>
                </a:moveTo>
                <a:lnTo>
                  <a:pt x="10587523" y="0"/>
                </a:lnTo>
                <a:lnTo>
                  <a:pt x="10587523" y="442754"/>
                </a:lnTo>
                <a:lnTo>
                  <a:pt x="0" y="442754"/>
                </a:lnTo>
                <a:lnTo>
                  <a:pt x="0" y="0"/>
                </a:lnTo>
                <a:close/>
              </a:path>
            </a:pathLst>
          </a:custGeom>
          <a:solidFill>
            <a:schemeClr val="bg1">
              <a:alpha val="90000"/>
            </a:schemeClr>
          </a:solidFill>
          <a:ln>
            <a:solidFill>
              <a:schemeClr val="accent1">
                <a:alpha val="90000"/>
              </a:schemeClr>
            </a:solidFill>
          </a:ln>
        </p:spPr>
        <p:style>
          <a:lnRef idx="2">
            <a:schemeClr val="accent1">
              <a:alpha val="90000"/>
              <a:tint val="40000"/>
              <a:hueOff val="0"/>
              <a:satOff val="0"/>
              <a:lumOff val="0"/>
              <a:alphaOff val="0"/>
            </a:schemeClr>
          </a:lnRef>
          <a:fillRef idx="1">
            <a:schemeClr val="accent1">
              <a:alpha val="90000"/>
              <a:tint val="40000"/>
              <a:hueOff val="0"/>
              <a:satOff val="0"/>
              <a:lumOff val="0"/>
              <a:alphaOff val="0"/>
            </a:schemeClr>
          </a:fillRef>
          <a:effectRef idx="0">
            <a:schemeClr val="accent1">
              <a:alpha val="90000"/>
              <a:tint val="40000"/>
              <a:hueOff val="0"/>
              <a:satOff val="0"/>
              <a:lumOff val="0"/>
              <a:alphaOff val="0"/>
            </a:schemeClr>
          </a:effectRef>
          <a:fontRef idx="minor">
            <a:schemeClr val="dk1">
              <a:hueOff val="0"/>
              <a:satOff val="0"/>
              <a:lumOff val="0"/>
              <a:alphaOff val="0"/>
            </a:schemeClr>
          </a:fontRef>
        </p:style>
        <p:txBody>
          <a:bodyPr spcFirstLastPara="0" vert="horz" wrap="square" lIns="106680" tIns="19050" rIns="106680" bIns="19050" numCol="1" spcCol="1270" anchor="ctr" anchorCtr="0">
            <a:noAutofit/>
          </a:bodyPr>
          <a:lstStyle/>
          <a:p>
            <a:pPr marL="0" lvl="0" indent="0" algn="ctr" defTabSz="666750">
              <a:lnSpc>
                <a:spcPct val="90000"/>
              </a:lnSpc>
              <a:spcBef>
                <a:spcPct val="0"/>
              </a:spcBef>
              <a:spcAft>
                <a:spcPct val="35000"/>
              </a:spcAft>
              <a:buNone/>
            </a:pPr>
            <a:r>
              <a:rPr lang="en-US" sz="1500" kern="1200" dirty="0"/>
              <a:t>Such as eosinophilia and some degree of reversibility</a:t>
            </a:r>
          </a:p>
        </p:txBody>
      </p:sp>
      <p:sp>
        <p:nvSpPr>
          <p:cNvPr id="15" name="Freeform: Shape 14">
            <a:extLst>
              <a:ext uri="{FF2B5EF4-FFF2-40B4-BE49-F238E27FC236}">
                <a16:creationId xmlns:a16="http://schemas.microsoft.com/office/drawing/2014/main" id="{AACFB4D2-CF55-4C4B-9E4F-1C07F76DDD75}"/>
              </a:ext>
            </a:extLst>
          </p:cNvPr>
          <p:cNvSpPr/>
          <p:nvPr/>
        </p:nvSpPr>
        <p:spPr>
          <a:xfrm>
            <a:off x="907976" y="1358273"/>
            <a:ext cx="10587523" cy="1480784"/>
          </a:xfrm>
          <a:custGeom>
            <a:avLst/>
            <a:gdLst>
              <a:gd name="connsiteX0" fmla="*/ 0 w 10587523"/>
              <a:gd name="connsiteY0" fmla="*/ 518614 h 1480782"/>
              <a:gd name="connsiteX1" fmla="*/ 5108664 w 10587523"/>
              <a:gd name="connsiteY1" fmla="*/ 518614 h 1480782"/>
              <a:gd name="connsiteX2" fmla="*/ 5108664 w 10587523"/>
              <a:gd name="connsiteY2" fmla="*/ 370196 h 1480782"/>
              <a:gd name="connsiteX3" fmla="*/ 4923566 w 10587523"/>
              <a:gd name="connsiteY3" fmla="*/ 370196 h 1480782"/>
              <a:gd name="connsiteX4" fmla="*/ 5293762 w 10587523"/>
              <a:gd name="connsiteY4" fmla="*/ 0 h 1480782"/>
              <a:gd name="connsiteX5" fmla="*/ 5663957 w 10587523"/>
              <a:gd name="connsiteY5" fmla="*/ 370196 h 1480782"/>
              <a:gd name="connsiteX6" fmla="*/ 5478859 w 10587523"/>
              <a:gd name="connsiteY6" fmla="*/ 370196 h 1480782"/>
              <a:gd name="connsiteX7" fmla="*/ 5478859 w 10587523"/>
              <a:gd name="connsiteY7" fmla="*/ 518614 h 1480782"/>
              <a:gd name="connsiteX8" fmla="*/ 10587523 w 10587523"/>
              <a:gd name="connsiteY8" fmla="*/ 518614 h 1480782"/>
              <a:gd name="connsiteX9" fmla="*/ 10587523 w 10587523"/>
              <a:gd name="connsiteY9" fmla="*/ 1480782 h 1480782"/>
              <a:gd name="connsiteX10" fmla="*/ 0 w 10587523"/>
              <a:gd name="connsiteY10" fmla="*/ 1480782 h 1480782"/>
              <a:gd name="connsiteX11" fmla="*/ 0 w 10587523"/>
              <a:gd name="connsiteY11" fmla="*/ 518614 h 14807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0587523" h="1480782">
                <a:moveTo>
                  <a:pt x="10587523" y="962168"/>
                </a:moveTo>
                <a:lnTo>
                  <a:pt x="5478859" y="962168"/>
                </a:lnTo>
                <a:lnTo>
                  <a:pt x="5478859" y="1110586"/>
                </a:lnTo>
                <a:lnTo>
                  <a:pt x="5663957" y="1110586"/>
                </a:lnTo>
                <a:lnTo>
                  <a:pt x="5293761" y="1480781"/>
                </a:lnTo>
                <a:lnTo>
                  <a:pt x="4923566" y="1110586"/>
                </a:lnTo>
                <a:lnTo>
                  <a:pt x="5108664" y="1110586"/>
                </a:lnTo>
                <a:lnTo>
                  <a:pt x="5108664" y="962168"/>
                </a:lnTo>
                <a:lnTo>
                  <a:pt x="0" y="962168"/>
                </a:lnTo>
                <a:lnTo>
                  <a:pt x="0" y="1"/>
                </a:lnTo>
                <a:lnTo>
                  <a:pt x="10587523" y="1"/>
                </a:lnTo>
                <a:lnTo>
                  <a:pt x="10587523" y="962168"/>
                </a:lnTo>
                <a:close/>
              </a:path>
            </a:pathLst>
          </a:custGeom>
          <a:ln>
            <a:solidFill>
              <a:schemeClr val="accent1"/>
            </a:solid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28016" tIns="128017" rIns="128016" bIns="1089045" numCol="1" spcCol="1270" anchor="ctr" anchorCtr="0">
            <a:noAutofit/>
          </a:bodyPr>
          <a:lstStyle/>
          <a:p>
            <a:pPr marL="0" lvl="0" indent="0" algn="ctr" defTabSz="800100">
              <a:lnSpc>
                <a:spcPct val="90000"/>
              </a:lnSpc>
              <a:spcBef>
                <a:spcPct val="0"/>
              </a:spcBef>
              <a:spcAft>
                <a:spcPct val="35000"/>
              </a:spcAft>
              <a:buNone/>
            </a:pPr>
            <a:r>
              <a:rPr lang="en-US" sz="1800" b="1" kern="1200"/>
              <a:t>GOLD no longer refers to asthma and COPD overlap (ACO)</a:t>
            </a:r>
          </a:p>
        </p:txBody>
      </p:sp>
      <p:sp>
        <p:nvSpPr>
          <p:cNvPr id="16" name="Freeform: Shape 15">
            <a:extLst>
              <a:ext uri="{FF2B5EF4-FFF2-40B4-BE49-F238E27FC236}">
                <a16:creationId xmlns:a16="http://schemas.microsoft.com/office/drawing/2014/main" id="{56E1E208-8151-4EAF-BFB9-C7A1ACC334E0}"/>
              </a:ext>
            </a:extLst>
          </p:cNvPr>
          <p:cNvSpPr/>
          <p:nvPr/>
        </p:nvSpPr>
        <p:spPr>
          <a:xfrm>
            <a:off x="907976" y="1878029"/>
            <a:ext cx="10587523" cy="442754"/>
          </a:xfrm>
          <a:custGeom>
            <a:avLst/>
            <a:gdLst>
              <a:gd name="connsiteX0" fmla="*/ 0 w 10587523"/>
              <a:gd name="connsiteY0" fmla="*/ 0 h 442754"/>
              <a:gd name="connsiteX1" fmla="*/ 10587523 w 10587523"/>
              <a:gd name="connsiteY1" fmla="*/ 0 h 442754"/>
              <a:gd name="connsiteX2" fmla="*/ 10587523 w 10587523"/>
              <a:gd name="connsiteY2" fmla="*/ 442754 h 442754"/>
              <a:gd name="connsiteX3" fmla="*/ 0 w 10587523"/>
              <a:gd name="connsiteY3" fmla="*/ 442754 h 442754"/>
              <a:gd name="connsiteX4" fmla="*/ 0 w 10587523"/>
              <a:gd name="connsiteY4" fmla="*/ 0 h 44275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587523" h="442754">
                <a:moveTo>
                  <a:pt x="0" y="0"/>
                </a:moveTo>
                <a:lnTo>
                  <a:pt x="10587523" y="0"/>
                </a:lnTo>
                <a:lnTo>
                  <a:pt x="10587523" y="442754"/>
                </a:lnTo>
                <a:lnTo>
                  <a:pt x="0" y="442754"/>
                </a:lnTo>
                <a:lnTo>
                  <a:pt x="0" y="0"/>
                </a:lnTo>
                <a:close/>
              </a:path>
            </a:pathLst>
          </a:custGeom>
          <a:solidFill>
            <a:schemeClr val="bg1">
              <a:alpha val="90000"/>
            </a:schemeClr>
          </a:solidFill>
          <a:ln>
            <a:solidFill>
              <a:schemeClr val="accent1">
                <a:alpha val="90000"/>
              </a:schemeClr>
            </a:solidFill>
          </a:ln>
        </p:spPr>
        <p:style>
          <a:lnRef idx="2">
            <a:schemeClr val="accent1">
              <a:alpha val="90000"/>
              <a:tint val="40000"/>
              <a:hueOff val="0"/>
              <a:satOff val="0"/>
              <a:lumOff val="0"/>
              <a:alphaOff val="0"/>
            </a:schemeClr>
          </a:lnRef>
          <a:fillRef idx="1">
            <a:schemeClr val="accent1">
              <a:alpha val="90000"/>
              <a:tint val="40000"/>
              <a:hueOff val="0"/>
              <a:satOff val="0"/>
              <a:lumOff val="0"/>
              <a:alphaOff val="0"/>
            </a:schemeClr>
          </a:fillRef>
          <a:effectRef idx="0">
            <a:schemeClr val="accent1">
              <a:alpha val="90000"/>
              <a:tint val="40000"/>
              <a:hueOff val="0"/>
              <a:satOff val="0"/>
              <a:lumOff val="0"/>
              <a:alphaOff val="0"/>
            </a:schemeClr>
          </a:effectRef>
          <a:fontRef idx="minor">
            <a:schemeClr val="dk1">
              <a:hueOff val="0"/>
              <a:satOff val="0"/>
              <a:lumOff val="0"/>
              <a:alphaOff val="0"/>
            </a:schemeClr>
          </a:fontRef>
        </p:style>
        <p:txBody>
          <a:bodyPr spcFirstLastPara="0" vert="horz" wrap="square" lIns="106680" tIns="19050" rIns="106680" bIns="19050" numCol="1" spcCol="1270" anchor="ctr" anchorCtr="0">
            <a:noAutofit/>
          </a:bodyPr>
          <a:lstStyle/>
          <a:p>
            <a:pPr marL="0" lvl="0" indent="0" algn="ctr" defTabSz="666750">
              <a:lnSpc>
                <a:spcPct val="90000"/>
              </a:lnSpc>
              <a:spcBef>
                <a:spcPct val="0"/>
              </a:spcBef>
              <a:spcAft>
                <a:spcPct val="35000"/>
              </a:spcAft>
              <a:buNone/>
            </a:pPr>
            <a:r>
              <a:rPr lang="en-US" sz="1500" kern="1200" dirty="0"/>
              <a:t>Instead, it emphasizes that asthma and COPD are different disorders</a:t>
            </a:r>
          </a:p>
        </p:txBody>
      </p:sp>
      <p:sp>
        <p:nvSpPr>
          <p:cNvPr id="6" name="Text Placeholder 5">
            <a:extLst>
              <a:ext uri="{FF2B5EF4-FFF2-40B4-BE49-F238E27FC236}">
                <a16:creationId xmlns:a16="http://schemas.microsoft.com/office/drawing/2014/main" id="{E915844C-9BD0-4CF9-885E-5F7B4900E30F}"/>
              </a:ext>
            </a:extLst>
          </p:cNvPr>
          <p:cNvSpPr>
            <a:spLocks noGrp="1"/>
          </p:cNvSpPr>
          <p:nvPr>
            <p:ph type="body" sz="quarter" idx="13"/>
          </p:nvPr>
        </p:nvSpPr>
        <p:spPr/>
        <p:txBody>
          <a:bodyPr/>
          <a:lstStyle/>
          <a:p>
            <a:r>
              <a:rPr lang="en-US" dirty="0"/>
              <a:t>COPD = chronic obstructive pulmonary disease.</a:t>
            </a:r>
          </a:p>
          <a:p>
            <a:r>
              <a:rPr lang="en-US" dirty="0"/>
              <a:t>Global Initiative for Chronic Obstructive Lung Disease (GOLD). Global Strategy for the Diagnosis, Management, and Prevention of Chronic Obstructive Pulmonary Disease. 2021 Report. https://goldcopd.org/2021-gold-reports/. Accessed November 27, 2020.</a:t>
            </a:r>
          </a:p>
        </p:txBody>
      </p:sp>
      <p:sp>
        <p:nvSpPr>
          <p:cNvPr id="18" name="Rectangle 17">
            <a:extLst>
              <a:ext uri="{FF2B5EF4-FFF2-40B4-BE49-F238E27FC236}">
                <a16:creationId xmlns:a16="http://schemas.microsoft.com/office/drawing/2014/main" id="{D08A38D9-54D0-4DF9-9F7C-B5F3FDD2223C}"/>
              </a:ext>
            </a:extLst>
          </p:cNvPr>
          <p:cNvSpPr/>
          <p:nvPr/>
        </p:nvSpPr>
        <p:spPr>
          <a:xfrm>
            <a:off x="10725807" y="6509084"/>
            <a:ext cx="1466193" cy="34891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a:p>
        </p:txBody>
      </p:sp>
    </p:spTree>
    <p:extLst>
      <p:ext uri="{BB962C8B-B14F-4D97-AF65-F5344CB8AC3E}">
        <p14:creationId xmlns:p14="http://schemas.microsoft.com/office/powerpoint/2010/main" val="1992177330"/>
      </p:ext>
    </p:extLst>
  </p:cSld>
  <p:clrMapOvr>
    <a:masterClrMapping/>
  </p:clrMapOvr>
  <p:transition>
    <p:fade/>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3" name="Rectangle 74"/>
          <p:cNvSpPr>
            <a:spLocks noGrp="1" noChangeArrowheads="1"/>
          </p:cNvSpPr>
          <p:nvPr>
            <p:ph type="title"/>
          </p:nvPr>
        </p:nvSpPr>
        <p:spPr/>
        <p:txBody>
          <a:bodyPr/>
          <a:lstStyle/>
          <a:p>
            <a:r>
              <a:rPr lang="en-US" dirty="0"/>
              <a:t>Goals of COPD Management</a:t>
            </a:r>
          </a:p>
        </p:txBody>
      </p:sp>
      <p:sp>
        <p:nvSpPr>
          <p:cNvPr id="27" name="Text Placeholder 26"/>
          <p:cNvSpPr>
            <a:spLocks noGrp="1"/>
          </p:cNvSpPr>
          <p:nvPr>
            <p:ph type="body" sz="quarter" idx="13"/>
          </p:nvPr>
        </p:nvSpPr>
        <p:spPr/>
        <p:txBody>
          <a:bodyPr/>
          <a:lstStyle/>
          <a:p>
            <a:r>
              <a:rPr lang="en-US" dirty="0"/>
              <a:t>COPD = chronic obstructive pulmonary disease.</a:t>
            </a:r>
          </a:p>
          <a:p>
            <a:r>
              <a:rPr lang="en-US" dirty="0"/>
              <a:t>Global Initiative for Chronic Obstructive Lung Disease (GOLD). Global Strategy for the Diagnosis, Management, and Prevention of Chronic Obstructive Pulmonary Disease. 2021 Report. https://goldcopd.org/2021-gold-reports/. Accessed November 27, 2020.</a:t>
            </a:r>
          </a:p>
        </p:txBody>
      </p:sp>
      <p:grpSp>
        <p:nvGrpSpPr>
          <p:cNvPr id="15" name="Group 14"/>
          <p:cNvGrpSpPr/>
          <p:nvPr/>
        </p:nvGrpSpPr>
        <p:grpSpPr>
          <a:xfrm>
            <a:off x="2065775" y="1810975"/>
            <a:ext cx="3619208" cy="2905167"/>
            <a:chOff x="442624" y="1661976"/>
            <a:chExt cx="3619208" cy="2905167"/>
          </a:xfrm>
        </p:grpSpPr>
        <p:grpSp>
          <p:nvGrpSpPr>
            <p:cNvPr id="16" name="Group 15"/>
            <p:cNvGrpSpPr/>
            <p:nvPr/>
          </p:nvGrpSpPr>
          <p:grpSpPr>
            <a:xfrm>
              <a:off x="442624" y="1661976"/>
              <a:ext cx="3619208" cy="2905167"/>
              <a:chOff x="442624" y="1661976"/>
              <a:chExt cx="3619208" cy="2905167"/>
            </a:xfrm>
          </p:grpSpPr>
          <p:grpSp>
            <p:nvGrpSpPr>
              <p:cNvPr id="39" name="Group 38"/>
              <p:cNvGrpSpPr/>
              <p:nvPr/>
            </p:nvGrpSpPr>
            <p:grpSpPr>
              <a:xfrm>
                <a:off x="833760" y="1753580"/>
                <a:ext cx="3228072" cy="2813563"/>
                <a:chOff x="395288" y="1782678"/>
                <a:chExt cx="1207969" cy="2813563"/>
              </a:xfrm>
            </p:grpSpPr>
            <p:sp>
              <p:nvSpPr>
                <p:cNvPr id="41" name="Rectangle 40"/>
                <p:cNvSpPr/>
                <p:nvPr/>
              </p:nvSpPr>
              <p:spPr bwMode="auto">
                <a:xfrm>
                  <a:off x="395535" y="2041614"/>
                  <a:ext cx="1207722" cy="2554627"/>
                </a:xfrm>
                <a:prstGeom prst="rect">
                  <a:avLst/>
                </a:prstGeom>
                <a:gradFill>
                  <a:gsLst>
                    <a:gs pos="0">
                      <a:schemeClr val="accent6">
                        <a:lumMod val="40000"/>
                        <a:lumOff val="60000"/>
                      </a:schemeClr>
                    </a:gs>
                    <a:gs pos="61000">
                      <a:schemeClr val="bg1"/>
                    </a:gs>
                  </a:gsLst>
                  <a:lin ang="5400000" scaled="0"/>
                </a:gradFill>
                <a:ln w="6350">
                  <a:gradFill>
                    <a:gsLst>
                      <a:gs pos="0">
                        <a:schemeClr val="accent6"/>
                      </a:gs>
                      <a:gs pos="100000">
                        <a:schemeClr val="bg1"/>
                      </a:gs>
                    </a:gsLst>
                    <a:lin ang="5400000" scaled="0"/>
                  </a:gradFill>
                </a:ln>
              </p:spPr>
              <p:style>
                <a:lnRef idx="2">
                  <a:schemeClr val="accent1">
                    <a:shade val="50000"/>
                  </a:schemeClr>
                </a:lnRef>
                <a:fillRef idx="1">
                  <a:schemeClr val="accent1"/>
                </a:fillRef>
                <a:effectRef idx="0">
                  <a:schemeClr val="accent1"/>
                </a:effectRef>
                <a:fontRef idx="minor">
                  <a:schemeClr val="lt1"/>
                </a:fontRef>
              </p:style>
              <p:txBody>
                <a:bodyPr lIns="182880" tIns="548640" rIns="182880" bIns="72000" anchor="t"/>
                <a:lstStyle/>
                <a:p>
                  <a:pPr marL="120650" indent="-120650">
                    <a:lnSpc>
                      <a:spcPct val="90000"/>
                    </a:lnSpc>
                    <a:spcBef>
                      <a:spcPts val="600"/>
                    </a:spcBef>
                    <a:buClr>
                      <a:schemeClr val="accent1"/>
                    </a:buClr>
                    <a:buFont typeface="Arial" pitchFamily="34" charset="0"/>
                    <a:buChar char="•"/>
                  </a:pPr>
                  <a:r>
                    <a:rPr lang="en-US" dirty="0">
                      <a:solidFill>
                        <a:schemeClr val="tx1"/>
                      </a:solidFill>
                    </a:rPr>
                    <a:t>Relieve symptoms</a:t>
                  </a:r>
                </a:p>
                <a:p>
                  <a:pPr marL="120650" indent="-120650">
                    <a:lnSpc>
                      <a:spcPct val="90000"/>
                    </a:lnSpc>
                    <a:spcBef>
                      <a:spcPts val="600"/>
                    </a:spcBef>
                    <a:buClr>
                      <a:schemeClr val="accent1"/>
                    </a:buClr>
                    <a:buFont typeface="Arial" pitchFamily="34" charset="0"/>
                    <a:buChar char="•"/>
                  </a:pPr>
                  <a:r>
                    <a:rPr lang="en-US" dirty="0">
                      <a:solidFill>
                        <a:schemeClr val="tx1"/>
                      </a:solidFill>
                    </a:rPr>
                    <a:t>Improve exercise tolerance</a:t>
                  </a:r>
                </a:p>
                <a:p>
                  <a:pPr marL="120650" indent="-120650">
                    <a:lnSpc>
                      <a:spcPct val="90000"/>
                    </a:lnSpc>
                    <a:spcBef>
                      <a:spcPts val="600"/>
                    </a:spcBef>
                    <a:buClr>
                      <a:schemeClr val="accent1"/>
                    </a:buClr>
                    <a:buFont typeface="Arial" pitchFamily="34" charset="0"/>
                    <a:buChar char="•"/>
                  </a:pPr>
                  <a:r>
                    <a:rPr lang="en-US" dirty="0">
                      <a:solidFill>
                        <a:schemeClr val="tx1"/>
                      </a:solidFill>
                    </a:rPr>
                    <a:t>Improve health status</a:t>
                  </a:r>
                </a:p>
              </p:txBody>
            </p:sp>
            <p:sp>
              <p:nvSpPr>
                <p:cNvPr id="42" name="Round Diagonal Corner Rectangle 41"/>
                <p:cNvSpPr/>
                <p:nvPr/>
              </p:nvSpPr>
              <p:spPr bwMode="auto">
                <a:xfrm>
                  <a:off x="395288" y="1782678"/>
                  <a:ext cx="1207969" cy="592931"/>
                </a:xfrm>
                <a:prstGeom prst="round2DiagRect">
                  <a:avLst>
                    <a:gd name="adj1" fmla="val 50000"/>
                    <a:gd name="adj2" fmla="val 0"/>
                  </a:avLst>
                </a:prstGeom>
                <a:gradFill>
                  <a:gsLst>
                    <a:gs pos="0">
                      <a:schemeClr val="accent1"/>
                    </a:gs>
                    <a:gs pos="96000">
                      <a:schemeClr val="accent1">
                        <a:lumMod val="75000"/>
                      </a:schemeClr>
                    </a:gs>
                  </a:gsLst>
                  <a:lin ang="2700000" scaled="0"/>
                </a:gradFill>
                <a:ln w="63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lIns="72000" tIns="72000" rIns="72000" bIns="72000" anchor="ctr"/>
                <a:lstStyle/>
                <a:p>
                  <a:pPr algn="ctr" defTabSz="577850">
                    <a:lnSpc>
                      <a:spcPct val="90000"/>
                    </a:lnSpc>
                    <a:spcAft>
                      <a:spcPct val="35000"/>
                    </a:spcAft>
                    <a:defRPr/>
                  </a:pPr>
                  <a:r>
                    <a:rPr lang="en-US" sz="2000" b="1" dirty="0">
                      <a:solidFill>
                        <a:schemeClr val="bg1"/>
                      </a:solidFill>
                    </a:rPr>
                    <a:t>Reduce Symptoms</a:t>
                  </a:r>
                </a:p>
              </p:txBody>
            </p:sp>
          </p:grpSp>
          <p:sp>
            <p:nvSpPr>
              <p:cNvPr id="40" name="Oval 39"/>
              <p:cNvSpPr/>
              <p:nvPr/>
            </p:nvSpPr>
            <p:spPr>
              <a:xfrm>
                <a:off x="442624" y="1661976"/>
                <a:ext cx="769319" cy="769319"/>
              </a:xfrm>
              <a:prstGeom prst="ellipse">
                <a:avLst/>
              </a:prstGeom>
              <a:solidFill>
                <a:schemeClr val="accent1"/>
              </a:solidFill>
              <a:ln w="38100">
                <a:solidFill>
                  <a:schemeClr val="accent6"/>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grpSp>
        <p:grpSp>
          <p:nvGrpSpPr>
            <p:cNvPr id="17" name="Group 5"/>
            <p:cNvGrpSpPr>
              <a:grpSpLocks noChangeAspect="1"/>
            </p:cNvGrpSpPr>
            <p:nvPr/>
          </p:nvGrpSpPr>
          <p:grpSpPr bwMode="auto">
            <a:xfrm>
              <a:off x="627426" y="1772315"/>
              <a:ext cx="390326" cy="502920"/>
              <a:chOff x="3632" y="1291"/>
              <a:chExt cx="416" cy="536"/>
            </a:xfrm>
            <a:solidFill>
              <a:schemeClr val="bg1"/>
            </a:solidFill>
          </p:grpSpPr>
          <p:sp>
            <p:nvSpPr>
              <p:cNvPr id="18" name="Freeform 6"/>
              <p:cNvSpPr>
                <a:spLocks noEditPoints="1"/>
              </p:cNvSpPr>
              <p:nvPr/>
            </p:nvSpPr>
            <p:spPr bwMode="auto">
              <a:xfrm>
                <a:off x="3632" y="1291"/>
                <a:ext cx="416" cy="536"/>
              </a:xfrm>
              <a:custGeom>
                <a:avLst/>
                <a:gdLst>
                  <a:gd name="T0" fmla="*/ 1032 w 1248"/>
                  <a:gd name="T1" fmla="*/ 246 h 1608"/>
                  <a:gd name="T2" fmla="*/ 1025 w 1248"/>
                  <a:gd name="T3" fmla="*/ 259 h 1608"/>
                  <a:gd name="T4" fmla="*/ 227 w 1248"/>
                  <a:gd name="T5" fmla="*/ 255 h 1608"/>
                  <a:gd name="T6" fmla="*/ 289 w 1248"/>
                  <a:gd name="T7" fmla="*/ 112 h 1608"/>
                  <a:gd name="T8" fmla="*/ 1156 w 1248"/>
                  <a:gd name="T9" fmla="*/ 193 h 1608"/>
                  <a:gd name="T10" fmla="*/ 249 w 1248"/>
                  <a:gd name="T11" fmla="*/ 112 h 1608"/>
                  <a:gd name="T12" fmla="*/ 17 w 1248"/>
                  <a:gd name="T13" fmla="*/ 129 h 1608"/>
                  <a:gd name="T14" fmla="*/ 0 w 1248"/>
                  <a:gd name="T15" fmla="*/ 1551 h 1608"/>
                  <a:gd name="T16" fmla="*/ 35 w 1248"/>
                  <a:gd name="T17" fmla="*/ 1603 h 1608"/>
                  <a:gd name="T18" fmla="*/ 1213 w 1248"/>
                  <a:gd name="T19" fmla="*/ 1603 h 1608"/>
                  <a:gd name="T20" fmla="*/ 1248 w 1248"/>
                  <a:gd name="T21" fmla="*/ 1550 h 1608"/>
                  <a:gd name="T22" fmla="*/ 1231 w 1248"/>
                  <a:gd name="T23" fmla="*/ 129 h 1608"/>
                  <a:gd name="T24" fmla="*/ 1033 w 1248"/>
                  <a:gd name="T25" fmla="*/ 474 h 1608"/>
                  <a:gd name="T26" fmla="*/ 1033 w 1248"/>
                  <a:gd name="T27" fmla="*/ 555 h 1608"/>
                  <a:gd name="T28" fmla="*/ 1033 w 1248"/>
                  <a:gd name="T29" fmla="*/ 1267 h 1608"/>
                  <a:gd name="T30" fmla="*/ 1033 w 1248"/>
                  <a:gd name="T31" fmla="*/ 1384 h 1608"/>
                  <a:gd name="T32" fmla="*/ 427 w 1248"/>
                  <a:gd name="T33" fmla="*/ 1230 h 1608"/>
                  <a:gd name="T34" fmla="*/ 226 w 1248"/>
                  <a:gd name="T35" fmla="*/ 1194 h 1608"/>
                  <a:gd name="T36" fmla="*/ 601 w 1248"/>
                  <a:gd name="T37" fmla="*/ 871 h 1608"/>
                  <a:gd name="T38" fmla="*/ 601 w 1248"/>
                  <a:gd name="T39" fmla="*/ 987 h 1608"/>
                  <a:gd name="T40" fmla="*/ 290 w 1248"/>
                  <a:gd name="T41" fmla="*/ 890 h 1608"/>
                  <a:gd name="T42" fmla="*/ 285 w 1248"/>
                  <a:gd name="T43" fmla="*/ 874 h 1608"/>
                  <a:gd name="T44" fmla="*/ 296 w 1248"/>
                  <a:gd name="T45" fmla="*/ 861 h 1608"/>
                  <a:gd name="T46" fmla="*/ 316 w 1248"/>
                  <a:gd name="T47" fmla="*/ 865 h 1608"/>
                  <a:gd name="T48" fmla="*/ 530 w 1248"/>
                  <a:gd name="T49" fmla="*/ 769 h 1608"/>
                  <a:gd name="T50" fmla="*/ 546 w 1248"/>
                  <a:gd name="T51" fmla="*/ 774 h 1608"/>
                  <a:gd name="T52" fmla="*/ 550 w 1248"/>
                  <a:gd name="T53" fmla="*/ 793 h 1608"/>
                  <a:gd name="T54" fmla="*/ 262 w 1248"/>
                  <a:gd name="T55" fmla="*/ 998 h 1608"/>
                  <a:gd name="T56" fmla="*/ 226 w 1248"/>
                  <a:gd name="T57" fmla="*/ 798 h 1608"/>
                  <a:gd name="T58" fmla="*/ 1025 w 1248"/>
                  <a:gd name="T59" fmla="*/ 259 h 1608"/>
                  <a:gd name="T60" fmla="*/ 226 w 1248"/>
                  <a:gd name="T61" fmla="*/ 251 h 1608"/>
                  <a:gd name="T62" fmla="*/ 296 w 1248"/>
                  <a:gd name="T63" fmla="*/ 100 h 1608"/>
                  <a:gd name="T64" fmla="*/ 477 w 1248"/>
                  <a:gd name="T65" fmla="*/ 83 h 1608"/>
                  <a:gd name="T66" fmla="*/ 511 w 1248"/>
                  <a:gd name="T67" fmla="*/ 64 h 1608"/>
                  <a:gd name="T68" fmla="*/ 519 w 1248"/>
                  <a:gd name="T69" fmla="*/ 29 h 1608"/>
                  <a:gd name="T70" fmla="*/ 546 w 1248"/>
                  <a:gd name="T71" fmla="*/ 1 h 1608"/>
                  <a:gd name="T72" fmla="*/ 731 w 1248"/>
                  <a:gd name="T73" fmla="*/ 6 h 1608"/>
                  <a:gd name="T74" fmla="*/ 747 w 1248"/>
                  <a:gd name="T75" fmla="*/ 41 h 1608"/>
                  <a:gd name="T76" fmla="*/ 765 w 1248"/>
                  <a:gd name="T77" fmla="*/ 75 h 1608"/>
                  <a:gd name="T78" fmla="*/ 943 w 1248"/>
                  <a:gd name="T79" fmla="*/ 83 h 1608"/>
                  <a:gd name="T80" fmla="*/ 975 w 1248"/>
                  <a:gd name="T81" fmla="*/ 118 h 1608"/>
                  <a:gd name="T82" fmla="*/ 1029 w 1248"/>
                  <a:gd name="T83" fmla="*/ 258 h 1608"/>
                  <a:gd name="T84" fmla="*/ 606 w 1248"/>
                  <a:gd name="T85" fmla="*/ 54 h 1608"/>
                  <a:gd name="T86" fmla="*/ 627 w 1248"/>
                  <a:gd name="T87" fmla="*/ 74 h 1608"/>
                  <a:gd name="T88" fmla="*/ 651 w 1248"/>
                  <a:gd name="T89" fmla="*/ 67 h 1608"/>
                  <a:gd name="T90" fmla="*/ 658 w 1248"/>
                  <a:gd name="T91" fmla="*/ 43 h 1608"/>
                  <a:gd name="T92" fmla="*/ 637 w 1248"/>
                  <a:gd name="T93" fmla="*/ 23 h 1608"/>
                  <a:gd name="T94" fmla="*/ 614 w 1248"/>
                  <a:gd name="T95" fmla="*/ 30 h 1608"/>
                  <a:gd name="T96" fmla="*/ 546 w 1248"/>
                  <a:gd name="T97" fmla="*/ 403 h 1608"/>
                  <a:gd name="T98" fmla="*/ 551 w 1248"/>
                  <a:gd name="T99" fmla="*/ 386 h 1608"/>
                  <a:gd name="T100" fmla="*/ 540 w 1248"/>
                  <a:gd name="T101" fmla="*/ 373 h 1608"/>
                  <a:gd name="T102" fmla="*/ 521 w 1248"/>
                  <a:gd name="T103" fmla="*/ 377 h 1608"/>
                  <a:gd name="T104" fmla="*/ 306 w 1248"/>
                  <a:gd name="T105" fmla="*/ 464 h 1608"/>
                  <a:gd name="T106" fmla="*/ 290 w 1248"/>
                  <a:gd name="T107" fmla="*/ 469 h 1608"/>
                  <a:gd name="T108" fmla="*/ 286 w 1248"/>
                  <a:gd name="T109" fmla="*/ 488 h 1608"/>
                  <a:gd name="T110" fmla="*/ 462 w 1248"/>
                  <a:gd name="T111" fmla="*/ 638 h 1608"/>
                  <a:gd name="T112" fmla="*/ 427 w 1248"/>
                  <a:gd name="T113" fmla="*/ 437 h 16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1248" h="1608">
                    <a:moveTo>
                      <a:pt x="289" y="112"/>
                    </a:moveTo>
                    <a:lnTo>
                      <a:pt x="971" y="112"/>
                    </a:lnTo>
                    <a:lnTo>
                      <a:pt x="971" y="112"/>
                    </a:lnTo>
                    <a:lnTo>
                      <a:pt x="974" y="118"/>
                    </a:lnTo>
                    <a:lnTo>
                      <a:pt x="974" y="118"/>
                    </a:lnTo>
                    <a:lnTo>
                      <a:pt x="1032" y="246"/>
                    </a:lnTo>
                    <a:lnTo>
                      <a:pt x="1032" y="246"/>
                    </a:lnTo>
                    <a:lnTo>
                      <a:pt x="1033" y="251"/>
                    </a:lnTo>
                    <a:lnTo>
                      <a:pt x="1032" y="255"/>
                    </a:lnTo>
                    <a:lnTo>
                      <a:pt x="1029" y="258"/>
                    </a:lnTo>
                    <a:lnTo>
                      <a:pt x="1027" y="259"/>
                    </a:lnTo>
                    <a:lnTo>
                      <a:pt x="1025" y="259"/>
                    </a:lnTo>
                    <a:lnTo>
                      <a:pt x="1025" y="259"/>
                    </a:lnTo>
                    <a:lnTo>
                      <a:pt x="234" y="259"/>
                    </a:lnTo>
                    <a:lnTo>
                      <a:pt x="234" y="259"/>
                    </a:lnTo>
                    <a:lnTo>
                      <a:pt x="232" y="259"/>
                    </a:lnTo>
                    <a:lnTo>
                      <a:pt x="230" y="258"/>
                    </a:lnTo>
                    <a:lnTo>
                      <a:pt x="227" y="255"/>
                    </a:lnTo>
                    <a:lnTo>
                      <a:pt x="226" y="251"/>
                    </a:lnTo>
                    <a:lnTo>
                      <a:pt x="227" y="246"/>
                    </a:lnTo>
                    <a:lnTo>
                      <a:pt x="227" y="246"/>
                    </a:lnTo>
                    <a:lnTo>
                      <a:pt x="286" y="118"/>
                    </a:lnTo>
                    <a:lnTo>
                      <a:pt x="286" y="118"/>
                    </a:lnTo>
                    <a:lnTo>
                      <a:pt x="289" y="112"/>
                    </a:lnTo>
                    <a:lnTo>
                      <a:pt x="289" y="112"/>
                    </a:lnTo>
                    <a:close/>
                    <a:moveTo>
                      <a:pt x="1191" y="112"/>
                    </a:moveTo>
                    <a:lnTo>
                      <a:pt x="1011" y="112"/>
                    </a:lnTo>
                    <a:lnTo>
                      <a:pt x="1011" y="112"/>
                    </a:lnTo>
                    <a:lnTo>
                      <a:pt x="1048" y="193"/>
                    </a:lnTo>
                    <a:lnTo>
                      <a:pt x="1156" y="193"/>
                    </a:lnTo>
                    <a:lnTo>
                      <a:pt x="1156" y="1517"/>
                    </a:lnTo>
                    <a:lnTo>
                      <a:pt x="91" y="1517"/>
                    </a:lnTo>
                    <a:lnTo>
                      <a:pt x="91" y="193"/>
                    </a:lnTo>
                    <a:lnTo>
                      <a:pt x="211" y="193"/>
                    </a:lnTo>
                    <a:lnTo>
                      <a:pt x="211" y="193"/>
                    </a:lnTo>
                    <a:lnTo>
                      <a:pt x="249" y="112"/>
                    </a:lnTo>
                    <a:lnTo>
                      <a:pt x="57" y="112"/>
                    </a:lnTo>
                    <a:lnTo>
                      <a:pt x="57" y="112"/>
                    </a:lnTo>
                    <a:lnTo>
                      <a:pt x="45" y="114"/>
                    </a:lnTo>
                    <a:lnTo>
                      <a:pt x="35" y="117"/>
                    </a:lnTo>
                    <a:lnTo>
                      <a:pt x="25" y="122"/>
                    </a:lnTo>
                    <a:lnTo>
                      <a:pt x="17" y="129"/>
                    </a:lnTo>
                    <a:lnTo>
                      <a:pt x="10" y="137"/>
                    </a:lnTo>
                    <a:lnTo>
                      <a:pt x="5" y="147"/>
                    </a:lnTo>
                    <a:lnTo>
                      <a:pt x="1" y="157"/>
                    </a:lnTo>
                    <a:lnTo>
                      <a:pt x="0" y="169"/>
                    </a:lnTo>
                    <a:lnTo>
                      <a:pt x="0" y="1551"/>
                    </a:lnTo>
                    <a:lnTo>
                      <a:pt x="0" y="1551"/>
                    </a:lnTo>
                    <a:lnTo>
                      <a:pt x="1" y="1563"/>
                    </a:lnTo>
                    <a:lnTo>
                      <a:pt x="5" y="1573"/>
                    </a:lnTo>
                    <a:lnTo>
                      <a:pt x="10" y="1582"/>
                    </a:lnTo>
                    <a:lnTo>
                      <a:pt x="17" y="1590"/>
                    </a:lnTo>
                    <a:lnTo>
                      <a:pt x="25" y="1598"/>
                    </a:lnTo>
                    <a:lnTo>
                      <a:pt x="35" y="1603"/>
                    </a:lnTo>
                    <a:lnTo>
                      <a:pt x="45" y="1606"/>
                    </a:lnTo>
                    <a:lnTo>
                      <a:pt x="57" y="1608"/>
                    </a:lnTo>
                    <a:lnTo>
                      <a:pt x="1191" y="1608"/>
                    </a:lnTo>
                    <a:lnTo>
                      <a:pt x="1191" y="1608"/>
                    </a:lnTo>
                    <a:lnTo>
                      <a:pt x="1203" y="1606"/>
                    </a:lnTo>
                    <a:lnTo>
                      <a:pt x="1213" y="1603"/>
                    </a:lnTo>
                    <a:lnTo>
                      <a:pt x="1222" y="1598"/>
                    </a:lnTo>
                    <a:lnTo>
                      <a:pt x="1231" y="1590"/>
                    </a:lnTo>
                    <a:lnTo>
                      <a:pt x="1238" y="1582"/>
                    </a:lnTo>
                    <a:lnTo>
                      <a:pt x="1243" y="1573"/>
                    </a:lnTo>
                    <a:lnTo>
                      <a:pt x="1247" y="1563"/>
                    </a:lnTo>
                    <a:lnTo>
                      <a:pt x="1248" y="1550"/>
                    </a:lnTo>
                    <a:lnTo>
                      <a:pt x="1248" y="168"/>
                    </a:lnTo>
                    <a:lnTo>
                      <a:pt x="1248" y="168"/>
                    </a:lnTo>
                    <a:lnTo>
                      <a:pt x="1247" y="157"/>
                    </a:lnTo>
                    <a:lnTo>
                      <a:pt x="1243" y="147"/>
                    </a:lnTo>
                    <a:lnTo>
                      <a:pt x="1238" y="137"/>
                    </a:lnTo>
                    <a:lnTo>
                      <a:pt x="1231" y="129"/>
                    </a:lnTo>
                    <a:lnTo>
                      <a:pt x="1222" y="122"/>
                    </a:lnTo>
                    <a:lnTo>
                      <a:pt x="1213" y="117"/>
                    </a:lnTo>
                    <a:lnTo>
                      <a:pt x="1203" y="113"/>
                    </a:lnTo>
                    <a:lnTo>
                      <a:pt x="1191" y="112"/>
                    </a:lnTo>
                    <a:lnTo>
                      <a:pt x="1191" y="112"/>
                    </a:lnTo>
                    <a:close/>
                    <a:moveTo>
                      <a:pt x="1033" y="474"/>
                    </a:moveTo>
                    <a:lnTo>
                      <a:pt x="601" y="474"/>
                    </a:lnTo>
                    <a:lnTo>
                      <a:pt x="601" y="511"/>
                    </a:lnTo>
                    <a:lnTo>
                      <a:pt x="1033" y="511"/>
                    </a:lnTo>
                    <a:lnTo>
                      <a:pt x="1033" y="474"/>
                    </a:lnTo>
                    <a:lnTo>
                      <a:pt x="1033" y="474"/>
                    </a:lnTo>
                    <a:close/>
                    <a:moveTo>
                      <a:pt x="1033" y="555"/>
                    </a:moveTo>
                    <a:lnTo>
                      <a:pt x="601" y="555"/>
                    </a:lnTo>
                    <a:lnTo>
                      <a:pt x="601" y="591"/>
                    </a:lnTo>
                    <a:lnTo>
                      <a:pt x="1033" y="591"/>
                    </a:lnTo>
                    <a:lnTo>
                      <a:pt x="1033" y="555"/>
                    </a:lnTo>
                    <a:lnTo>
                      <a:pt x="1033" y="555"/>
                    </a:lnTo>
                    <a:close/>
                    <a:moveTo>
                      <a:pt x="1033" y="1267"/>
                    </a:moveTo>
                    <a:lnTo>
                      <a:pt x="601" y="1267"/>
                    </a:lnTo>
                    <a:lnTo>
                      <a:pt x="601" y="1302"/>
                    </a:lnTo>
                    <a:lnTo>
                      <a:pt x="1033" y="1302"/>
                    </a:lnTo>
                    <a:lnTo>
                      <a:pt x="1033" y="1267"/>
                    </a:lnTo>
                    <a:lnTo>
                      <a:pt x="1033" y="1267"/>
                    </a:lnTo>
                    <a:close/>
                    <a:moveTo>
                      <a:pt x="1033" y="1384"/>
                    </a:moveTo>
                    <a:lnTo>
                      <a:pt x="601" y="1384"/>
                    </a:lnTo>
                    <a:lnTo>
                      <a:pt x="601" y="1348"/>
                    </a:lnTo>
                    <a:lnTo>
                      <a:pt x="1033" y="1348"/>
                    </a:lnTo>
                    <a:lnTo>
                      <a:pt x="1033" y="1384"/>
                    </a:lnTo>
                    <a:lnTo>
                      <a:pt x="1033" y="1384"/>
                    </a:lnTo>
                    <a:close/>
                    <a:moveTo>
                      <a:pt x="427" y="1230"/>
                    </a:moveTo>
                    <a:lnTo>
                      <a:pt x="427" y="1395"/>
                    </a:lnTo>
                    <a:lnTo>
                      <a:pt x="262" y="1395"/>
                    </a:lnTo>
                    <a:lnTo>
                      <a:pt x="262" y="1230"/>
                    </a:lnTo>
                    <a:lnTo>
                      <a:pt x="427" y="1230"/>
                    </a:lnTo>
                    <a:close/>
                    <a:moveTo>
                      <a:pt x="462" y="1194"/>
                    </a:moveTo>
                    <a:lnTo>
                      <a:pt x="226" y="1194"/>
                    </a:lnTo>
                    <a:lnTo>
                      <a:pt x="226" y="1430"/>
                    </a:lnTo>
                    <a:lnTo>
                      <a:pt x="462" y="1430"/>
                    </a:lnTo>
                    <a:lnTo>
                      <a:pt x="462" y="1194"/>
                    </a:lnTo>
                    <a:lnTo>
                      <a:pt x="462" y="1194"/>
                    </a:lnTo>
                    <a:close/>
                    <a:moveTo>
                      <a:pt x="1033" y="871"/>
                    </a:moveTo>
                    <a:lnTo>
                      <a:pt x="601" y="871"/>
                    </a:lnTo>
                    <a:lnTo>
                      <a:pt x="601" y="906"/>
                    </a:lnTo>
                    <a:lnTo>
                      <a:pt x="1033" y="906"/>
                    </a:lnTo>
                    <a:lnTo>
                      <a:pt x="1033" y="871"/>
                    </a:lnTo>
                    <a:lnTo>
                      <a:pt x="1033" y="871"/>
                    </a:lnTo>
                    <a:close/>
                    <a:moveTo>
                      <a:pt x="1033" y="987"/>
                    </a:moveTo>
                    <a:lnTo>
                      <a:pt x="601" y="987"/>
                    </a:lnTo>
                    <a:lnTo>
                      <a:pt x="601" y="952"/>
                    </a:lnTo>
                    <a:lnTo>
                      <a:pt x="1033" y="952"/>
                    </a:lnTo>
                    <a:lnTo>
                      <a:pt x="1033" y="987"/>
                    </a:lnTo>
                    <a:lnTo>
                      <a:pt x="1033" y="987"/>
                    </a:lnTo>
                    <a:close/>
                    <a:moveTo>
                      <a:pt x="372" y="972"/>
                    </a:moveTo>
                    <a:lnTo>
                      <a:pt x="290" y="890"/>
                    </a:lnTo>
                    <a:lnTo>
                      <a:pt x="290" y="890"/>
                    </a:lnTo>
                    <a:lnTo>
                      <a:pt x="288" y="888"/>
                    </a:lnTo>
                    <a:lnTo>
                      <a:pt x="286" y="885"/>
                    </a:lnTo>
                    <a:lnTo>
                      <a:pt x="285" y="882"/>
                    </a:lnTo>
                    <a:lnTo>
                      <a:pt x="285" y="877"/>
                    </a:lnTo>
                    <a:lnTo>
                      <a:pt x="285" y="874"/>
                    </a:lnTo>
                    <a:lnTo>
                      <a:pt x="286" y="871"/>
                    </a:lnTo>
                    <a:lnTo>
                      <a:pt x="288" y="868"/>
                    </a:lnTo>
                    <a:lnTo>
                      <a:pt x="290" y="865"/>
                    </a:lnTo>
                    <a:lnTo>
                      <a:pt x="290" y="865"/>
                    </a:lnTo>
                    <a:lnTo>
                      <a:pt x="293" y="863"/>
                    </a:lnTo>
                    <a:lnTo>
                      <a:pt x="296" y="861"/>
                    </a:lnTo>
                    <a:lnTo>
                      <a:pt x="299" y="860"/>
                    </a:lnTo>
                    <a:lnTo>
                      <a:pt x="302" y="860"/>
                    </a:lnTo>
                    <a:lnTo>
                      <a:pt x="306" y="860"/>
                    </a:lnTo>
                    <a:lnTo>
                      <a:pt x="309" y="861"/>
                    </a:lnTo>
                    <a:lnTo>
                      <a:pt x="313" y="863"/>
                    </a:lnTo>
                    <a:lnTo>
                      <a:pt x="316" y="865"/>
                    </a:lnTo>
                    <a:lnTo>
                      <a:pt x="372" y="923"/>
                    </a:lnTo>
                    <a:lnTo>
                      <a:pt x="521" y="774"/>
                    </a:lnTo>
                    <a:lnTo>
                      <a:pt x="521" y="774"/>
                    </a:lnTo>
                    <a:lnTo>
                      <a:pt x="524" y="772"/>
                    </a:lnTo>
                    <a:lnTo>
                      <a:pt x="527" y="770"/>
                    </a:lnTo>
                    <a:lnTo>
                      <a:pt x="530" y="769"/>
                    </a:lnTo>
                    <a:lnTo>
                      <a:pt x="533" y="769"/>
                    </a:lnTo>
                    <a:lnTo>
                      <a:pt x="536" y="769"/>
                    </a:lnTo>
                    <a:lnTo>
                      <a:pt x="540" y="770"/>
                    </a:lnTo>
                    <a:lnTo>
                      <a:pt x="544" y="772"/>
                    </a:lnTo>
                    <a:lnTo>
                      <a:pt x="546" y="774"/>
                    </a:lnTo>
                    <a:lnTo>
                      <a:pt x="546" y="774"/>
                    </a:lnTo>
                    <a:lnTo>
                      <a:pt x="548" y="776"/>
                    </a:lnTo>
                    <a:lnTo>
                      <a:pt x="550" y="779"/>
                    </a:lnTo>
                    <a:lnTo>
                      <a:pt x="551" y="783"/>
                    </a:lnTo>
                    <a:lnTo>
                      <a:pt x="551" y="786"/>
                    </a:lnTo>
                    <a:lnTo>
                      <a:pt x="551" y="790"/>
                    </a:lnTo>
                    <a:lnTo>
                      <a:pt x="550" y="793"/>
                    </a:lnTo>
                    <a:lnTo>
                      <a:pt x="548" y="796"/>
                    </a:lnTo>
                    <a:lnTo>
                      <a:pt x="546" y="799"/>
                    </a:lnTo>
                    <a:lnTo>
                      <a:pt x="372" y="972"/>
                    </a:lnTo>
                    <a:close/>
                    <a:moveTo>
                      <a:pt x="427" y="944"/>
                    </a:moveTo>
                    <a:lnTo>
                      <a:pt x="427" y="998"/>
                    </a:lnTo>
                    <a:lnTo>
                      <a:pt x="262" y="998"/>
                    </a:lnTo>
                    <a:lnTo>
                      <a:pt x="262" y="833"/>
                    </a:lnTo>
                    <a:lnTo>
                      <a:pt x="427" y="833"/>
                    </a:lnTo>
                    <a:lnTo>
                      <a:pt x="427" y="842"/>
                    </a:lnTo>
                    <a:lnTo>
                      <a:pt x="462" y="807"/>
                    </a:lnTo>
                    <a:lnTo>
                      <a:pt x="462" y="798"/>
                    </a:lnTo>
                    <a:lnTo>
                      <a:pt x="226" y="798"/>
                    </a:lnTo>
                    <a:lnTo>
                      <a:pt x="226" y="1034"/>
                    </a:lnTo>
                    <a:lnTo>
                      <a:pt x="462" y="1034"/>
                    </a:lnTo>
                    <a:lnTo>
                      <a:pt x="462" y="907"/>
                    </a:lnTo>
                    <a:lnTo>
                      <a:pt x="427" y="944"/>
                    </a:lnTo>
                    <a:close/>
                    <a:moveTo>
                      <a:pt x="1025" y="259"/>
                    </a:moveTo>
                    <a:lnTo>
                      <a:pt x="1025" y="259"/>
                    </a:lnTo>
                    <a:lnTo>
                      <a:pt x="234" y="259"/>
                    </a:lnTo>
                    <a:lnTo>
                      <a:pt x="234" y="259"/>
                    </a:lnTo>
                    <a:lnTo>
                      <a:pt x="232" y="259"/>
                    </a:lnTo>
                    <a:lnTo>
                      <a:pt x="230" y="258"/>
                    </a:lnTo>
                    <a:lnTo>
                      <a:pt x="227" y="255"/>
                    </a:lnTo>
                    <a:lnTo>
                      <a:pt x="226" y="251"/>
                    </a:lnTo>
                    <a:lnTo>
                      <a:pt x="227" y="245"/>
                    </a:lnTo>
                    <a:lnTo>
                      <a:pt x="227" y="245"/>
                    </a:lnTo>
                    <a:lnTo>
                      <a:pt x="286" y="118"/>
                    </a:lnTo>
                    <a:lnTo>
                      <a:pt x="286" y="118"/>
                    </a:lnTo>
                    <a:lnTo>
                      <a:pt x="288" y="113"/>
                    </a:lnTo>
                    <a:lnTo>
                      <a:pt x="296" y="100"/>
                    </a:lnTo>
                    <a:lnTo>
                      <a:pt x="301" y="94"/>
                    </a:lnTo>
                    <a:lnTo>
                      <a:pt x="307" y="88"/>
                    </a:lnTo>
                    <a:lnTo>
                      <a:pt x="314" y="84"/>
                    </a:lnTo>
                    <a:lnTo>
                      <a:pt x="318" y="83"/>
                    </a:lnTo>
                    <a:lnTo>
                      <a:pt x="321" y="83"/>
                    </a:lnTo>
                    <a:lnTo>
                      <a:pt x="477" y="83"/>
                    </a:lnTo>
                    <a:lnTo>
                      <a:pt x="477" y="83"/>
                    </a:lnTo>
                    <a:lnTo>
                      <a:pt x="485" y="82"/>
                    </a:lnTo>
                    <a:lnTo>
                      <a:pt x="493" y="80"/>
                    </a:lnTo>
                    <a:lnTo>
                      <a:pt x="499" y="75"/>
                    </a:lnTo>
                    <a:lnTo>
                      <a:pt x="505" y="70"/>
                    </a:lnTo>
                    <a:lnTo>
                      <a:pt x="511" y="64"/>
                    </a:lnTo>
                    <a:lnTo>
                      <a:pt x="515" y="58"/>
                    </a:lnTo>
                    <a:lnTo>
                      <a:pt x="517" y="50"/>
                    </a:lnTo>
                    <a:lnTo>
                      <a:pt x="518" y="41"/>
                    </a:lnTo>
                    <a:lnTo>
                      <a:pt x="518" y="36"/>
                    </a:lnTo>
                    <a:lnTo>
                      <a:pt x="518" y="36"/>
                    </a:lnTo>
                    <a:lnTo>
                      <a:pt x="519" y="29"/>
                    </a:lnTo>
                    <a:lnTo>
                      <a:pt x="521" y="22"/>
                    </a:lnTo>
                    <a:lnTo>
                      <a:pt x="524" y="17"/>
                    </a:lnTo>
                    <a:lnTo>
                      <a:pt x="528" y="10"/>
                    </a:lnTo>
                    <a:lnTo>
                      <a:pt x="533" y="6"/>
                    </a:lnTo>
                    <a:lnTo>
                      <a:pt x="539" y="3"/>
                    </a:lnTo>
                    <a:lnTo>
                      <a:pt x="546" y="1"/>
                    </a:lnTo>
                    <a:lnTo>
                      <a:pt x="553" y="0"/>
                    </a:lnTo>
                    <a:lnTo>
                      <a:pt x="712" y="0"/>
                    </a:lnTo>
                    <a:lnTo>
                      <a:pt x="712" y="0"/>
                    </a:lnTo>
                    <a:lnTo>
                      <a:pt x="719" y="1"/>
                    </a:lnTo>
                    <a:lnTo>
                      <a:pt x="725" y="3"/>
                    </a:lnTo>
                    <a:lnTo>
                      <a:pt x="731" y="6"/>
                    </a:lnTo>
                    <a:lnTo>
                      <a:pt x="736" y="10"/>
                    </a:lnTo>
                    <a:lnTo>
                      <a:pt x="741" y="17"/>
                    </a:lnTo>
                    <a:lnTo>
                      <a:pt x="744" y="22"/>
                    </a:lnTo>
                    <a:lnTo>
                      <a:pt x="746" y="29"/>
                    </a:lnTo>
                    <a:lnTo>
                      <a:pt x="747" y="36"/>
                    </a:lnTo>
                    <a:lnTo>
                      <a:pt x="747" y="41"/>
                    </a:lnTo>
                    <a:lnTo>
                      <a:pt x="747" y="41"/>
                    </a:lnTo>
                    <a:lnTo>
                      <a:pt x="748" y="50"/>
                    </a:lnTo>
                    <a:lnTo>
                      <a:pt x="750" y="58"/>
                    </a:lnTo>
                    <a:lnTo>
                      <a:pt x="754" y="64"/>
                    </a:lnTo>
                    <a:lnTo>
                      <a:pt x="759" y="70"/>
                    </a:lnTo>
                    <a:lnTo>
                      <a:pt x="765" y="75"/>
                    </a:lnTo>
                    <a:lnTo>
                      <a:pt x="771" y="80"/>
                    </a:lnTo>
                    <a:lnTo>
                      <a:pt x="780" y="82"/>
                    </a:lnTo>
                    <a:lnTo>
                      <a:pt x="788" y="83"/>
                    </a:lnTo>
                    <a:lnTo>
                      <a:pt x="939" y="83"/>
                    </a:lnTo>
                    <a:lnTo>
                      <a:pt x="939" y="83"/>
                    </a:lnTo>
                    <a:lnTo>
                      <a:pt x="943" y="83"/>
                    </a:lnTo>
                    <a:lnTo>
                      <a:pt x="946" y="84"/>
                    </a:lnTo>
                    <a:lnTo>
                      <a:pt x="952" y="88"/>
                    </a:lnTo>
                    <a:lnTo>
                      <a:pt x="958" y="94"/>
                    </a:lnTo>
                    <a:lnTo>
                      <a:pt x="963" y="100"/>
                    </a:lnTo>
                    <a:lnTo>
                      <a:pt x="972" y="113"/>
                    </a:lnTo>
                    <a:lnTo>
                      <a:pt x="975" y="118"/>
                    </a:lnTo>
                    <a:lnTo>
                      <a:pt x="975" y="118"/>
                    </a:lnTo>
                    <a:lnTo>
                      <a:pt x="1032" y="246"/>
                    </a:lnTo>
                    <a:lnTo>
                      <a:pt x="1032" y="246"/>
                    </a:lnTo>
                    <a:lnTo>
                      <a:pt x="1033" y="251"/>
                    </a:lnTo>
                    <a:lnTo>
                      <a:pt x="1032" y="255"/>
                    </a:lnTo>
                    <a:lnTo>
                      <a:pt x="1029" y="258"/>
                    </a:lnTo>
                    <a:lnTo>
                      <a:pt x="1027" y="259"/>
                    </a:lnTo>
                    <a:lnTo>
                      <a:pt x="1025" y="259"/>
                    </a:lnTo>
                    <a:lnTo>
                      <a:pt x="1025" y="259"/>
                    </a:lnTo>
                    <a:close/>
                    <a:moveTo>
                      <a:pt x="605" y="49"/>
                    </a:moveTo>
                    <a:lnTo>
                      <a:pt x="605" y="49"/>
                    </a:lnTo>
                    <a:lnTo>
                      <a:pt x="606" y="54"/>
                    </a:lnTo>
                    <a:lnTo>
                      <a:pt x="607" y="59"/>
                    </a:lnTo>
                    <a:lnTo>
                      <a:pt x="611" y="63"/>
                    </a:lnTo>
                    <a:lnTo>
                      <a:pt x="614" y="67"/>
                    </a:lnTo>
                    <a:lnTo>
                      <a:pt x="618" y="70"/>
                    </a:lnTo>
                    <a:lnTo>
                      <a:pt x="622" y="73"/>
                    </a:lnTo>
                    <a:lnTo>
                      <a:pt x="627" y="74"/>
                    </a:lnTo>
                    <a:lnTo>
                      <a:pt x="632" y="75"/>
                    </a:lnTo>
                    <a:lnTo>
                      <a:pt x="632" y="75"/>
                    </a:lnTo>
                    <a:lnTo>
                      <a:pt x="637" y="74"/>
                    </a:lnTo>
                    <a:lnTo>
                      <a:pt x="643" y="73"/>
                    </a:lnTo>
                    <a:lnTo>
                      <a:pt x="647" y="70"/>
                    </a:lnTo>
                    <a:lnTo>
                      <a:pt x="651" y="67"/>
                    </a:lnTo>
                    <a:lnTo>
                      <a:pt x="654" y="63"/>
                    </a:lnTo>
                    <a:lnTo>
                      <a:pt x="657" y="59"/>
                    </a:lnTo>
                    <a:lnTo>
                      <a:pt x="658" y="54"/>
                    </a:lnTo>
                    <a:lnTo>
                      <a:pt x="659" y="49"/>
                    </a:lnTo>
                    <a:lnTo>
                      <a:pt x="659" y="49"/>
                    </a:lnTo>
                    <a:lnTo>
                      <a:pt x="658" y="43"/>
                    </a:lnTo>
                    <a:lnTo>
                      <a:pt x="657" y="38"/>
                    </a:lnTo>
                    <a:lnTo>
                      <a:pt x="654" y="33"/>
                    </a:lnTo>
                    <a:lnTo>
                      <a:pt x="651" y="30"/>
                    </a:lnTo>
                    <a:lnTo>
                      <a:pt x="647" y="26"/>
                    </a:lnTo>
                    <a:lnTo>
                      <a:pt x="643" y="24"/>
                    </a:lnTo>
                    <a:lnTo>
                      <a:pt x="637" y="23"/>
                    </a:lnTo>
                    <a:lnTo>
                      <a:pt x="632" y="22"/>
                    </a:lnTo>
                    <a:lnTo>
                      <a:pt x="632" y="22"/>
                    </a:lnTo>
                    <a:lnTo>
                      <a:pt x="627" y="23"/>
                    </a:lnTo>
                    <a:lnTo>
                      <a:pt x="622" y="24"/>
                    </a:lnTo>
                    <a:lnTo>
                      <a:pt x="618" y="26"/>
                    </a:lnTo>
                    <a:lnTo>
                      <a:pt x="614" y="30"/>
                    </a:lnTo>
                    <a:lnTo>
                      <a:pt x="611" y="33"/>
                    </a:lnTo>
                    <a:lnTo>
                      <a:pt x="607" y="38"/>
                    </a:lnTo>
                    <a:lnTo>
                      <a:pt x="606" y="43"/>
                    </a:lnTo>
                    <a:lnTo>
                      <a:pt x="605" y="49"/>
                    </a:lnTo>
                    <a:lnTo>
                      <a:pt x="605" y="49"/>
                    </a:lnTo>
                    <a:close/>
                    <a:moveTo>
                      <a:pt x="546" y="403"/>
                    </a:moveTo>
                    <a:lnTo>
                      <a:pt x="546" y="403"/>
                    </a:lnTo>
                    <a:lnTo>
                      <a:pt x="548" y="400"/>
                    </a:lnTo>
                    <a:lnTo>
                      <a:pt x="550" y="397"/>
                    </a:lnTo>
                    <a:lnTo>
                      <a:pt x="551" y="394"/>
                    </a:lnTo>
                    <a:lnTo>
                      <a:pt x="551" y="390"/>
                    </a:lnTo>
                    <a:lnTo>
                      <a:pt x="551" y="386"/>
                    </a:lnTo>
                    <a:lnTo>
                      <a:pt x="550" y="383"/>
                    </a:lnTo>
                    <a:lnTo>
                      <a:pt x="548" y="380"/>
                    </a:lnTo>
                    <a:lnTo>
                      <a:pt x="546" y="377"/>
                    </a:lnTo>
                    <a:lnTo>
                      <a:pt x="546" y="377"/>
                    </a:lnTo>
                    <a:lnTo>
                      <a:pt x="544" y="375"/>
                    </a:lnTo>
                    <a:lnTo>
                      <a:pt x="540" y="373"/>
                    </a:lnTo>
                    <a:lnTo>
                      <a:pt x="536" y="373"/>
                    </a:lnTo>
                    <a:lnTo>
                      <a:pt x="533" y="372"/>
                    </a:lnTo>
                    <a:lnTo>
                      <a:pt x="530" y="373"/>
                    </a:lnTo>
                    <a:lnTo>
                      <a:pt x="527" y="373"/>
                    </a:lnTo>
                    <a:lnTo>
                      <a:pt x="524" y="375"/>
                    </a:lnTo>
                    <a:lnTo>
                      <a:pt x="521" y="377"/>
                    </a:lnTo>
                    <a:lnTo>
                      <a:pt x="372" y="526"/>
                    </a:lnTo>
                    <a:lnTo>
                      <a:pt x="316" y="469"/>
                    </a:lnTo>
                    <a:lnTo>
                      <a:pt x="316" y="469"/>
                    </a:lnTo>
                    <a:lnTo>
                      <a:pt x="313" y="466"/>
                    </a:lnTo>
                    <a:lnTo>
                      <a:pt x="309" y="465"/>
                    </a:lnTo>
                    <a:lnTo>
                      <a:pt x="306" y="464"/>
                    </a:lnTo>
                    <a:lnTo>
                      <a:pt x="302" y="464"/>
                    </a:lnTo>
                    <a:lnTo>
                      <a:pt x="299" y="464"/>
                    </a:lnTo>
                    <a:lnTo>
                      <a:pt x="296" y="465"/>
                    </a:lnTo>
                    <a:lnTo>
                      <a:pt x="293" y="466"/>
                    </a:lnTo>
                    <a:lnTo>
                      <a:pt x="290" y="469"/>
                    </a:lnTo>
                    <a:lnTo>
                      <a:pt x="290" y="469"/>
                    </a:lnTo>
                    <a:lnTo>
                      <a:pt x="288" y="471"/>
                    </a:lnTo>
                    <a:lnTo>
                      <a:pt x="286" y="474"/>
                    </a:lnTo>
                    <a:lnTo>
                      <a:pt x="285" y="478"/>
                    </a:lnTo>
                    <a:lnTo>
                      <a:pt x="285" y="482"/>
                    </a:lnTo>
                    <a:lnTo>
                      <a:pt x="285" y="485"/>
                    </a:lnTo>
                    <a:lnTo>
                      <a:pt x="286" y="488"/>
                    </a:lnTo>
                    <a:lnTo>
                      <a:pt x="288" y="491"/>
                    </a:lnTo>
                    <a:lnTo>
                      <a:pt x="290" y="494"/>
                    </a:lnTo>
                    <a:lnTo>
                      <a:pt x="372" y="577"/>
                    </a:lnTo>
                    <a:lnTo>
                      <a:pt x="546" y="403"/>
                    </a:lnTo>
                    <a:close/>
                    <a:moveTo>
                      <a:pt x="462" y="512"/>
                    </a:moveTo>
                    <a:lnTo>
                      <a:pt x="462" y="638"/>
                    </a:lnTo>
                    <a:lnTo>
                      <a:pt x="226" y="638"/>
                    </a:lnTo>
                    <a:lnTo>
                      <a:pt x="226" y="401"/>
                    </a:lnTo>
                    <a:lnTo>
                      <a:pt x="462" y="401"/>
                    </a:lnTo>
                    <a:lnTo>
                      <a:pt x="462" y="411"/>
                    </a:lnTo>
                    <a:lnTo>
                      <a:pt x="427" y="446"/>
                    </a:lnTo>
                    <a:lnTo>
                      <a:pt x="427" y="437"/>
                    </a:lnTo>
                    <a:lnTo>
                      <a:pt x="262" y="437"/>
                    </a:lnTo>
                    <a:lnTo>
                      <a:pt x="262" y="602"/>
                    </a:lnTo>
                    <a:lnTo>
                      <a:pt x="427" y="602"/>
                    </a:lnTo>
                    <a:lnTo>
                      <a:pt x="427" y="547"/>
                    </a:lnTo>
                    <a:lnTo>
                      <a:pt x="462" y="51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9" name="Freeform 7"/>
              <p:cNvSpPr>
                <a:spLocks/>
              </p:cNvSpPr>
              <p:nvPr/>
            </p:nvSpPr>
            <p:spPr bwMode="auto">
              <a:xfrm>
                <a:off x="3707" y="1328"/>
                <a:ext cx="269" cy="49"/>
              </a:xfrm>
              <a:custGeom>
                <a:avLst/>
                <a:gdLst>
                  <a:gd name="T0" fmla="*/ 63 w 807"/>
                  <a:gd name="T1" fmla="*/ 0 h 147"/>
                  <a:gd name="T2" fmla="*/ 745 w 807"/>
                  <a:gd name="T3" fmla="*/ 0 h 147"/>
                  <a:gd name="T4" fmla="*/ 745 w 807"/>
                  <a:gd name="T5" fmla="*/ 0 h 147"/>
                  <a:gd name="T6" fmla="*/ 748 w 807"/>
                  <a:gd name="T7" fmla="*/ 6 h 147"/>
                  <a:gd name="T8" fmla="*/ 748 w 807"/>
                  <a:gd name="T9" fmla="*/ 6 h 147"/>
                  <a:gd name="T10" fmla="*/ 806 w 807"/>
                  <a:gd name="T11" fmla="*/ 134 h 147"/>
                  <a:gd name="T12" fmla="*/ 806 w 807"/>
                  <a:gd name="T13" fmla="*/ 134 h 147"/>
                  <a:gd name="T14" fmla="*/ 807 w 807"/>
                  <a:gd name="T15" fmla="*/ 139 h 147"/>
                  <a:gd name="T16" fmla="*/ 806 w 807"/>
                  <a:gd name="T17" fmla="*/ 143 h 147"/>
                  <a:gd name="T18" fmla="*/ 803 w 807"/>
                  <a:gd name="T19" fmla="*/ 146 h 147"/>
                  <a:gd name="T20" fmla="*/ 801 w 807"/>
                  <a:gd name="T21" fmla="*/ 147 h 147"/>
                  <a:gd name="T22" fmla="*/ 799 w 807"/>
                  <a:gd name="T23" fmla="*/ 147 h 147"/>
                  <a:gd name="T24" fmla="*/ 799 w 807"/>
                  <a:gd name="T25" fmla="*/ 147 h 147"/>
                  <a:gd name="T26" fmla="*/ 8 w 807"/>
                  <a:gd name="T27" fmla="*/ 147 h 147"/>
                  <a:gd name="T28" fmla="*/ 8 w 807"/>
                  <a:gd name="T29" fmla="*/ 147 h 147"/>
                  <a:gd name="T30" fmla="*/ 6 w 807"/>
                  <a:gd name="T31" fmla="*/ 147 h 147"/>
                  <a:gd name="T32" fmla="*/ 4 w 807"/>
                  <a:gd name="T33" fmla="*/ 146 h 147"/>
                  <a:gd name="T34" fmla="*/ 1 w 807"/>
                  <a:gd name="T35" fmla="*/ 143 h 147"/>
                  <a:gd name="T36" fmla="*/ 0 w 807"/>
                  <a:gd name="T37" fmla="*/ 139 h 147"/>
                  <a:gd name="T38" fmla="*/ 1 w 807"/>
                  <a:gd name="T39" fmla="*/ 134 h 147"/>
                  <a:gd name="T40" fmla="*/ 1 w 807"/>
                  <a:gd name="T41" fmla="*/ 134 h 147"/>
                  <a:gd name="T42" fmla="*/ 60 w 807"/>
                  <a:gd name="T43" fmla="*/ 6 h 147"/>
                  <a:gd name="T44" fmla="*/ 60 w 807"/>
                  <a:gd name="T45" fmla="*/ 6 h 147"/>
                  <a:gd name="T46" fmla="*/ 63 w 807"/>
                  <a:gd name="T47" fmla="*/ 0 h 147"/>
                  <a:gd name="T48" fmla="*/ 63 w 807"/>
                  <a:gd name="T49" fmla="*/ 0 h 1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807" h="147">
                    <a:moveTo>
                      <a:pt x="63" y="0"/>
                    </a:moveTo>
                    <a:lnTo>
                      <a:pt x="745" y="0"/>
                    </a:lnTo>
                    <a:lnTo>
                      <a:pt x="745" y="0"/>
                    </a:lnTo>
                    <a:lnTo>
                      <a:pt x="748" y="6"/>
                    </a:lnTo>
                    <a:lnTo>
                      <a:pt x="748" y="6"/>
                    </a:lnTo>
                    <a:lnTo>
                      <a:pt x="806" y="134"/>
                    </a:lnTo>
                    <a:lnTo>
                      <a:pt x="806" y="134"/>
                    </a:lnTo>
                    <a:lnTo>
                      <a:pt x="807" y="139"/>
                    </a:lnTo>
                    <a:lnTo>
                      <a:pt x="806" y="143"/>
                    </a:lnTo>
                    <a:lnTo>
                      <a:pt x="803" y="146"/>
                    </a:lnTo>
                    <a:lnTo>
                      <a:pt x="801" y="147"/>
                    </a:lnTo>
                    <a:lnTo>
                      <a:pt x="799" y="147"/>
                    </a:lnTo>
                    <a:lnTo>
                      <a:pt x="799" y="147"/>
                    </a:lnTo>
                    <a:lnTo>
                      <a:pt x="8" y="147"/>
                    </a:lnTo>
                    <a:lnTo>
                      <a:pt x="8" y="147"/>
                    </a:lnTo>
                    <a:lnTo>
                      <a:pt x="6" y="147"/>
                    </a:lnTo>
                    <a:lnTo>
                      <a:pt x="4" y="146"/>
                    </a:lnTo>
                    <a:lnTo>
                      <a:pt x="1" y="143"/>
                    </a:lnTo>
                    <a:lnTo>
                      <a:pt x="0" y="139"/>
                    </a:lnTo>
                    <a:lnTo>
                      <a:pt x="1" y="134"/>
                    </a:lnTo>
                    <a:lnTo>
                      <a:pt x="1" y="134"/>
                    </a:lnTo>
                    <a:lnTo>
                      <a:pt x="60" y="6"/>
                    </a:lnTo>
                    <a:lnTo>
                      <a:pt x="60" y="6"/>
                    </a:lnTo>
                    <a:lnTo>
                      <a:pt x="63" y="0"/>
                    </a:lnTo>
                    <a:lnTo>
                      <a:pt x="63"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0" name="Freeform 8"/>
              <p:cNvSpPr>
                <a:spLocks/>
              </p:cNvSpPr>
              <p:nvPr/>
            </p:nvSpPr>
            <p:spPr bwMode="auto">
              <a:xfrm>
                <a:off x="3632" y="1328"/>
                <a:ext cx="416" cy="499"/>
              </a:xfrm>
              <a:custGeom>
                <a:avLst/>
                <a:gdLst>
                  <a:gd name="T0" fmla="*/ 1191 w 1248"/>
                  <a:gd name="T1" fmla="*/ 0 h 1496"/>
                  <a:gd name="T2" fmla="*/ 1011 w 1248"/>
                  <a:gd name="T3" fmla="*/ 0 h 1496"/>
                  <a:gd name="T4" fmla="*/ 1011 w 1248"/>
                  <a:gd name="T5" fmla="*/ 0 h 1496"/>
                  <a:gd name="T6" fmla="*/ 1048 w 1248"/>
                  <a:gd name="T7" fmla="*/ 81 h 1496"/>
                  <a:gd name="T8" fmla="*/ 1156 w 1248"/>
                  <a:gd name="T9" fmla="*/ 81 h 1496"/>
                  <a:gd name="T10" fmla="*/ 1156 w 1248"/>
                  <a:gd name="T11" fmla="*/ 1405 h 1496"/>
                  <a:gd name="T12" fmla="*/ 91 w 1248"/>
                  <a:gd name="T13" fmla="*/ 1405 h 1496"/>
                  <a:gd name="T14" fmla="*/ 91 w 1248"/>
                  <a:gd name="T15" fmla="*/ 81 h 1496"/>
                  <a:gd name="T16" fmla="*/ 211 w 1248"/>
                  <a:gd name="T17" fmla="*/ 81 h 1496"/>
                  <a:gd name="T18" fmla="*/ 211 w 1248"/>
                  <a:gd name="T19" fmla="*/ 81 h 1496"/>
                  <a:gd name="T20" fmla="*/ 249 w 1248"/>
                  <a:gd name="T21" fmla="*/ 0 h 1496"/>
                  <a:gd name="T22" fmla="*/ 57 w 1248"/>
                  <a:gd name="T23" fmla="*/ 0 h 1496"/>
                  <a:gd name="T24" fmla="*/ 57 w 1248"/>
                  <a:gd name="T25" fmla="*/ 0 h 1496"/>
                  <a:gd name="T26" fmla="*/ 45 w 1248"/>
                  <a:gd name="T27" fmla="*/ 2 h 1496"/>
                  <a:gd name="T28" fmla="*/ 35 w 1248"/>
                  <a:gd name="T29" fmla="*/ 5 h 1496"/>
                  <a:gd name="T30" fmla="*/ 25 w 1248"/>
                  <a:gd name="T31" fmla="*/ 10 h 1496"/>
                  <a:gd name="T32" fmla="*/ 17 w 1248"/>
                  <a:gd name="T33" fmla="*/ 17 h 1496"/>
                  <a:gd name="T34" fmla="*/ 10 w 1248"/>
                  <a:gd name="T35" fmla="*/ 25 h 1496"/>
                  <a:gd name="T36" fmla="*/ 5 w 1248"/>
                  <a:gd name="T37" fmla="*/ 35 h 1496"/>
                  <a:gd name="T38" fmla="*/ 1 w 1248"/>
                  <a:gd name="T39" fmla="*/ 45 h 1496"/>
                  <a:gd name="T40" fmla="*/ 0 w 1248"/>
                  <a:gd name="T41" fmla="*/ 57 h 1496"/>
                  <a:gd name="T42" fmla="*/ 0 w 1248"/>
                  <a:gd name="T43" fmla="*/ 1439 h 1496"/>
                  <a:gd name="T44" fmla="*/ 0 w 1248"/>
                  <a:gd name="T45" fmla="*/ 1439 h 1496"/>
                  <a:gd name="T46" fmla="*/ 1 w 1248"/>
                  <a:gd name="T47" fmla="*/ 1451 h 1496"/>
                  <a:gd name="T48" fmla="*/ 5 w 1248"/>
                  <a:gd name="T49" fmla="*/ 1461 h 1496"/>
                  <a:gd name="T50" fmla="*/ 10 w 1248"/>
                  <a:gd name="T51" fmla="*/ 1470 h 1496"/>
                  <a:gd name="T52" fmla="*/ 17 w 1248"/>
                  <a:gd name="T53" fmla="*/ 1478 h 1496"/>
                  <a:gd name="T54" fmla="*/ 25 w 1248"/>
                  <a:gd name="T55" fmla="*/ 1486 h 1496"/>
                  <a:gd name="T56" fmla="*/ 35 w 1248"/>
                  <a:gd name="T57" fmla="*/ 1491 h 1496"/>
                  <a:gd name="T58" fmla="*/ 45 w 1248"/>
                  <a:gd name="T59" fmla="*/ 1494 h 1496"/>
                  <a:gd name="T60" fmla="*/ 57 w 1248"/>
                  <a:gd name="T61" fmla="*/ 1496 h 1496"/>
                  <a:gd name="T62" fmla="*/ 1191 w 1248"/>
                  <a:gd name="T63" fmla="*/ 1496 h 1496"/>
                  <a:gd name="T64" fmla="*/ 1191 w 1248"/>
                  <a:gd name="T65" fmla="*/ 1496 h 1496"/>
                  <a:gd name="T66" fmla="*/ 1203 w 1248"/>
                  <a:gd name="T67" fmla="*/ 1494 h 1496"/>
                  <a:gd name="T68" fmla="*/ 1213 w 1248"/>
                  <a:gd name="T69" fmla="*/ 1491 h 1496"/>
                  <a:gd name="T70" fmla="*/ 1222 w 1248"/>
                  <a:gd name="T71" fmla="*/ 1486 h 1496"/>
                  <a:gd name="T72" fmla="*/ 1231 w 1248"/>
                  <a:gd name="T73" fmla="*/ 1478 h 1496"/>
                  <a:gd name="T74" fmla="*/ 1238 w 1248"/>
                  <a:gd name="T75" fmla="*/ 1470 h 1496"/>
                  <a:gd name="T76" fmla="*/ 1243 w 1248"/>
                  <a:gd name="T77" fmla="*/ 1461 h 1496"/>
                  <a:gd name="T78" fmla="*/ 1247 w 1248"/>
                  <a:gd name="T79" fmla="*/ 1451 h 1496"/>
                  <a:gd name="T80" fmla="*/ 1248 w 1248"/>
                  <a:gd name="T81" fmla="*/ 1438 h 1496"/>
                  <a:gd name="T82" fmla="*/ 1248 w 1248"/>
                  <a:gd name="T83" fmla="*/ 56 h 1496"/>
                  <a:gd name="T84" fmla="*/ 1248 w 1248"/>
                  <a:gd name="T85" fmla="*/ 56 h 1496"/>
                  <a:gd name="T86" fmla="*/ 1247 w 1248"/>
                  <a:gd name="T87" fmla="*/ 45 h 1496"/>
                  <a:gd name="T88" fmla="*/ 1243 w 1248"/>
                  <a:gd name="T89" fmla="*/ 35 h 1496"/>
                  <a:gd name="T90" fmla="*/ 1238 w 1248"/>
                  <a:gd name="T91" fmla="*/ 25 h 1496"/>
                  <a:gd name="T92" fmla="*/ 1231 w 1248"/>
                  <a:gd name="T93" fmla="*/ 17 h 1496"/>
                  <a:gd name="T94" fmla="*/ 1222 w 1248"/>
                  <a:gd name="T95" fmla="*/ 10 h 1496"/>
                  <a:gd name="T96" fmla="*/ 1213 w 1248"/>
                  <a:gd name="T97" fmla="*/ 5 h 1496"/>
                  <a:gd name="T98" fmla="*/ 1203 w 1248"/>
                  <a:gd name="T99" fmla="*/ 1 h 1496"/>
                  <a:gd name="T100" fmla="*/ 1191 w 1248"/>
                  <a:gd name="T101" fmla="*/ 0 h 1496"/>
                  <a:gd name="T102" fmla="*/ 1191 w 1248"/>
                  <a:gd name="T103" fmla="*/ 0 h 14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1248" h="1496">
                    <a:moveTo>
                      <a:pt x="1191" y="0"/>
                    </a:moveTo>
                    <a:lnTo>
                      <a:pt x="1011" y="0"/>
                    </a:lnTo>
                    <a:lnTo>
                      <a:pt x="1011" y="0"/>
                    </a:lnTo>
                    <a:lnTo>
                      <a:pt x="1048" y="81"/>
                    </a:lnTo>
                    <a:lnTo>
                      <a:pt x="1156" y="81"/>
                    </a:lnTo>
                    <a:lnTo>
                      <a:pt x="1156" y="1405"/>
                    </a:lnTo>
                    <a:lnTo>
                      <a:pt x="91" y="1405"/>
                    </a:lnTo>
                    <a:lnTo>
                      <a:pt x="91" y="81"/>
                    </a:lnTo>
                    <a:lnTo>
                      <a:pt x="211" y="81"/>
                    </a:lnTo>
                    <a:lnTo>
                      <a:pt x="211" y="81"/>
                    </a:lnTo>
                    <a:lnTo>
                      <a:pt x="249" y="0"/>
                    </a:lnTo>
                    <a:lnTo>
                      <a:pt x="57" y="0"/>
                    </a:lnTo>
                    <a:lnTo>
                      <a:pt x="57" y="0"/>
                    </a:lnTo>
                    <a:lnTo>
                      <a:pt x="45" y="2"/>
                    </a:lnTo>
                    <a:lnTo>
                      <a:pt x="35" y="5"/>
                    </a:lnTo>
                    <a:lnTo>
                      <a:pt x="25" y="10"/>
                    </a:lnTo>
                    <a:lnTo>
                      <a:pt x="17" y="17"/>
                    </a:lnTo>
                    <a:lnTo>
                      <a:pt x="10" y="25"/>
                    </a:lnTo>
                    <a:lnTo>
                      <a:pt x="5" y="35"/>
                    </a:lnTo>
                    <a:lnTo>
                      <a:pt x="1" y="45"/>
                    </a:lnTo>
                    <a:lnTo>
                      <a:pt x="0" y="57"/>
                    </a:lnTo>
                    <a:lnTo>
                      <a:pt x="0" y="1439"/>
                    </a:lnTo>
                    <a:lnTo>
                      <a:pt x="0" y="1439"/>
                    </a:lnTo>
                    <a:lnTo>
                      <a:pt x="1" y="1451"/>
                    </a:lnTo>
                    <a:lnTo>
                      <a:pt x="5" y="1461"/>
                    </a:lnTo>
                    <a:lnTo>
                      <a:pt x="10" y="1470"/>
                    </a:lnTo>
                    <a:lnTo>
                      <a:pt x="17" y="1478"/>
                    </a:lnTo>
                    <a:lnTo>
                      <a:pt x="25" y="1486"/>
                    </a:lnTo>
                    <a:lnTo>
                      <a:pt x="35" y="1491"/>
                    </a:lnTo>
                    <a:lnTo>
                      <a:pt x="45" y="1494"/>
                    </a:lnTo>
                    <a:lnTo>
                      <a:pt x="57" y="1496"/>
                    </a:lnTo>
                    <a:lnTo>
                      <a:pt x="1191" y="1496"/>
                    </a:lnTo>
                    <a:lnTo>
                      <a:pt x="1191" y="1496"/>
                    </a:lnTo>
                    <a:lnTo>
                      <a:pt x="1203" y="1494"/>
                    </a:lnTo>
                    <a:lnTo>
                      <a:pt x="1213" y="1491"/>
                    </a:lnTo>
                    <a:lnTo>
                      <a:pt x="1222" y="1486"/>
                    </a:lnTo>
                    <a:lnTo>
                      <a:pt x="1231" y="1478"/>
                    </a:lnTo>
                    <a:lnTo>
                      <a:pt x="1238" y="1470"/>
                    </a:lnTo>
                    <a:lnTo>
                      <a:pt x="1243" y="1461"/>
                    </a:lnTo>
                    <a:lnTo>
                      <a:pt x="1247" y="1451"/>
                    </a:lnTo>
                    <a:lnTo>
                      <a:pt x="1248" y="1438"/>
                    </a:lnTo>
                    <a:lnTo>
                      <a:pt x="1248" y="56"/>
                    </a:lnTo>
                    <a:lnTo>
                      <a:pt x="1248" y="56"/>
                    </a:lnTo>
                    <a:lnTo>
                      <a:pt x="1247" y="45"/>
                    </a:lnTo>
                    <a:lnTo>
                      <a:pt x="1243" y="35"/>
                    </a:lnTo>
                    <a:lnTo>
                      <a:pt x="1238" y="25"/>
                    </a:lnTo>
                    <a:lnTo>
                      <a:pt x="1231" y="17"/>
                    </a:lnTo>
                    <a:lnTo>
                      <a:pt x="1222" y="10"/>
                    </a:lnTo>
                    <a:lnTo>
                      <a:pt x="1213" y="5"/>
                    </a:lnTo>
                    <a:lnTo>
                      <a:pt x="1203" y="1"/>
                    </a:lnTo>
                    <a:lnTo>
                      <a:pt x="1191" y="0"/>
                    </a:lnTo>
                    <a:lnTo>
                      <a:pt x="1191"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1" name="Freeform 9"/>
              <p:cNvSpPr>
                <a:spLocks/>
              </p:cNvSpPr>
              <p:nvPr/>
            </p:nvSpPr>
            <p:spPr bwMode="auto">
              <a:xfrm>
                <a:off x="3832" y="1449"/>
                <a:ext cx="144" cy="12"/>
              </a:xfrm>
              <a:custGeom>
                <a:avLst/>
                <a:gdLst>
                  <a:gd name="T0" fmla="*/ 432 w 432"/>
                  <a:gd name="T1" fmla="*/ 0 h 37"/>
                  <a:gd name="T2" fmla="*/ 0 w 432"/>
                  <a:gd name="T3" fmla="*/ 0 h 37"/>
                  <a:gd name="T4" fmla="*/ 0 w 432"/>
                  <a:gd name="T5" fmla="*/ 37 h 37"/>
                  <a:gd name="T6" fmla="*/ 432 w 432"/>
                  <a:gd name="T7" fmla="*/ 37 h 37"/>
                  <a:gd name="T8" fmla="*/ 432 w 432"/>
                  <a:gd name="T9" fmla="*/ 0 h 37"/>
                  <a:gd name="T10" fmla="*/ 432 w 432"/>
                  <a:gd name="T11" fmla="*/ 0 h 37"/>
                </a:gdLst>
                <a:ahLst/>
                <a:cxnLst>
                  <a:cxn ang="0">
                    <a:pos x="T0" y="T1"/>
                  </a:cxn>
                  <a:cxn ang="0">
                    <a:pos x="T2" y="T3"/>
                  </a:cxn>
                  <a:cxn ang="0">
                    <a:pos x="T4" y="T5"/>
                  </a:cxn>
                  <a:cxn ang="0">
                    <a:pos x="T6" y="T7"/>
                  </a:cxn>
                  <a:cxn ang="0">
                    <a:pos x="T8" y="T9"/>
                  </a:cxn>
                  <a:cxn ang="0">
                    <a:pos x="T10" y="T11"/>
                  </a:cxn>
                </a:cxnLst>
                <a:rect l="0" t="0" r="r" b="b"/>
                <a:pathLst>
                  <a:path w="432" h="37">
                    <a:moveTo>
                      <a:pt x="432" y="0"/>
                    </a:moveTo>
                    <a:lnTo>
                      <a:pt x="0" y="0"/>
                    </a:lnTo>
                    <a:lnTo>
                      <a:pt x="0" y="37"/>
                    </a:lnTo>
                    <a:lnTo>
                      <a:pt x="432" y="37"/>
                    </a:lnTo>
                    <a:lnTo>
                      <a:pt x="432" y="0"/>
                    </a:lnTo>
                    <a:lnTo>
                      <a:pt x="432"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6" name="Freeform 10"/>
              <p:cNvSpPr>
                <a:spLocks/>
              </p:cNvSpPr>
              <p:nvPr/>
            </p:nvSpPr>
            <p:spPr bwMode="auto">
              <a:xfrm>
                <a:off x="3832" y="1476"/>
                <a:ext cx="144" cy="12"/>
              </a:xfrm>
              <a:custGeom>
                <a:avLst/>
                <a:gdLst>
                  <a:gd name="T0" fmla="*/ 432 w 432"/>
                  <a:gd name="T1" fmla="*/ 0 h 36"/>
                  <a:gd name="T2" fmla="*/ 0 w 432"/>
                  <a:gd name="T3" fmla="*/ 0 h 36"/>
                  <a:gd name="T4" fmla="*/ 0 w 432"/>
                  <a:gd name="T5" fmla="*/ 36 h 36"/>
                  <a:gd name="T6" fmla="*/ 432 w 432"/>
                  <a:gd name="T7" fmla="*/ 36 h 36"/>
                  <a:gd name="T8" fmla="*/ 432 w 432"/>
                  <a:gd name="T9" fmla="*/ 0 h 36"/>
                  <a:gd name="T10" fmla="*/ 432 w 432"/>
                  <a:gd name="T11" fmla="*/ 0 h 36"/>
                </a:gdLst>
                <a:ahLst/>
                <a:cxnLst>
                  <a:cxn ang="0">
                    <a:pos x="T0" y="T1"/>
                  </a:cxn>
                  <a:cxn ang="0">
                    <a:pos x="T2" y="T3"/>
                  </a:cxn>
                  <a:cxn ang="0">
                    <a:pos x="T4" y="T5"/>
                  </a:cxn>
                  <a:cxn ang="0">
                    <a:pos x="T6" y="T7"/>
                  </a:cxn>
                  <a:cxn ang="0">
                    <a:pos x="T8" y="T9"/>
                  </a:cxn>
                  <a:cxn ang="0">
                    <a:pos x="T10" y="T11"/>
                  </a:cxn>
                </a:cxnLst>
                <a:rect l="0" t="0" r="r" b="b"/>
                <a:pathLst>
                  <a:path w="432" h="36">
                    <a:moveTo>
                      <a:pt x="432" y="0"/>
                    </a:moveTo>
                    <a:lnTo>
                      <a:pt x="0" y="0"/>
                    </a:lnTo>
                    <a:lnTo>
                      <a:pt x="0" y="36"/>
                    </a:lnTo>
                    <a:lnTo>
                      <a:pt x="432" y="36"/>
                    </a:lnTo>
                    <a:lnTo>
                      <a:pt x="432" y="0"/>
                    </a:lnTo>
                    <a:lnTo>
                      <a:pt x="432"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9" name="Freeform 11"/>
              <p:cNvSpPr>
                <a:spLocks/>
              </p:cNvSpPr>
              <p:nvPr/>
            </p:nvSpPr>
            <p:spPr bwMode="auto">
              <a:xfrm>
                <a:off x="3832" y="1713"/>
                <a:ext cx="144" cy="12"/>
              </a:xfrm>
              <a:custGeom>
                <a:avLst/>
                <a:gdLst>
                  <a:gd name="T0" fmla="*/ 432 w 432"/>
                  <a:gd name="T1" fmla="*/ 0 h 35"/>
                  <a:gd name="T2" fmla="*/ 0 w 432"/>
                  <a:gd name="T3" fmla="*/ 0 h 35"/>
                  <a:gd name="T4" fmla="*/ 0 w 432"/>
                  <a:gd name="T5" fmla="*/ 35 h 35"/>
                  <a:gd name="T6" fmla="*/ 432 w 432"/>
                  <a:gd name="T7" fmla="*/ 35 h 35"/>
                  <a:gd name="T8" fmla="*/ 432 w 432"/>
                  <a:gd name="T9" fmla="*/ 0 h 35"/>
                  <a:gd name="T10" fmla="*/ 432 w 432"/>
                  <a:gd name="T11" fmla="*/ 0 h 35"/>
                </a:gdLst>
                <a:ahLst/>
                <a:cxnLst>
                  <a:cxn ang="0">
                    <a:pos x="T0" y="T1"/>
                  </a:cxn>
                  <a:cxn ang="0">
                    <a:pos x="T2" y="T3"/>
                  </a:cxn>
                  <a:cxn ang="0">
                    <a:pos x="T4" y="T5"/>
                  </a:cxn>
                  <a:cxn ang="0">
                    <a:pos x="T6" y="T7"/>
                  </a:cxn>
                  <a:cxn ang="0">
                    <a:pos x="T8" y="T9"/>
                  </a:cxn>
                  <a:cxn ang="0">
                    <a:pos x="T10" y="T11"/>
                  </a:cxn>
                </a:cxnLst>
                <a:rect l="0" t="0" r="r" b="b"/>
                <a:pathLst>
                  <a:path w="432" h="35">
                    <a:moveTo>
                      <a:pt x="432" y="0"/>
                    </a:moveTo>
                    <a:lnTo>
                      <a:pt x="0" y="0"/>
                    </a:lnTo>
                    <a:lnTo>
                      <a:pt x="0" y="35"/>
                    </a:lnTo>
                    <a:lnTo>
                      <a:pt x="432" y="35"/>
                    </a:lnTo>
                    <a:lnTo>
                      <a:pt x="432" y="0"/>
                    </a:lnTo>
                    <a:lnTo>
                      <a:pt x="432"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30" name="Freeform 12"/>
              <p:cNvSpPr>
                <a:spLocks/>
              </p:cNvSpPr>
              <p:nvPr/>
            </p:nvSpPr>
            <p:spPr bwMode="auto">
              <a:xfrm>
                <a:off x="3832" y="1740"/>
                <a:ext cx="144" cy="12"/>
              </a:xfrm>
              <a:custGeom>
                <a:avLst/>
                <a:gdLst>
                  <a:gd name="T0" fmla="*/ 432 w 432"/>
                  <a:gd name="T1" fmla="*/ 36 h 36"/>
                  <a:gd name="T2" fmla="*/ 0 w 432"/>
                  <a:gd name="T3" fmla="*/ 36 h 36"/>
                  <a:gd name="T4" fmla="*/ 0 w 432"/>
                  <a:gd name="T5" fmla="*/ 0 h 36"/>
                  <a:gd name="T6" fmla="*/ 432 w 432"/>
                  <a:gd name="T7" fmla="*/ 0 h 36"/>
                  <a:gd name="T8" fmla="*/ 432 w 432"/>
                  <a:gd name="T9" fmla="*/ 36 h 36"/>
                  <a:gd name="T10" fmla="*/ 432 w 432"/>
                  <a:gd name="T11" fmla="*/ 36 h 36"/>
                </a:gdLst>
                <a:ahLst/>
                <a:cxnLst>
                  <a:cxn ang="0">
                    <a:pos x="T0" y="T1"/>
                  </a:cxn>
                  <a:cxn ang="0">
                    <a:pos x="T2" y="T3"/>
                  </a:cxn>
                  <a:cxn ang="0">
                    <a:pos x="T4" y="T5"/>
                  </a:cxn>
                  <a:cxn ang="0">
                    <a:pos x="T6" y="T7"/>
                  </a:cxn>
                  <a:cxn ang="0">
                    <a:pos x="T8" y="T9"/>
                  </a:cxn>
                  <a:cxn ang="0">
                    <a:pos x="T10" y="T11"/>
                  </a:cxn>
                </a:cxnLst>
                <a:rect l="0" t="0" r="r" b="b"/>
                <a:pathLst>
                  <a:path w="432" h="36">
                    <a:moveTo>
                      <a:pt x="432" y="36"/>
                    </a:moveTo>
                    <a:lnTo>
                      <a:pt x="0" y="36"/>
                    </a:lnTo>
                    <a:lnTo>
                      <a:pt x="0" y="0"/>
                    </a:lnTo>
                    <a:lnTo>
                      <a:pt x="432" y="0"/>
                    </a:lnTo>
                    <a:lnTo>
                      <a:pt x="432" y="36"/>
                    </a:lnTo>
                    <a:lnTo>
                      <a:pt x="432" y="36"/>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31" name="Freeform 15"/>
              <p:cNvSpPr>
                <a:spLocks/>
              </p:cNvSpPr>
              <p:nvPr/>
            </p:nvSpPr>
            <p:spPr bwMode="auto">
              <a:xfrm>
                <a:off x="3832" y="1581"/>
                <a:ext cx="144" cy="12"/>
              </a:xfrm>
              <a:custGeom>
                <a:avLst/>
                <a:gdLst>
                  <a:gd name="T0" fmla="*/ 432 w 432"/>
                  <a:gd name="T1" fmla="*/ 0 h 35"/>
                  <a:gd name="T2" fmla="*/ 0 w 432"/>
                  <a:gd name="T3" fmla="*/ 0 h 35"/>
                  <a:gd name="T4" fmla="*/ 0 w 432"/>
                  <a:gd name="T5" fmla="*/ 35 h 35"/>
                  <a:gd name="T6" fmla="*/ 432 w 432"/>
                  <a:gd name="T7" fmla="*/ 35 h 35"/>
                  <a:gd name="T8" fmla="*/ 432 w 432"/>
                  <a:gd name="T9" fmla="*/ 0 h 35"/>
                  <a:gd name="T10" fmla="*/ 432 w 432"/>
                  <a:gd name="T11" fmla="*/ 0 h 35"/>
                </a:gdLst>
                <a:ahLst/>
                <a:cxnLst>
                  <a:cxn ang="0">
                    <a:pos x="T0" y="T1"/>
                  </a:cxn>
                  <a:cxn ang="0">
                    <a:pos x="T2" y="T3"/>
                  </a:cxn>
                  <a:cxn ang="0">
                    <a:pos x="T4" y="T5"/>
                  </a:cxn>
                  <a:cxn ang="0">
                    <a:pos x="T6" y="T7"/>
                  </a:cxn>
                  <a:cxn ang="0">
                    <a:pos x="T8" y="T9"/>
                  </a:cxn>
                  <a:cxn ang="0">
                    <a:pos x="T10" y="T11"/>
                  </a:cxn>
                </a:cxnLst>
                <a:rect l="0" t="0" r="r" b="b"/>
                <a:pathLst>
                  <a:path w="432" h="35">
                    <a:moveTo>
                      <a:pt x="432" y="0"/>
                    </a:moveTo>
                    <a:lnTo>
                      <a:pt x="0" y="0"/>
                    </a:lnTo>
                    <a:lnTo>
                      <a:pt x="0" y="35"/>
                    </a:lnTo>
                    <a:lnTo>
                      <a:pt x="432" y="35"/>
                    </a:lnTo>
                    <a:lnTo>
                      <a:pt x="432" y="0"/>
                    </a:lnTo>
                    <a:lnTo>
                      <a:pt x="432"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32" name="Freeform 16"/>
              <p:cNvSpPr>
                <a:spLocks/>
              </p:cNvSpPr>
              <p:nvPr/>
            </p:nvSpPr>
            <p:spPr bwMode="auto">
              <a:xfrm>
                <a:off x="3832" y="1608"/>
                <a:ext cx="144" cy="12"/>
              </a:xfrm>
              <a:custGeom>
                <a:avLst/>
                <a:gdLst>
                  <a:gd name="T0" fmla="*/ 432 w 432"/>
                  <a:gd name="T1" fmla="*/ 35 h 35"/>
                  <a:gd name="T2" fmla="*/ 0 w 432"/>
                  <a:gd name="T3" fmla="*/ 35 h 35"/>
                  <a:gd name="T4" fmla="*/ 0 w 432"/>
                  <a:gd name="T5" fmla="*/ 0 h 35"/>
                  <a:gd name="T6" fmla="*/ 432 w 432"/>
                  <a:gd name="T7" fmla="*/ 0 h 35"/>
                  <a:gd name="T8" fmla="*/ 432 w 432"/>
                  <a:gd name="T9" fmla="*/ 35 h 35"/>
                  <a:gd name="T10" fmla="*/ 432 w 432"/>
                  <a:gd name="T11" fmla="*/ 35 h 35"/>
                </a:gdLst>
                <a:ahLst/>
                <a:cxnLst>
                  <a:cxn ang="0">
                    <a:pos x="T0" y="T1"/>
                  </a:cxn>
                  <a:cxn ang="0">
                    <a:pos x="T2" y="T3"/>
                  </a:cxn>
                  <a:cxn ang="0">
                    <a:pos x="T4" y="T5"/>
                  </a:cxn>
                  <a:cxn ang="0">
                    <a:pos x="T6" y="T7"/>
                  </a:cxn>
                  <a:cxn ang="0">
                    <a:pos x="T8" y="T9"/>
                  </a:cxn>
                  <a:cxn ang="0">
                    <a:pos x="T10" y="T11"/>
                  </a:cxn>
                </a:cxnLst>
                <a:rect l="0" t="0" r="r" b="b"/>
                <a:pathLst>
                  <a:path w="432" h="35">
                    <a:moveTo>
                      <a:pt x="432" y="35"/>
                    </a:moveTo>
                    <a:lnTo>
                      <a:pt x="0" y="35"/>
                    </a:lnTo>
                    <a:lnTo>
                      <a:pt x="0" y="0"/>
                    </a:lnTo>
                    <a:lnTo>
                      <a:pt x="432" y="0"/>
                    </a:lnTo>
                    <a:lnTo>
                      <a:pt x="432" y="35"/>
                    </a:lnTo>
                    <a:lnTo>
                      <a:pt x="432" y="35"/>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33" name="Freeform 17"/>
              <p:cNvSpPr>
                <a:spLocks/>
              </p:cNvSpPr>
              <p:nvPr/>
            </p:nvSpPr>
            <p:spPr bwMode="auto">
              <a:xfrm>
                <a:off x="3727" y="1547"/>
                <a:ext cx="89" cy="68"/>
              </a:xfrm>
              <a:custGeom>
                <a:avLst/>
                <a:gdLst>
                  <a:gd name="T0" fmla="*/ 87 w 266"/>
                  <a:gd name="T1" fmla="*/ 203 h 203"/>
                  <a:gd name="T2" fmla="*/ 5 w 266"/>
                  <a:gd name="T3" fmla="*/ 121 h 203"/>
                  <a:gd name="T4" fmla="*/ 5 w 266"/>
                  <a:gd name="T5" fmla="*/ 121 h 203"/>
                  <a:gd name="T6" fmla="*/ 3 w 266"/>
                  <a:gd name="T7" fmla="*/ 119 h 203"/>
                  <a:gd name="T8" fmla="*/ 1 w 266"/>
                  <a:gd name="T9" fmla="*/ 116 h 203"/>
                  <a:gd name="T10" fmla="*/ 0 w 266"/>
                  <a:gd name="T11" fmla="*/ 113 h 203"/>
                  <a:gd name="T12" fmla="*/ 0 w 266"/>
                  <a:gd name="T13" fmla="*/ 108 h 203"/>
                  <a:gd name="T14" fmla="*/ 0 w 266"/>
                  <a:gd name="T15" fmla="*/ 105 h 203"/>
                  <a:gd name="T16" fmla="*/ 1 w 266"/>
                  <a:gd name="T17" fmla="*/ 102 h 203"/>
                  <a:gd name="T18" fmla="*/ 3 w 266"/>
                  <a:gd name="T19" fmla="*/ 99 h 203"/>
                  <a:gd name="T20" fmla="*/ 5 w 266"/>
                  <a:gd name="T21" fmla="*/ 96 h 203"/>
                  <a:gd name="T22" fmla="*/ 5 w 266"/>
                  <a:gd name="T23" fmla="*/ 96 h 203"/>
                  <a:gd name="T24" fmla="*/ 8 w 266"/>
                  <a:gd name="T25" fmla="*/ 94 h 203"/>
                  <a:gd name="T26" fmla="*/ 11 w 266"/>
                  <a:gd name="T27" fmla="*/ 92 h 203"/>
                  <a:gd name="T28" fmla="*/ 14 w 266"/>
                  <a:gd name="T29" fmla="*/ 91 h 203"/>
                  <a:gd name="T30" fmla="*/ 17 w 266"/>
                  <a:gd name="T31" fmla="*/ 91 h 203"/>
                  <a:gd name="T32" fmla="*/ 21 w 266"/>
                  <a:gd name="T33" fmla="*/ 91 h 203"/>
                  <a:gd name="T34" fmla="*/ 24 w 266"/>
                  <a:gd name="T35" fmla="*/ 92 h 203"/>
                  <a:gd name="T36" fmla="*/ 28 w 266"/>
                  <a:gd name="T37" fmla="*/ 94 h 203"/>
                  <a:gd name="T38" fmla="*/ 31 w 266"/>
                  <a:gd name="T39" fmla="*/ 96 h 203"/>
                  <a:gd name="T40" fmla="*/ 87 w 266"/>
                  <a:gd name="T41" fmla="*/ 154 h 203"/>
                  <a:gd name="T42" fmla="*/ 236 w 266"/>
                  <a:gd name="T43" fmla="*/ 5 h 203"/>
                  <a:gd name="T44" fmla="*/ 236 w 266"/>
                  <a:gd name="T45" fmla="*/ 5 h 203"/>
                  <a:gd name="T46" fmla="*/ 239 w 266"/>
                  <a:gd name="T47" fmla="*/ 3 h 203"/>
                  <a:gd name="T48" fmla="*/ 242 w 266"/>
                  <a:gd name="T49" fmla="*/ 1 h 203"/>
                  <a:gd name="T50" fmla="*/ 245 w 266"/>
                  <a:gd name="T51" fmla="*/ 0 h 203"/>
                  <a:gd name="T52" fmla="*/ 248 w 266"/>
                  <a:gd name="T53" fmla="*/ 0 h 203"/>
                  <a:gd name="T54" fmla="*/ 251 w 266"/>
                  <a:gd name="T55" fmla="*/ 0 h 203"/>
                  <a:gd name="T56" fmla="*/ 255 w 266"/>
                  <a:gd name="T57" fmla="*/ 1 h 203"/>
                  <a:gd name="T58" fmla="*/ 259 w 266"/>
                  <a:gd name="T59" fmla="*/ 3 h 203"/>
                  <a:gd name="T60" fmla="*/ 261 w 266"/>
                  <a:gd name="T61" fmla="*/ 5 h 203"/>
                  <a:gd name="T62" fmla="*/ 261 w 266"/>
                  <a:gd name="T63" fmla="*/ 5 h 203"/>
                  <a:gd name="T64" fmla="*/ 263 w 266"/>
                  <a:gd name="T65" fmla="*/ 7 h 203"/>
                  <a:gd name="T66" fmla="*/ 265 w 266"/>
                  <a:gd name="T67" fmla="*/ 10 h 203"/>
                  <a:gd name="T68" fmla="*/ 266 w 266"/>
                  <a:gd name="T69" fmla="*/ 14 h 203"/>
                  <a:gd name="T70" fmla="*/ 266 w 266"/>
                  <a:gd name="T71" fmla="*/ 17 h 203"/>
                  <a:gd name="T72" fmla="*/ 266 w 266"/>
                  <a:gd name="T73" fmla="*/ 21 h 203"/>
                  <a:gd name="T74" fmla="*/ 265 w 266"/>
                  <a:gd name="T75" fmla="*/ 24 h 203"/>
                  <a:gd name="T76" fmla="*/ 263 w 266"/>
                  <a:gd name="T77" fmla="*/ 27 h 203"/>
                  <a:gd name="T78" fmla="*/ 261 w 266"/>
                  <a:gd name="T79" fmla="*/ 30 h 203"/>
                  <a:gd name="T80" fmla="*/ 87 w 266"/>
                  <a:gd name="T81" fmla="*/ 203 h 2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266" h="203">
                    <a:moveTo>
                      <a:pt x="87" y="203"/>
                    </a:moveTo>
                    <a:lnTo>
                      <a:pt x="5" y="121"/>
                    </a:lnTo>
                    <a:lnTo>
                      <a:pt x="5" y="121"/>
                    </a:lnTo>
                    <a:lnTo>
                      <a:pt x="3" y="119"/>
                    </a:lnTo>
                    <a:lnTo>
                      <a:pt x="1" y="116"/>
                    </a:lnTo>
                    <a:lnTo>
                      <a:pt x="0" y="113"/>
                    </a:lnTo>
                    <a:lnTo>
                      <a:pt x="0" y="108"/>
                    </a:lnTo>
                    <a:lnTo>
                      <a:pt x="0" y="105"/>
                    </a:lnTo>
                    <a:lnTo>
                      <a:pt x="1" y="102"/>
                    </a:lnTo>
                    <a:lnTo>
                      <a:pt x="3" y="99"/>
                    </a:lnTo>
                    <a:lnTo>
                      <a:pt x="5" y="96"/>
                    </a:lnTo>
                    <a:lnTo>
                      <a:pt x="5" y="96"/>
                    </a:lnTo>
                    <a:lnTo>
                      <a:pt x="8" y="94"/>
                    </a:lnTo>
                    <a:lnTo>
                      <a:pt x="11" y="92"/>
                    </a:lnTo>
                    <a:lnTo>
                      <a:pt x="14" y="91"/>
                    </a:lnTo>
                    <a:lnTo>
                      <a:pt x="17" y="91"/>
                    </a:lnTo>
                    <a:lnTo>
                      <a:pt x="21" y="91"/>
                    </a:lnTo>
                    <a:lnTo>
                      <a:pt x="24" y="92"/>
                    </a:lnTo>
                    <a:lnTo>
                      <a:pt x="28" y="94"/>
                    </a:lnTo>
                    <a:lnTo>
                      <a:pt x="31" y="96"/>
                    </a:lnTo>
                    <a:lnTo>
                      <a:pt x="87" y="154"/>
                    </a:lnTo>
                    <a:lnTo>
                      <a:pt x="236" y="5"/>
                    </a:lnTo>
                    <a:lnTo>
                      <a:pt x="236" y="5"/>
                    </a:lnTo>
                    <a:lnTo>
                      <a:pt x="239" y="3"/>
                    </a:lnTo>
                    <a:lnTo>
                      <a:pt x="242" y="1"/>
                    </a:lnTo>
                    <a:lnTo>
                      <a:pt x="245" y="0"/>
                    </a:lnTo>
                    <a:lnTo>
                      <a:pt x="248" y="0"/>
                    </a:lnTo>
                    <a:lnTo>
                      <a:pt x="251" y="0"/>
                    </a:lnTo>
                    <a:lnTo>
                      <a:pt x="255" y="1"/>
                    </a:lnTo>
                    <a:lnTo>
                      <a:pt x="259" y="3"/>
                    </a:lnTo>
                    <a:lnTo>
                      <a:pt x="261" y="5"/>
                    </a:lnTo>
                    <a:lnTo>
                      <a:pt x="261" y="5"/>
                    </a:lnTo>
                    <a:lnTo>
                      <a:pt x="263" y="7"/>
                    </a:lnTo>
                    <a:lnTo>
                      <a:pt x="265" y="10"/>
                    </a:lnTo>
                    <a:lnTo>
                      <a:pt x="266" y="14"/>
                    </a:lnTo>
                    <a:lnTo>
                      <a:pt x="266" y="17"/>
                    </a:lnTo>
                    <a:lnTo>
                      <a:pt x="266" y="21"/>
                    </a:lnTo>
                    <a:lnTo>
                      <a:pt x="265" y="24"/>
                    </a:lnTo>
                    <a:lnTo>
                      <a:pt x="263" y="27"/>
                    </a:lnTo>
                    <a:lnTo>
                      <a:pt x="261" y="30"/>
                    </a:lnTo>
                    <a:lnTo>
                      <a:pt x="87" y="203"/>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34" name="Freeform 18"/>
              <p:cNvSpPr>
                <a:spLocks/>
              </p:cNvSpPr>
              <p:nvPr/>
            </p:nvSpPr>
            <p:spPr bwMode="auto">
              <a:xfrm>
                <a:off x="3707" y="1557"/>
                <a:ext cx="79" cy="79"/>
              </a:xfrm>
              <a:custGeom>
                <a:avLst/>
                <a:gdLst>
                  <a:gd name="T0" fmla="*/ 201 w 236"/>
                  <a:gd name="T1" fmla="*/ 146 h 236"/>
                  <a:gd name="T2" fmla="*/ 201 w 236"/>
                  <a:gd name="T3" fmla="*/ 200 h 236"/>
                  <a:gd name="T4" fmla="*/ 36 w 236"/>
                  <a:gd name="T5" fmla="*/ 200 h 236"/>
                  <a:gd name="T6" fmla="*/ 36 w 236"/>
                  <a:gd name="T7" fmla="*/ 35 h 236"/>
                  <a:gd name="T8" fmla="*/ 201 w 236"/>
                  <a:gd name="T9" fmla="*/ 35 h 236"/>
                  <a:gd name="T10" fmla="*/ 201 w 236"/>
                  <a:gd name="T11" fmla="*/ 44 h 236"/>
                  <a:gd name="T12" fmla="*/ 236 w 236"/>
                  <a:gd name="T13" fmla="*/ 9 h 236"/>
                  <a:gd name="T14" fmla="*/ 236 w 236"/>
                  <a:gd name="T15" fmla="*/ 0 h 236"/>
                  <a:gd name="T16" fmla="*/ 0 w 236"/>
                  <a:gd name="T17" fmla="*/ 0 h 236"/>
                  <a:gd name="T18" fmla="*/ 0 w 236"/>
                  <a:gd name="T19" fmla="*/ 236 h 236"/>
                  <a:gd name="T20" fmla="*/ 236 w 236"/>
                  <a:gd name="T21" fmla="*/ 236 h 236"/>
                  <a:gd name="T22" fmla="*/ 236 w 236"/>
                  <a:gd name="T23" fmla="*/ 109 h 236"/>
                  <a:gd name="T24" fmla="*/ 201 w 236"/>
                  <a:gd name="T25" fmla="*/ 146 h 2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36" h="236">
                    <a:moveTo>
                      <a:pt x="201" y="146"/>
                    </a:moveTo>
                    <a:lnTo>
                      <a:pt x="201" y="200"/>
                    </a:lnTo>
                    <a:lnTo>
                      <a:pt x="36" y="200"/>
                    </a:lnTo>
                    <a:lnTo>
                      <a:pt x="36" y="35"/>
                    </a:lnTo>
                    <a:lnTo>
                      <a:pt x="201" y="35"/>
                    </a:lnTo>
                    <a:lnTo>
                      <a:pt x="201" y="44"/>
                    </a:lnTo>
                    <a:lnTo>
                      <a:pt x="236" y="9"/>
                    </a:lnTo>
                    <a:lnTo>
                      <a:pt x="236" y="0"/>
                    </a:lnTo>
                    <a:lnTo>
                      <a:pt x="0" y="0"/>
                    </a:lnTo>
                    <a:lnTo>
                      <a:pt x="0" y="236"/>
                    </a:lnTo>
                    <a:lnTo>
                      <a:pt x="236" y="236"/>
                    </a:lnTo>
                    <a:lnTo>
                      <a:pt x="236" y="109"/>
                    </a:lnTo>
                    <a:lnTo>
                      <a:pt x="201" y="146"/>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35" name="Freeform 19"/>
              <p:cNvSpPr>
                <a:spLocks/>
              </p:cNvSpPr>
              <p:nvPr/>
            </p:nvSpPr>
            <p:spPr bwMode="auto">
              <a:xfrm>
                <a:off x="3707" y="1291"/>
                <a:ext cx="269" cy="86"/>
              </a:xfrm>
              <a:custGeom>
                <a:avLst/>
                <a:gdLst>
                  <a:gd name="T0" fmla="*/ 799 w 807"/>
                  <a:gd name="T1" fmla="*/ 259 h 259"/>
                  <a:gd name="T2" fmla="*/ 8 w 807"/>
                  <a:gd name="T3" fmla="*/ 259 h 259"/>
                  <a:gd name="T4" fmla="*/ 4 w 807"/>
                  <a:gd name="T5" fmla="*/ 258 h 259"/>
                  <a:gd name="T6" fmla="*/ 0 w 807"/>
                  <a:gd name="T7" fmla="*/ 251 h 259"/>
                  <a:gd name="T8" fmla="*/ 1 w 807"/>
                  <a:gd name="T9" fmla="*/ 245 h 259"/>
                  <a:gd name="T10" fmla="*/ 60 w 807"/>
                  <a:gd name="T11" fmla="*/ 118 h 259"/>
                  <a:gd name="T12" fmla="*/ 70 w 807"/>
                  <a:gd name="T13" fmla="*/ 100 h 259"/>
                  <a:gd name="T14" fmla="*/ 81 w 807"/>
                  <a:gd name="T15" fmla="*/ 88 h 259"/>
                  <a:gd name="T16" fmla="*/ 92 w 807"/>
                  <a:gd name="T17" fmla="*/ 83 h 259"/>
                  <a:gd name="T18" fmla="*/ 251 w 807"/>
                  <a:gd name="T19" fmla="*/ 83 h 259"/>
                  <a:gd name="T20" fmla="*/ 259 w 807"/>
                  <a:gd name="T21" fmla="*/ 82 h 259"/>
                  <a:gd name="T22" fmla="*/ 273 w 807"/>
                  <a:gd name="T23" fmla="*/ 75 h 259"/>
                  <a:gd name="T24" fmla="*/ 285 w 807"/>
                  <a:gd name="T25" fmla="*/ 64 h 259"/>
                  <a:gd name="T26" fmla="*/ 291 w 807"/>
                  <a:gd name="T27" fmla="*/ 50 h 259"/>
                  <a:gd name="T28" fmla="*/ 292 w 807"/>
                  <a:gd name="T29" fmla="*/ 36 h 259"/>
                  <a:gd name="T30" fmla="*/ 293 w 807"/>
                  <a:gd name="T31" fmla="*/ 29 h 259"/>
                  <a:gd name="T32" fmla="*/ 298 w 807"/>
                  <a:gd name="T33" fmla="*/ 17 h 259"/>
                  <a:gd name="T34" fmla="*/ 307 w 807"/>
                  <a:gd name="T35" fmla="*/ 6 h 259"/>
                  <a:gd name="T36" fmla="*/ 320 w 807"/>
                  <a:gd name="T37" fmla="*/ 1 h 259"/>
                  <a:gd name="T38" fmla="*/ 486 w 807"/>
                  <a:gd name="T39" fmla="*/ 0 h 259"/>
                  <a:gd name="T40" fmla="*/ 493 w 807"/>
                  <a:gd name="T41" fmla="*/ 1 h 259"/>
                  <a:gd name="T42" fmla="*/ 505 w 807"/>
                  <a:gd name="T43" fmla="*/ 6 h 259"/>
                  <a:gd name="T44" fmla="*/ 515 w 807"/>
                  <a:gd name="T45" fmla="*/ 17 h 259"/>
                  <a:gd name="T46" fmla="*/ 520 w 807"/>
                  <a:gd name="T47" fmla="*/ 29 h 259"/>
                  <a:gd name="T48" fmla="*/ 521 w 807"/>
                  <a:gd name="T49" fmla="*/ 41 h 259"/>
                  <a:gd name="T50" fmla="*/ 522 w 807"/>
                  <a:gd name="T51" fmla="*/ 50 h 259"/>
                  <a:gd name="T52" fmla="*/ 528 w 807"/>
                  <a:gd name="T53" fmla="*/ 64 h 259"/>
                  <a:gd name="T54" fmla="*/ 539 w 807"/>
                  <a:gd name="T55" fmla="*/ 75 h 259"/>
                  <a:gd name="T56" fmla="*/ 554 w 807"/>
                  <a:gd name="T57" fmla="*/ 82 h 259"/>
                  <a:gd name="T58" fmla="*/ 713 w 807"/>
                  <a:gd name="T59" fmla="*/ 83 h 259"/>
                  <a:gd name="T60" fmla="*/ 717 w 807"/>
                  <a:gd name="T61" fmla="*/ 83 h 259"/>
                  <a:gd name="T62" fmla="*/ 726 w 807"/>
                  <a:gd name="T63" fmla="*/ 88 h 259"/>
                  <a:gd name="T64" fmla="*/ 737 w 807"/>
                  <a:gd name="T65" fmla="*/ 100 h 259"/>
                  <a:gd name="T66" fmla="*/ 749 w 807"/>
                  <a:gd name="T67" fmla="*/ 118 h 259"/>
                  <a:gd name="T68" fmla="*/ 806 w 807"/>
                  <a:gd name="T69" fmla="*/ 246 h 259"/>
                  <a:gd name="T70" fmla="*/ 807 w 807"/>
                  <a:gd name="T71" fmla="*/ 251 h 259"/>
                  <a:gd name="T72" fmla="*/ 803 w 807"/>
                  <a:gd name="T73" fmla="*/ 258 h 259"/>
                  <a:gd name="T74" fmla="*/ 799 w 807"/>
                  <a:gd name="T75" fmla="*/ 259 h 2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807" h="259">
                    <a:moveTo>
                      <a:pt x="799" y="259"/>
                    </a:moveTo>
                    <a:lnTo>
                      <a:pt x="799" y="259"/>
                    </a:lnTo>
                    <a:lnTo>
                      <a:pt x="8" y="259"/>
                    </a:lnTo>
                    <a:lnTo>
                      <a:pt x="8" y="259"/>
                    </a:lnTo>
                    <a:lnTo>
                      <a:pt x="6" y="259"/>
                    </a:lnTo>
                    <a:lnTo>
                      <a:pt x="4" y="258"/>
                    </a:lnTo>
                    <a:lnTo>
                      <a:pt x="1" y="255"/>
                    </a:lnTo>
                    <a:lnTo>
                      <a:pt x="0" y="251"/>
                    </a:lnTo>
                    <a:lnTo>
                      <a:pt x="1" y="245"/>
                    </a:lnTo>
                    <a:lnTo>
                      <a:pt x="1" y="245"/>
                    </a:lnTo>
                    <a:lnTo>
                      <a:pt x="60" y="118"/>
                    </a:lnTo>
                    <a:lnTo>
                      <a:pt x="60" y="118"/>
                    </a:lnTo>
                    <a:lnTo>
                      <a:pt x="62" y="113"/>
                    </a:lnTo>
                    <a:lnTo>
                      <a:pt x="70" y="100"/>
                    </a:lnTo>
                    <a:lnTo>
                      <a:pt x="75" y="94"/>
                    </a:lnTo>
                    <a:lnTo>
                      <a:pt x="81" y="88"/>
                    </a:lnTo>
                    <a:lnTo>
                      <a:pt x="88" y="84"/>
                    </a:lnTo>
                    <a:lnTo>
                      <a:pt x="92" y="83"/>
                    </a:lnTo>
                    <a:lnTo>
                      <a:pt x="95" y="83"/>
                    </a:lnTo>
                    <a:lnTo>
                      <a:pt x="251" y="83"/>
                    </a:lnTo>
                    <a:lnTo>
                      <a:pt x="251" y="83"/>
                    </a:lnTo>
                    <a:lnTo>
                      <a:pt x="259" y="82"/>
                    </a:lnTo>
                    <a:lnTo>
                      <a:pt x="267" y="80"/>
                    </a:lnTo>
                    <a:lnTo>
                      <a:pt x="273" y="75"/>
                    </a:lnTo>
                    <a:lnTo>
                      <a:pt x="279" y="70"/>
                    </a:lnTo>
                    <a:lnTo>
                      <a:pt x="285" y="64"/>
                    </a:lnTo>
                    <a:lnTo>
                      <a:pt x="289" y="58"/>
                    </a:lnTo>
                    <a:lnTo>
                      <a:pt x="291" y="50"/>
                    </a:lnTo>
                    <a:lnTo>
                      <a:pt x="292" y="41"/>
                    </a:lnTo>
                    <a:lnTo>
                      <a:pt x="292" y="36"/>
                    </a:lnTo>
                    <a:lnTo>
                      <a:pt x="292" y="36"/>
                    </a:lnTo>
                    <a:lnTo>
                      <a:pt x="293" y="29"/>
                    </a:lnTo>
                    <a:lnTo>
                      <a:pt x="295" y="22"/>
                    </a:lnTo>
                    <a:lnTo>
                      <a:pt x="298" y="17"/>
                    </a:lnTo>
                    <a:lnTo>
                      <a:pt x="302" y="10"/>
                    </a:lnTo>
                    <a:lnTo>
                      <a:pt x="307" y="6"/>
                    </a:lnTo>
                    <a:lnTo>
                      <a:pt x="313" y="3"/>
                    </a:lnTo>
                    <a:lnTo>
                      <a:pt x="320" y="1"/>
                    </a:lnTo>
                    <a:lnTo>
                      <a:pt x="327" y="0"/>
                    </a:lnTo>
                    <a:lnTo>
                      <a:pt x="486" y="0"/>
                    </a:lnTo>
                    <a:lnTo>
                      <a:pt x="486" y="0"/>
                    </a:lnTo>
                    <a:lnTo>
                      <a:pt x="493" y="1"/>
                    </a:lnTo>
                    <a:lnTo>
                      <a:pt x="499" y="3"/>
                    </a:lnTo>
                    <a:lnTo>
                      <a:pt x="505" y="6"/>
                    </a:lnTo>
                    <a:lnTo>
                      <a:pt x="510" y="10"/>
                    </a:lnTo>
                    <a:lnTo>
                      <a:pt x="515" y="17"/>
                    </a:lnTo>
                    <a:lnTo>
                      <a:pt x="518" y="22"/>
                    </a:lnTo>
                    <a:lnTo>
                      <a:pt x="520" y="29"/>
                    </a:lnTo>
                    <a:lnTo>
                      <a:pt x="521" y="36"/>
                    </a:lnTo>
                    <a:lnTo>
                      <a:pt x="521" y="41"/>
                    </a:lnTo>
                    <a:lnTo>
                      <a:pt x="521" y="41"/>
                    </a:lnTo>
                    <a:lnTo>
                      <a:pt x="522" y="50"/>
                    </a:lnTo>
                    <a:lnTo>
                      <a:pt x="524" y="58"/>
                    </a:lnTo>
                    <a:lnTo>
                      <a:pt x="528" y="64"/>
                    </a:lnTo>
                    <a:lnTo>
                      <a:pt x="533" y="70"/>
                    </a:lnTo>
                    <a:lnTo>
                      <a:pt x="539" y="75"/>
                    </a:lnTo>
                    <a:lnTo>
                      <a:pt x="545" y="80"/>
                    </a:lnTo>
                    <a:lnTo>
                      <a:pt x="554" y="82"/>
                    </a:lnTo>
                    <a:lnTo>
                      <a:pt x="562" y="83"/>
                    </a:lnTo>
                    <a:lnTo>
                      <a:pt x="713" y="83"/>
                    </a:lnTo>
                    <a:lnTo>
                      <a:pt x="713" y="83"/>
                    </a:lnTo>
                    <a:lnTo>
                      <a:pt x="717" y="83"/>
                    </a:lnTo>
                    <a:lnTo>
                      <a:pt x="720" y="84"/>
                    </a:lnTo>
                    <a:lnTo>
                      <a:pt x="726" y="88"/>
                    </a:lnTo>
                    <a:lnTo>
                      <a:pt x="732" y="94"/>
                    </a:lnTo>
                    <a:lnTo>
                      <a:pt x="737" y="100"/>
                    </a:lnTo>
                    <a:lnTo>
                      <a:pt x="746" y="113"/>
                    </a:lnTo>
                    <a:lnTo>
                      <a:pt x="749" y="118"/>
                    </a:lnTo>
                    <a:lnTo>
                      <a:pt x="749" y="118"/>
                    </a:lnTo>
                    <a:lnTo>
                      <a:pt x="806" y="246"/>
                    </a:lnTo>
                    <a:lnTo>
                      <a:pt x="806" y="246"/>
                    </a:lnTo>
                    <a:lnTo>
                      <a:pt x="807" y="251"/>
                    </a:lnTo>
                    <a:lnTo>
                      <a:pt x="806" y="255"/>
                    </a:lnTo>
                    <a:lnTo>
                      <a:pt x="803" y="258"/>
                    </a:lnTo>
                    <a:lnTo>
                      <a:pt x="801" y="259"/>
                    </a:lnTo>
                    <a:lnTo>
                      <a:pt x="799" y="259"/>
                    </a:lnTo>
                    <a:lnTo>
                      <a:pt x="799" y="259"/>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36" name="Freeform 20"/>
              <p:cNvSpPr>
                <a:spLocks/>
              </p:cNvSpPr>
              <p:nvPr/>
            </p:nvSpPr>
            <p:spPr bwMode="auto">
              <a:xfrm>
                <a:off x="3834" y="1298"/>
                <a:ext cx="18" cy="18"/>
              </a:xfrm>
              <a:custGeom>
                <a:avLst/>
                <a:gdLst>
                  <a:gd name="T0" fmla="*/ 0 w 54"/>
                  <a:gd name="T1" fmla="*/ 27 h 53"/>
                  <a:gd name="T2" fmla="*/ 0 w 54"/>
                  <a:gd name="T3" fmla="*/ 27 h 53"/>
                  <a:gd name="T4" fmla="*/ 1 w 54"/>
                  <a:gd name="T5" fmla="*/ 32 h 53"/>
                  <a:gd name="T6" fmla="*/ 2 w 54"/>
                  <a:gd name="T7" fmla="*/ 37 h 53"/>
                  <a:gd name="T8" fmla="*/ 6 w 54"/>
                  <a:gd name="T9" fmla="*/ 41 h 53"/>
                  <a:gd name="T10" fmla="*/ 9 w 54"/>
                  <a:gd name="T11" fmla="*/ 45 h 53"/>
                  <a:gd name="T12" fmla="*/ 13 w 54"/>
                  <a:gd name="T13" fmla="*/ 48 h 53"/>
                  <a:gd name="T14" fmla="*/ 17 w 54"/>
                  <a:gd name="T15" fmla="*/ 51 h 53"/>
                  <a:gd name="T16" fmla="*/ 22 w 54"/>
                  <a:gd name="T17" fmla="*/ 52 h 53"/>
                  <a:gd name="T18" fmla="*/ 27 w 54"/>
                  <a:gd name="T19" fmla="*/ 53 h 53"/>
                  <a:gd name="T20" fmla="*/ 27 w 54"/>
                  <a:gd name="T21" fmla="*/ 53 h 53"/>
                  <a:gd name="T22" fmla="*/ 32 w 54"/>
                  <a:gd name="T23" fmla="*/ 52 h 53"/>
                  <a:gd name="T24" fmla="*/ 38 w 54"/>
                  <a:gd name="T25" fmla="*/ 51 h 53"/>
                  <a:gd name="T26" fmla="*/ 42 w 54"/>
                  <a:gd name="T27" fmla="*/ 48 h 53"/>
                  <a:gd name="T28" fmla="*/ 46 w 54"/>
                  <a:gd name="T29" fmla="*/ 45 h 53"/>
                  <a:gd name="T30" fmla="*/ 49 w 54"/>
                  <a:gd name="T31" fmla="*/ 41 h 53"/>
                  <a:gd name="T32" fmla="*/ 52 w 54"/>
                  <a:gd name="T33" fmla="*/ 37 h 53"/>
                  <a:gd name="T34" fmla="*/ 53 w 54"/>
                  <a:gd name="T35" fmla="*/ 32 h 53"/>
                  <a:gd name="T36" fmla="*/ 54 w 54"/>
                  <a:gd name="T37" fmla="*/ 27 h 53"/>
                  <a:gd name="T38" fmla="*/ 54 w 54"/>
                  <a:gd name="T39" fmla="*/ 27 h 53"/>
                  <a:gd name="T40" fmla="*/ 53 w 54"/>
                  <a:gd name="T41" fmla="*/ 21 h 53"/>
                  <a:gd name="T42" fmla="*/ 52 w 54"/>
                  <a:gd name="T43" fmla="*/ 16 h 53"/>
                  <a:gd name="T44" fmla="*/ 49 w 54"/>
                  <a:gd name="T45" fmla="*/ 11 h 53"/>
                  <a:gd name="T46" fmla="*/ 46 w 54"/>
                  <a:gd name="T47" fmla="*/ 8 h 53"/>
                  <a:gd name="T48" fmla="*/ 42 w 54"/>
                  <a:gd name="T49" fmla="*/ 4 h 53"/>
                  <a:gd name="T50" fmla="*/ 38 w 54"/>
                  <a:gd name="T51" fmla="*/ 2 h 53"/>
                  <a:gd name="T52" fmla="*/ 32 w 54"/>
                  <a:gd name="T53" fmla="*/ 1 h 53"/>
                  <a:gd name="T54" fmla="*/ 27 w 54"/>
                  <a:gd name="T55" fmla="*/ 0 h 53"/>
                  <a:gd name="T56" fmla="*/ 27 w 54"/>
                  <a:gd name="T57" fmla="*/ 0 h 53"/>
                  <a:gd name="T58" fmla="*/ 22 w 54"/>
                  <a:gd name="T59" fmla="*/ 1 h 53"/>
                  <a:gd name="T60" fmla="*/ 17 w 54"/>
                  <a:gd name="T61" fmla="*/ 2 h 53"/>
                  <a:gd name="T62" fmla="*/ 13 w 54"/>
                  <a:gd name="T63" fmla="*/ 4 h 53"/>
                  <a:gd name="T64" fmla="*/ 9 w 54"/>
                  <a:gd name="T65" fmla="*/ 8 h 53"/>
                  <a:gd name="T66" fmla="*/ 6 w 54"/>
                  <a:gd name="T67" fmla="*/ 11 h 53"/>
                  <a:gd name="T68" fmla="*/ 2 w 54"/>
                  <a:gd name="T69" fmla="*/ 16 h 53"/>
                  <a:gd name="T70" fmla="*/ 1 w 54"/>
                  <a:gd name="T71" fmla="*/ 21 h 53"/>
                  <a:gd name="T72" fmla="*/ 0 w 54"/>
                  <a:gd name="T73" fmla="*/ 27 h 53"/>
                  <a:gd name="T74" fmla="*/ 0 w 54"/>
                  <a:gd name="T75" fmla="*/ 27 h 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54" h="53">
                    <a:moveTo>
                      <a:pt x="0" y="27"/>
                    </a:moveTo>
                    <a:lnTo>
                      <a:pt x="0" y="27"/>
                    </a:lnTo>
                    <a:lnTo>
                      <a:pt x="1" y="32"/>
                    </a:lnTo>
                    <a:lnTo>
                      <a:pt x="2" y="37"/>
                    </a:lnTo>
                    <a:lnTo>
                      <a:pt x="6" y="41"/>
                    </a:lnTo>
                    <a:lnTo>
                      <a:pt x="9" y="45"/>
                    </a:lnTo>
                    <a:lnTo>
                      <a:pt x="13" y="48"/>
                    </a:lnTo>
                    <a:lnTo>
                      <a:pt x="17" y="51"/>
                    </a:lnTo>
                    <a:lnTo>
                      <a:pt x="22" y="52"/>
                    </a:lnTo>
                    <a:lnTo>
                      <a:pt x="27" y="53"/>
                    </a:lnTo>
                    <a:lnTo>
                      <a:pt x="27" y="53"/>
                    </a:lnTo>
                    <a:lnTo>
                      <a:pt x="32" y="52"/>
                    </a:lnTo>
                    <a:lnTo>
                      <a:pt x="38" y="51"/>
                    </a:lnTo>
                    <a:lnTo>
                      <a:pt x="42" y="48"/>
                    </a:lnTo>
                    <a:lnTo>
                      <a:pt x="46" y="45"/>
                    </a:lnTo>
                    <a:lnTo>
                      <a:pt x="49" y="41"/>
                    </a:lnTo>
                    <a:lnTo>
                      <a:pt x="52" y="37"/>
                    </a:lnTo>
                    <a:lnTo>
                      <a:pt x="53" y="32"/>
                    </a:lnTo>
                    <a:lnTo>
                      <a:pt x="54" y="27"/>
                    </a:lnTo>
                    <a:lnTo>
                      <a:pt x="54" y="27"/>
                    </a:lnTo>
                    <a:lnTo>
                      <a:pt x="53" y="21"/>
                    </a:lnTo>
                    <a:lnTo>
                      <a:pt x="52" y="16"/>
                    </a:lnTo>
                    <a:lnTo>
                      <a:pt x="49" y="11"/>
                    </a:lnTo>
                    <a:lnTo>
                      <a:pt x="46" y="8"/>
                    </a:lnTo>
                    <a:lnTo>
                      <a:pt x="42" y="4"/>
                    </a:lnTo>
                    <a:lnTo>
                      <a:pt x="38" y="2"/>
                    </a:lnTo>
                    <a:lnTo>
                      <a:pt x="32" y="1"/>
                    </a:lnTo>
                    <a:lnTo>
                      <a:pt x="27" y="0"/>
                    </a:lnTo>
                    <a:lnTo>
                      <a:pt x="27" y="0"/>
                    </a:lnTo>
                    <a:lnTo>
                      <a:pt x="22" y="1"/>
                    </a:lnTo>
                    <a:lnTo>
                      <a:pt x="17" y="2"/>
                    </a:lnTo>
                    <a:lnTo>
                      <a:pt x="13" y="4"/>
                    </a:lnTo>
                    <a:lnTo>
                      <a:pt x="9" y="8"/>
                    </a:lnTo>
                    <a:lnTo>
                      <a:pt x="6" y="11"/>
                    </a:lnTo>
                    <a:lnTo>
                      <a:pt x="2" y="16"/>
                    </a:lnTo>
                    <a:lnTo>
                      <a:pt x="1" y="21"/>
                    </a:lnTo>
                    <a:lnTo>
                      <a:pt x="0" y="27"/>
                    </a:lnTo>
                    <a:lnTo>
                      <a:pt x="0" y="27"/>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37" name="Freeform 21"/>
              <p:cNvSpPr>
                <a:spLocks/>
              </p:cNvSpPr>
              <p:nvPr/>
            </p:nvSpPr>
            <p:spPr bwMode="auto">
              <a:xfrm>
                <a:off x="3727" y="1415"/>
                <a:ext cx="89" cy="68"/>
              </a:xfrm>
              <a:custGeom>
                <a:avLst/>
                <a:gdLst>
                  <a:gd name="T0" fmla="*/ 261 w 266"/>
                  <a:gd name="T1" fmla="*/ 31 h 205"/>
                  <a:gd name="T2" fmla="*/ 261 w 266"/>
                  <a:gd name="T3" fmla="*/ 31 h 205"/>
                  <a:gd name="T4" fmla="*/ 263 w 266"/>
                  <a:gd name="T5" fmla="*/ 28 h 205"/>
                  <a:gd name="T6" fmla="*/ 265 w 266"/>
                  <a:gd name="T7" fmla="*/ 25 h 205"/>
                  <a:gd name="T8" fmla="*/ 266 w 266"/>
                  <a:gd name="T9" fmla="*/ 22 h 205"/>
                  <a:gd name="T10" fmla="*/ 266 w 266"/>
                  <a:gd name="T11" fmla="*/ 18 h 205"/>
                  <a:gd name="T12" fmla="*/ 266 w 266"/>
                  <a:gd name="T13" fmla="*/ 14 h 205"/>
                  <a:gd name="T14" fmla="*/ 265 w 266"/>
                  <a:gd name="T15" fmla="*/ 11 h 205"/>
                  <a:gd name="T16" fmla="*/ 263 w 266"/>
                  <a:gd name="T17" fmla="*/ 8 h 205"/>
                  <a:gd name="T18" fmla="*/ 261 w 266"/>
                  <a:gd name="T19" fmla="*/ 5 h 205"/>
                  <a:gd name="T20" fmla="*/ 261 w 266"/>
                  <a:gd name="T21" fmla="*/ 5 h 205"/>
                  <a:gd name="T22" fmla="*/ 259 w 266"/>
                  <a:gd name="T23" fmla="*/ 3 h 205"/>
                  <a:gd name="T24" fmla="*/ 255 w 266"/>
                  <a:gd name="T25" fmla="*/ 1 h 205"/>
                  <a:gd name="T26" fmla="*/ 251 w 266"/>
                  <a:gd name="T27" fmla="*/ 1 h 205"/>
                  <a:gd name="T28" fmla="*/ 248 w 266"/>
                  <a:gd name="T29" fmla="*/ 0 h 205"/>
                  <a:gd name="T30" fmla="*/ 245 w 266"/>
                  <a:gd name="T31" fmla="*/ 1 h 205"/>
                  <a:gd name="T32" fmla="*/ 242 w 266"/>
                  <a:gd name="T33" fmla="*/ 1 h 205"/>
                  <a:gd name="T34" fmla="*/ 239 w 266"/>
                  <a:gd name="T35" fmla="*/ 3 h 205"/>
                  <a:gd name="T36" fmla="*/ 236 w 266"/>
                  <a:gd name="T37" fmla="*/ 5 h 205"/>
                  <a:gd name="T38" fmla="*/ 87 w 266"/>
                  <a:gd name="T39" fmla="*/ 154 h 205"/>
                  <a:gd name="T40" fmla="*/ 31 w 266"/>
                  <a:gd name="T41" fmla="*/ 97 h 205"/>
                  <a:gd name="T42" fmla="*/ 31 w 266"/>
                  <a:gd name="T43" fmla="*/ 97 h 205"/>
                  <a:gd name="T44" fmla="*/ 28 w 266"/>
                  <a:gd name="T45" fmla="*/ 94 h 205"/>
                  <a:gd name="T46" fmla="*/ 24 w 266"/>
                  <a:gd name="T47" fmla="*/ 93 h 205"/>
                  <a:gd name="T48" fmla="*/ 21 w 266"/>
                  <a:gd name="T49" fmla="*/ 92 h 205"/>
                  <a:gd name="T50" fmla="*/ 17 w 266"/>
                  <a:gd name="T51" fmla="*/ 92 h 205"/>
                  <a:gd name="T52" fmla="*/ 14 w 266"/>
                  <a:gd name="T53" fmla="*/ 92 h 205"/>
                  <a:gd name="T54" fmla="*/ 11 w 266"/>
                  <a:gd name="T55" fmla="*/ 93 h 205"/>
                  <a:gd name="T56" fmla="*/ 8 w 266"/>
                  <a:gd name="T57" fmla="*/ 94 h 205"/>
                  <a:gd name="T58" fmla="*/ 5 w 266"/>
                  <a:gd name="T59" fmla="*/ 97 h 205"/>
                  <a:gd name="T60" fmla="*/ 5 w 266"/>
                  <a:gd name="T61" fmla="*/ 97 h 205"/>
                  <a:gd name="T62" fmla="*/ 3 w 266"/>
                  <a:gd name="T63" fmla="*/ 99 h 205"/>
                  <a:gd name="T64" fmla="*/ 1 w 266"/>
                  <a:gd name="T65" fmla="*/ 102 h 205"/>
                  <a:gd name="T66" fmla="*/ 0 w 266"/>
                  <a:gd name="T67" fmla="*/ 106 h 205"/>
                  <a:gd name="T68" fmla="*/ 0 w 266"/>
                  <a:gd name="T69" fmla="*/ 110 h 205"/>
                  <a:gd name="T70" fmla="*/ 0 w 266"/>
                  <a:gd name="T71" fmla="*/ 113 h 205"/>
                  <a:gd name="T72" fmla="*/ 1 w 266"/>
                  <a:gd name="T73" fmla="*/ 116 h 205"/>
                  <a:gd name="T74" fmla="*/ 3 w 266"/>
                  <a:gd name="T75" fmla="*/ 119 h 205"/>
                  <a:gd name="T76" fmla="*/ 5 w 266"/>
                  <a:gd name="T77" fmla="*/ 122 h 205"/>
                  <a:gd name="T78" fmla="*/ 87 w 266"/>
                  <a:gd name="T79" fmla="*/ 205 h 205"/>
                  <a:gd name="T80" fmla="*/ 261 w 266"/>
                  <a:gd name="T81" fmla="*/ 31 h 2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266" h="205">
                    <a:moveTo>
                      <a:pt x="261" y="31"/>
                    </a:moveTo>
                    <a:lnTo>
                      <a:pt x="261" y="31"/>
                    </a:lnTo>
                    <a:lnTo>
                      <a:pt x="263" y="28"/>
                    </a:lnTo>
                    <a:lnTo>
                      <a:pt x="265" y="25"/>
                    </a:lnTo>
                    <a:lnTo>
                      <a:pt x="266" y="22"/>
                    </a:lnTo>
                    <a:lnTo>
                      <a:pt x="266" y="18"/>
                    </a:lnTo>
                    <a:lnTo>
                      <a:pt x="266" y="14"/>
                    </a:lnTo>
                    <a:lnTo>
                      <a:pt x="265" y="11"/>
                    </a:lnTo>
                    <a:lnTo>
                      <a:pt x="263" y="8"/>
                    </a:lnTo>
                    <a:lnTo>
                      <a:pt x="261" y="5"/>
                    </a:lnTo>
                    <a:lnTo>
                      <a:pt x="261" y="5"/>
                    </a:lnTo>
                    <a:lnTo>
                      <a:pt x="259" y="3"/>
                    </a:lnTo>
                    <a:lnTo>
                      <a:pt x="255" y="1"/>
                    </a:lnTo>
                    <a:lnTo>
                      <a:pt x="251" y="1"/>
                    </a:lnTo>
                    <a:lnTo>
                      <a:pt x="248" y="0"/>
                    </a:lnTo>
                    <a:lnTo>
                      <a:pt x="245" y="1"/>
                    </a:lnTo>
                    <a:lnTo>
                      <a:pt x="242" y="1"/>
                    </a:lnTo>
                    <a:lnTo>
                      <a:pt x="239" y="3"/>
                    </a:lnTo>
                    <a:lnTo>
                      <a:pt x="236" y="5"/>
                    </a:lnTo>
                    <a:lnTo>
                      <a:pt x="87" y="154"/>
                    </a:lnTo>
                    <a:lnTo>
                      <a:pt x="31" y="97"/>
                    </a:lnTo>
                    <a:lnTo>
                      <a:pt x="31" y="97"/>
                    </a:lnTo>
                    <a:lnTo>
                      <a:pt x="28" y="94"/>
                    </a:lnTo>
                    <a:lnTo>
                      <a:pt x="24" y="93"/>
                    </a:lnTo>
                    <a:lnTo>
                      <a:pt x="21" y="92"/>
                    </a:lnTo>
                    <a:lnTo>
                      <a:pt x="17" y="92"/>
                    </a:lnTo>
                    <a:lnTo>
                      <a:pt x="14" y="92"/>
                    </a:lnTo>
                    <a:lnTo>
                      <a:pt x="11" y="93"/>
                    </a:lnTo>
                    <a:lnTo>
                      <a:pt x="8" y="94"/>
                    </a:lnTo>
                    <a:lnTo>
                      <a:pt x="5" y="97"/>
                    </a:lnTo>
                    <a:lnTo>
                      <a:pt x="5" y="97"/>
                    </a:lnTo>
                    <a:lnTo>
                      <a:pt x="3" y="99"/>
                    </a:lnTo>
                    <a:lnTo>
                      <a:pt x="1" y="102"/>
                    </a:lnTo>
                    <a:lnTo>
                      <a:pt x="0" y="106"/>
                    </a:lnTo>
                    <a:lnTo>
                      <a:pt x="0" y="110"/>
                    </a:lnTo>
                    <a:lnTo>
                      <a:pt x="0" y="113"/>
                    </a:lnTo>
                    <a:lnTo>
                      <a:pt x="1" y="116"/>
                    </a:lnTo>
                    <a:lnTo>
                      <a:pt x="3" y="119"/>
                    </a:lnTo>
                    <a:lnTo>
                      <a:pt x="5" y="122"/>
                    </a:lnTo>
                    <a:lnTo>
                      <a:pt x="87" y="205"/>
                    </a:lnTo>
                    <a:lnTo>
                      <a:pt x="261" y="31"/>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38" name="Freeform 22"/>
              <p:cNvSpPr>
                <a:spLocks/>
              </p:cNvSpPr>
              <p:nvPr/>
            </p:nvSpPr>
            <p:spPr bwMode="auto">
              <a:xfrm>
                <a:off x="3707" y="1425"/>
                <a:ext cx="79" cy="79"/>
              </a:xfrm>
              <a:custGeom>
                <a:avLst/>
                <a:gdLst>
                  <a:gd name="T0" fmla="*/ 236 w 236"/>
                  <a:gd name="T1" fmla="*/ 111 h 237"/>
                  <a:gd name="T2" fmla="*/ 236 w 236"/>
                  <a:gd name="T3" fmla="*/ 237 h 237"/>
                  <a:gd name="T4" fmla="*/ 0 w 236"/>
                  <a:gd name="T5" fmla="*/ 237 h 237"/>
                  <a:gd name="T6" fmla="*/ 0 w 236"/>
                  <a:gd name="T7" fmla="*/ 0 h 237"/>
                  <a:gd name="T8" fmla="*/ 236 w 236"/>
                  <a:gd name="T9" fmla="*/ 0 h 237"/>
                  <a:gd name="T10" fmla="*/ 236 w 236"/>
                  <a:gd name="T11" fmla="*/ 10 h 237"/>
                  <a:gd name="T12" fmla="*/ 201 w 236"/>
                  <a:gd name="T13" fmla="*/ 45 h 237"/>
                  <a:gd name="T14" fmla="*/ 201 w 236"/>
                  <a:gd name="T15" fmla="*/ 36 h 237"/>
                  <a:gd name="T16" fmla="*/ 36 w 236"/>
                  <a:gd name="T17" fmla="*/ 36 h 237"/>
                  <a:gd name="T18" fmla="*/ 36 w 236"/>
                  <a:gd name="T19" fmla="*/ 201 h 237"/>
                  <a:gd name="T20" fmla="*/ 201 w 236"/>
                  <a:gd name="T21" fmla="*/ 201 h 237"/>
                  <a:gd name="T22" fmla="*/ 201 w 236"/>
                  <a:gd name="T23" fmla="*/ 146 h 237"/>
                  <a:gd name="T24" fmla="*/ 236 w 236"/>
                  <a:gd name="T25" fmla="*/ 111 h 2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36" h="237">
                    <a:moveTo>
                      <a:pt x="236" y="111"/>
                    </a:moveTo>
                    <a:lnTo>
                      <a:pt x="236" y="237"/>
                    </a:lnTo>
                    <a:lnTo>
                      <a:pt x="0" y="237"/>
                    </a:lnTo>
                    <a:lnTo>
                      <a:pt x="0" y="0"/>
                    </a:lnTo>
                    <a:lnTo>
                      <a:pt x="236" y="0"/>
                    </a:lnTo>
                    <a:lnTo>
                      <a:pt x="236" y="10"/>
                    </a:lnTo>
                    <a:lnTo>
                      <a:pt x="201" y="45"/>
                    </a:lnTo>
                    <a:lnTo>
                      <a:pt x="201" y="36"/>
                    </a:lnTo>
                    <a:lnTo>
                      <a:pt x="36" y="36"/>
                    </a:lnTo>
                    <a:lnTo>
                      <a:pt x="36" y="201"/>
                    </a:lnTo>
                    <a:lnTo>
                      <a:pt x="201" y="201"/>
                    </a:lnTo>
                    <a:lnTo>
                      <a:pt x="201" y="146"/>
                    </a:lnTo>
                    <a:lnTo>
                      <a:pt x="236" y="111"/>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grpSp>
      <p:grpSp>
        <p:nvGrpSpPr>
          <p:cNvPr id="43" name="Group 42"/>
          <p:cNvGrpSpPr/>
          <p:nvPr/>
        </p:nvGrpSpPr>
        <p:grpSpPr>
          <a:xfrm>
            <a:off x="6332975" y="1810975"/>
            <a:ext cx="3619208" cy="2905167"/>
            <a:chOff x="4709824" y="1661976"/>
            <a:chExt cx="3619208" cy="2905167"/>
          </a:xfrm>
        </p:grpSpPr>
        <p:grpSp>
          <p:nvGrpSpPr>
            <p:cNvPr id="44" name="Group 43"/>
            <p:cNvGrpSpPr/>
            <p:nvPr/>
          </p:nvGrpSpPr>
          <p:grpSpPr>
            <a:xfrm>
              <a:off x="4709824" y="1661976"/>
              <a:ext cx="3619208" cy="2905167"/>
              <a:chOff x="442624" y="1661976"/>
              <a:chExt cx="3619208" cy="2905167"/>
            </a:xfrm>
          </p:grpSpPr>
          <p:grpSp>
            <p:nvGrpSpPr>
              <p:cNvPr id="46" name="Group 45"/>
              <p:cNvGrpSpPr/>
              <p:nvPr/>
            </p:nvGrpSpPr>
            <p:grpSpPr>
              <a:xfrm>
                <a:off x="833760" y="1753580"/>
                <a:ext cx="3228072" cy="2813563"/>
                <a:chOff x="395288" y="1782678"/>
                <a:chExt cx="1207969" cy="2813563"/>
              </a:xfrm>
            </p:grpSpPr>
            <p:sp>
              <p:nvSpPr>
                <p:cNvPr id="48" name="Rectangle 47"/>
                <p:cNvSpPr/>
                <p:nvPr/>
              </p:nvSpPr>
              <p:spPr bwMode="auto">
                <a:xfrm>
                  <a:off x="395535" y="2041614"/>
                  <a:ext cx="1207722" cy="2554627"/>
                </a:xfrm>
                <a:prstGeom prst="rect">
                  <a:avLst/>
                </a:prstGeom>
                <a:gradFill>
                  <a:gsLst>
                    <a:gs pos="0">
                      <a:schemeClr val="accent6">
                        <a:lumMod val="40000"/>
                        <a:lumOff val="60000"/>
                      </a:schemeClr>
                    </a:gs>
                    <a:gs pos="61000">
                      <a:schemeClr val="bg1"/>
                    </a:gs>
                  </a:gsLst>
                  <a:lin ang="5400000" scaled="0"/>
                </a:gradFill>
                <a:ln w="6350">
                  <a:gradFill>
                    <a:gsLst>
                      <a:gs pos="0">
                        <a:schemeClr val="accent6"/>
                      </a:gs>
                      <a:gs pos="100000">
                        <a:schemeClr val="bg1"/>
                      </a:gs>
                    </a:gsLst>
                    <a:lin ang="5400000" scaled="0"/>
                  </a:gradFill>
                </a:ln>
              </p:spPr>
              <p:style>
                <a:lnRef idx="2">
                  <a:schemeClr val="accent1">
                    <a:shade val="50000"/>
                  </a:schemeClr>
                </a:lnRef>
                <a:fillRef idx="1">
                  <a:schemeClr val="accent1"/>
                </a:fillRef>
                <a:effectRef idx="0">
                  <a:schemeClr val="accent1"/>
                </a:effectRef>
                <a:fontRef idx="minor">
                  <a:schemeClr val="lt1"/>
                </a:fontRef>
              </p:style>
              <p:txBody>
                <a:bodyPr lIns="182880" tIns="548640" rIns="91440" bIns="72000" anchor="t"/>
                <a:lstStyle/>
                <a:p>
                  <a:pPr marL="120650" indent="-120650">
                    <a:lnSpc>
                      <a:spcPct val="90000"/>
                    </a:lnSpc>
                    <a:spcBef>
                      <a:spcPts val="600"/>
                    </a:spcBef>
                    <a:buClr>
                      <a:schemeClr val="accent1"/>
                    </a:buClr>
                    <a:buFont typeface="Arial" pitchFamily="34" charset="0"/>
                    <a:buChar char="•"/>
                  </a:pPr>
                  <a:r>
                    <a:rPr lang="en-US" dirty="0">
                      <a:solidFill>
                        <a:schemeClr val="tx1"/>
                      </a:solidFill>
                    </a:rPr>
                    <a:t>Prevent disease progression</a:t>
                  </a:r>
                </a:p>
                <a:p>
                  <a:pPr marL="120650" indent="-120650">
                    <a:lnSpc>
                      <a:spcPct val="90000"/>
                    </a:lnSpc>
                    <a:spcBef>
                      <a:spcPts val="600"/>
                    </a:spcBef>
                    <a:buClr>
                      <a:schemeClr val="accent1"/>
                    </a:buClr>
                    <a:buFont typeface="Arial" pitchFamily="34" charset="0"/>
                    <a:buChar char="•"/>
                  </a:pPr>
                  <a:r>
                    <a:rPr lang="en-US" dirty="0">
                      <a:solidFill>
                        <a:schemeClr val="tx1"/>
                      </a:solidFill>
                    </a:rPr>
                    <a:t>Prevent and treat exacerbations</a:t>
                  </a:r>
                </a:p>
                <a:p>
                  <a:pPr marL="120650" indent="-120650">
                    <a:lnSpc>
                      <a:spcPct val="90000"/>
                    </a:lnSpc>
                    <a:spcBef>
                      <a:spcPts val="600"/>
                    </a:spcBef>
                    <a:buClr>
                      <a:schemeClr val="accent1"/>
                    </a:buClr>
                    <a:buFont typeface="Arial" pitchFamily="34" charset="0"/>
                    <a:buChar char="•"/>
                  </a:pPr>
                  <a:r>
                    <a:rPr lang="en-US" dirty="0">
                      <a:solidFill>
                        <a:schemeClr val="tx1"/>
                      </a:solidFill>
                    </a:rPr>
                    <a:t>Reduce mortality</a:t>
                  </a:r>
                </a:p>
              </p:txBody>
            </p:sp>
            <p:sp>
              <p:nvSpPr>
                <p:cNvPr id="49" name="Round Diagonal Corner Rectangle 48"/>
                <p:cNvSpPr/>
                <p:nvPr/>
              </p:nvSpPr>
              <p:spPr bwMode="auto">
                <a:xfrm>
                  <a:off x="395288" y="1782678"/>
                  <a:ext cx="1207969" cy="592931"/>
                </a:xfrm>
                <a:prstGeom prst="round2DiagRect">
                  <a:avLst>
                    <a:gd name="adj1" fmla="val 50000"/>
                    <a:gd name="adj2" fmla="val 0"/>
                  </a:avLst>
                </a:prstGeom>
                <a:gradFill>
                  <a:gsLst>
                    <a:gs pos="0">
                      <a:schemeClr val="accent1"/>
                    </a:gs>
                    <a:gs pos="96000">
                      <a:schemeClr val="accent1">
                        <a:lumMod val="75000"/>
                      </a:schemeClr>
                    </a:gs>
                  </a:gsLst>
                  <a:lin ang="2700000" scaled="0"/>
                </a:gradFill>
                <a:ln w="63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lIns="72000" tIns="72000" rIns="72000" bIns="72000" anchor="ctr"/>
                <a:lstStyle/>
                <a:p>
                  <a:pPr algn="ctr" defTabSz="577850">
                    <a:spcAft>
                      <a:spcPct val="35000"/>
                    </a:spcAft>
                    <a:defRPr/>
                  </a:pPr>
                  <a:r>
                    <a:rPr lang="en-US" sz="2000" b="1" dirty="0">
                      <a:solidFill>
                        <a:schemeClr val="bg1"/>
                      </a:solidFill>
                    </a:rPr>
                    <a:t>Reduce Risk</a:t>
                  </a:r>
                </a:p>
              </p:txBody>
            </p:sp>
          </p:grpSp>
          <p:sp>
            <p:nvSpPr>
              <p:cNvPr id="47" name="Oval 46"/>
              <p:cNvSpPr/>
              <p:nvPr/>
            </p:nvSpPr>
            <p:spPr>
              <a:xfrm>
                <a:off x="442624" y="1661976"/>
                <a:ext cx="769319" cy="769319"/>
              </a:xfrm>
              <a:prstGeom prst="ellipse">
                <a:avLst/>
              </a:prstGeom>
              <a:solidFill>
                <a:schemeClr val="accent1"/>
              </a:solidFill>
              <a:ln w="38100">
                <a:solidFill>
                  <a:schemeClr val="accent6"/>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grpSp>
        <p:sp>
          <p:nvSpPr>
            <p:cNvPr id="45" name="Freeform 6"/>
            <p:cNvSpPr>
              <a:spLocks noEditPoints="1"/>
            </p:cNvSpPr>
            <p:nvPr/>
          </p:nvSpPr>
          <p:spPr bwMode="auto">
            <a:xfrm>
              <a:off x="4840871" y="1784190"/>
              <a:ext cx="521498" cy="445215"/>
            </a:xfrm>
            <a:custGeom>
              <a:avLst/>
              <a:gdLst>
                <a:gd name="T0" fmla="*/ 1311 w 2256"/>
                <a:gd name="T1" fmla="*/ 120 h 1926"/>
                <a:gd name="T2" fmla="*/ 1265 w 2256"/>
                <a:gd name="T3" fmla="*/ 65 h 1926"/>
                <a:gd name="T4" fmla="*/ 1216 w 2256"/>
                <a:gd name="T5" fmla="*/ 26 h 1926"/>
                <a:gd name="T6" fmla="*/ 1163 w 2256"/>
                <a:gd name="T7" fmla="*/ 4 h 1926"/>
                <a:gd name="T8" fmla="*/ 1109 w 2256"/>
                <a:gd name="T9" fmla="*/ 0 h 1926"/>
                <a:gd name="T10" fmla="*/ 1055 w 2256"/>
                <a:gd name="T11" fmla="*/ 13 h 1926"/>
                <a:gd name="T12" fmla="*/ 1004 w 2256"/>
                <a:gd name="T13" fmla="*/ 43 h 1926"/>
                <a:gd name="T14" fmla="*/ 956 w 2256"/>
                <a:gd name="T15" fmla="*/ 90 h 1926"/>
                <a:gd name="T16" fmla="*/ 45 w 2256"/>
                <a:gd name="T17" fmla="*/ 1605 h 1926"/>
                <a:gd name="T18" fmla="*/ 21 w 2256"/>
                <a:gd name="T19" fmla="*/ 1655 h 1926"/>
                <a:gd name="T20" fmla="*/ 3 w 2256"/>
                <a:gd name="T21" fmla="*/ 1717 h 1926"/>
                <a:gd name="T22" fmla="*/ 1 w 2256"/>
                <a:gd name="T23" fmla="*/ 1774 h 1926"/>
                <a:gd name="T24" fmla="*/ 15 w 2256"/>
                <a:gd name="T25" fmla="*/ 1823 h 1926"/>
                <a:gd name="T26" fmla="*/ 45 w 2256"/>
                <a:gd name="T27" fmla="*/ 1864 h 1926"/>
                <a:gd name="T28" fmla="*/ 90 w 2256"/>
                <a:gd name="T29" fmla="*/ 1895 h 1926"/>
                <a:gd name="T30" fmla="*/ 148 w 2256"/>
                <a:gd name="T31" fmla="*/ 1916 h 1926"/>
                <a:gd name="T32" fmla="*/ 219 w 2256"/>
                <a:gd name="T33" fmla="*/ 1926 h 1926"/>
                <a:gd name="T34" fmla="*/ 2028 w 2256"/>
                <a:gd name="T35" fmla="*/ 1926 h 1926"/>
                <a:gd name="T36" fmla="*/ 2101 w 2256"/>
                <a:gd name="T37" fmla="*/ 1916 h 1926"/>
                <a:gd name="T38" fmla="*/ 2162 w 2256"/>
                <a:gd name="T39" fmla="*/ 1894 h 1926"/>
                <a:gd name="T40" fmla="*/ 2208 w 2256"/>
                <a:gd name="T41" fmla="*/ 1860 h 1926"/>
                <a:gd name="T42" fmla="*/ 2239 w 2256"/>
                <a:gd name="T43" fmla="*/ 1818 h 1926"/>
                <a:gd name="T44" fmla="*/ 2255 w 2256"/>
                <a:gd name="T45" fmla="*/ 1769 h 1926"/>
                <a:gd name="T46" fmla="*/ 2253 w 2256"/>
                <a:gd name="T47" fmla="*/ 1713 h 1926"/>
                <a:gd name="T48" fmla="*/ 2235 w 2256"/>
                <a:gd name="T49" fmla="*/ 1653 h 1926"/>
                <a:gd name="T50" fmla="*/ 2211 w 2256"/>
                <a:gd name="T51" fmla="*/ 1605 h 1926"/>
                <a:gd name="T52" fmla="*/ 1036 w 2256"/>
                <a:gd name="T53" fmla="*/ 521 h 1926"/>
                <a:gd name="T54" fmla="*/ 1096 w 2256"/>
                <a:gd name="T55" fmla="*/ 494 h 1926"/>
                <a:gd name="T56" fmla="*/ 1147 w 2256"/>
                <a:gd name="T57" fmla="*/ 491 h 1926"/>
                <a:gd name="T58" fmla="*/ 1209 w 2256"/>
                <a:gd name="T59" fmla="*/ 512 h 1926"/>
                <a:gd name="T60" fmla="*/ 1246 w 2256"/>
                <a:gd name="T61" fmla="*/ 543 h 1926"/>
                <a:gd name="T62" fmla="*/ 1280 w 2256"/>
                <a:gd name="T63" fmla="*/ 599 h 1926"/>
                <a:gd name="T64" fmla="*/ 1289 w 2256"/>
                <a:gd name="T65" fmla="*/ 662 h 1926"/>
                <a:gd name="T66" fmla="*/ 1278 w 2256"/>
                <a:gd name="T67" fmla="*/ 738 h 1926"/>
                <a:gd name="T68" fmla="*/ 1212 w 2256"/>
                <a:gd name="T69" fmla="*/ 1152 h 1926"/>
                <a:gd name="T70" fmla="*/ 1032 w 2256"/>
                <a:gd name="T71" fmla="*/ 1152 h 1926"/>
                <a:gd name="T72" fmla="*/ 967 w 2256"/>
                <a:gd name="T73" fmla="*/ 738 h 1926"/>
                <a:gd name="T74" fmla="*/ 957 w 2256"/>
                <a:gd name="T75" fmla="*/ 662 h 1926"/>
                <a:gd name="T76" fmla="*/ 971 w 2256"/>
                <a:gd name="T77" fmla="*/ 599 h 1926"/>
                <a:gd name="T78" fmla="*/ 1010 w 2256"/>
                <a:gd name="T79" fmla="*/ 543 h 1926"/>
                <a:gd name="T80" fmla="*/ 1233 w 2256"/>
                <a:gd name="T81" fmla="*/ 1627 h 1926"/>
                <a:gd name="T82" fmla="*/ 1175 w 2256"/>
                <a:gd name="T83" fmla="*/ 1653 h 1926"/>
                <a:gd name="T84" fmla="*/ 1129 w 2256"/>
                <a:gd name="T85" fmla="*/ 1658 h 1926"/>
                <a:gd name="T86" fmla="*/ 1065 w 2256"/>
                <a:gd name="T87" fmla="*/ 1649 h 1926"/>
                <a:gd name="T88" fmla="*/ 1010 w 2256"/>
                <a:gd name="T89" fmla="*/ 1615 h 1926"/>
                <a:gd name="T90" fmla="*/ 979 w 2256"/>
                <a:gd name="T91" fmla="*/ 1578 h 1926"/>
                <a:gd name="T92" fmla="*/ 957 w 2256"/>
                <a:gd name="T93" fmla="*/ 1517 h 1926"/>
                <a:gd name="T94" fmla="*/ 961 w 2256"/>
                <a:gd name="T95" fmla="*/ 1465 h 1926"/>
                <a:gd name="T96" fmla="*/ 988 w 2256"/>
                <a:gd name="T97" fmla="*/ 1405 h 1926"/>
                <a:gd name="T98" fmla="*/ 1023 w 2256"/>
                <a:gd name="T99" fmla="*/ 1369 h 1926"/>
                <a:gd name="T100" fmla="*/ 1081 w 2256"/>
                <a:gd name="T101" fmla="*/ 1342 h 1926"/>
                <a:gd name="T102" fmla="*/ 1129 w 2256"/>
                <a:gd name="T103" fmla="*/ 1336 h 1926"/>
                <a:gd name="T104" fmla="*/ 1191 w 2256"/>
                <a:gd name="T105" fmla="*/ 1345 h 1926"/>
                <a:gd name="T106" fmla="*/ 1246 w 2256"/>
                <a:gd name="T107" fmla="*/ 1379 h 1926"/>
                <a:gd name="T108" fmla="*/ 1277 w 2256"/>
                <a:gd name="T109" fmla="*/ 1419 h 1926"/>
                <a:gd name="T110" fmla="*/ 1299 w 2256"/>
                <a:gd name="T111" fmla="*/ 1481 h 1926"/>
                <a:gd name="T112" fmla="*/ 1295 w 2256"/>
                <a:gd name="T113" fmla="*/ 1534 h 1926"/>
                <a:gd name="T114" fmla="*/ 1268 w 2256"/>
                <a:gd name="T115" fmla="*/ 1591 h 19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2256" h="1926">
                  <a:moveTo>
                    <a:pt x="2211" y="1605"/>
                  </a:moveTo>
                  <a:lnTo>
                    <a:pt x="1321" y="137"/>
                  </a:lnTo>
                  <a:lnTo>
                    <a:pt x="1321" y="137"/>
                  </a:lnTo>
                  <a:lnTo>
                    <a:pt x="1311" y="120"/>
                  </a:lnTo>
                  <a:lnTo>
                    <a:pt x="1300" y="104"/>
                  </a:lnTo>
                  <a:lnTo>
                    <a:pt x="1289" y="90"/>
                  </a:lnTo>
                  <a:lnTo>
                    <a:pt x="1277" y="76"/>
                  </a:lnTo>
                  <a:lnTo>
                    <a:pt x="1265" y="65"/>
                  </a:lnTo>
                  <a:lnTo>
                    <a:pt x="1254" y="53"/>
                  </a:lnTo>
                  <a:lnTo>
                    <a:pt x="1241" y="43"/>
                  </a:lnTo>
                  <a:lnTo>
                    <a:pt x="1229" y="34"/>
                  </a:lnTo>
                  <a:lnTo>
                    <a:pt x="1216" y="26"/>
                  </a:lnTo>
                  <a:lnTo>
                    <a:pt x="1203" y="19"/>
                  </a:lnTo>
                  <a:lnTo>
                    <a:pt x="1191" y="13"/>
                  </a:lnTo>
                  <a:lnTo>
                    <a:pt x="1176" y="8"/>
                  </a:lnTo>
                  <a:lnTo>
                    <a:pt x="1163" y="4"/>
                  </a:lnTo>
                  <a:lnTo>
                    <a:pt x="1149" y="1"/>
                  </a:lnTo>
                  <a:lnTo>
                    <a:pt x="1136" y="0"/>
                  </a:lnTo>
                  <a:lnTo>
                    <a:pt x="1122" y="0"/>
                  </a:lnTo>
                  <a:lnTo>
                    <a:pt x="1109" y="0"/>
                  </a:lnTo>
                  <a:lnTo>
                    <a:pt x="1095" y="1"/>
                  </a:lnTo>
                  <a:lnTo>
                    <a:pt x="1082" y="4"/>
                  </a:lnTo>
                  <a:lnTo>
                    <a:pt x="1069" y="8"/>
                  </a:lnTo>
                  <a:lnTo>
                    <a:pt x="1055" y="13"/>
                  </a:lnTo>
                  <a:lnTo>
                    <a:pt x="1042" y="19"/>
                  </a:lnTo>
                  <a:lnTo>
                    <a:pt x="1029" y="26"/>
                  </a:lnTo>
                  <a:lnTo>
                    <a:pt x="1016" y="34"/>
                  </a:lnTo>
                  <a:lnTo>
                    <a:pt x="1004" y="43"/>
                  </a:lnTo>
                  <a:lnTo>
                    <a:pt x="992" y="53"/>
                  </a:lnTo>
                  <a:lnTo>
                    <a:pt x="979" y="65"/>
                  </a:lnTo>
                  <a:lnTo>
                    <a:pt x="967" y="76"/>
                  </a:lnTo>
                  <a:lnTo>
                    <a:pt x="956" y="90"/>
                  </a:lnTo>
                  <a:lnTo>
                    <a:pt x="945" y="104"/>
                  </a:lnTo>
                  <a:lnTo>
                    <a:pt x="935" y="120"/>
                  </a:lnTo>
                  <a:lnTo>
                    <a:pt x="925" y="137"/>
                  </a:lnTo>
                  <a:lnTo>
                    <a:pt x="45" y="1605"/>
                  </a:lnTo>
                  <a:lnTo>
                    <a:pt x="45" y="1605"/>
                  </a:lnTo>
                  <a:lnTo>
                    <a:pt x="36" y="1622"/>
                  </a:lnTo>
                  <a:lnTo>
                    <a:pt x="28" y="1638"/>
                  </a:lnTo>
                  <a:lnTo>
                    <a:pt x="21" y="1655"/>
                  </a:lnTo>
                  <a:lnTo>
                    <a:pt x="14" y="1671"/>
                  </a:lnTo>
                  <a:lnTo>
                    <a:pt x="9" y="1686"/>
                  </a:lnTo>
                  <a:lnTo>
                    <a:pt x="5" y="1702"/>
                  </a:lnTo>
                  <a:lnTo>
                    <a:pt x="3" y="1717"/>
                  </a:lnTo>
                  <a:lnTo>
                    <a:pt x="0" y="1731"/>
                  </a:lnTo>
                  <a:lnTo>
                    <a:pt x="0" y="1745"/>
                  </a:lnTo>
                  <a:lnTo>
                    <a:pt x="0" y="1760"/>
                  </a:lnTo>
                  <a:lnTo>
                    <a:pt x="1" y="1774"/>
                  </a:lnTo>
                  <a:lnTo>
                    <a:pt x="3" y="1787"/>
                  </a:lnTo>
                  <a:lnTo>
                    <a:pt x="6" y="1798"/>
                  </a:lnTo>
                  <a:lnTo>
                    <a:pt x="10" y="1811"/>
                  </a:lnTo>
                  <a:lnTo>
                    <a:pt x="15" y="1823"/>
                  </a:lnTo>
                  <a:lnTo>
                    <a:pt x="22" y="1833"/>
                  </a:lnTo>
                  <a:lnTo>
                    <a:pt x="28" y="1845"/>
                  </a:lnTo>
                  <a:lnTo>
                    <a:pt x="36" y="1854"/>
                  </a:lnTo>
                  <a:lnTo>
                    <a:pt x="45" y="1864"/>
                  </a:lnTo>
                  <a:lnTo>
                    <a:pt x="55" y="1872"/>
                  </a:lnTo>
                  <a:lnTo>
                    <a:pt x="66" y="1881"/>
                  </a:lnTo>
                  <a:lnTo>
                    <a:pt x="77" y="1889"/>
                  </a:lnTo>
                  <a:lnTo>
                    <a:pt x="90" y="1895"/>
                  </a:lnTo>
                  <a:lnTo>
                    <a:pt x="103" y="1901"/>
                  </a:lnTo>
                  <a:lnTo>
                    <a:pt x="117" y="1907"/>
                  </a:lnTo>
                  <a:lnTo>
                    <a:pt x="132" y="1912"/>
                  </a:lnTo>
                  <a:lnTo>
                    <a:pt x="148" y="1916"/>
                  </a:lnTo>
                  <a:lnTo>
                    <a:pt x="164" y="1920"/>
                  </a:lnTo>
                  <a:lnTo>
                    <a:pt x="182" y="1922"/>
                  </a:lnTo>
                  <a:lnTo>
                    <a:pt x="200" y="1925"/>
                  </a:lnTo>
                  <a:lnTo>
                    <a:pt x="219" y="1926"/>
                  </a:lnTo>
                  <a:lnTo>
                    <a:pt x="239" y="1926"/>
                  </a:lnTo>
                  <a:lnTo>
                    <a:pt x="2007" y="1926"/>
                  </a:lnTo>
                  <a:lnTo>
                    <a:pt x="2007" y="1926"/>
                  </a:lnTo>
                  <a:lnTo>
                    <a:pt x="2028" y="1926"/>
                  </a:lnTo>
                  <a:lnTo>
                    <a:pt x="2047" y="1925"/>
                  </a:lnTo>
                  <a:lnTo>
                    <a:pt x="2066" y="1922"/>
                  </a:lnTo>
                  <a:lnTo>
                    <a:pt x="2084" y="1920"/>
                  </a:lnTo>
                  <a:lnTo>
                    <a:pt x="2101" y="1916"/>
                  </a:lnTo>
                  <a:lnTo>
                    <a:pt x="2118" y="1911"/>
                  </a:lnTo>
                  <a:lnTo>
                    <a:pt x="2133" y="1905"/>
                  </a:lnTo>
                  <a:lnTo>
                    <a:pt x="2149" y="1900"/>
                  </a:lnTo>
                  <a:lnTo>
                    <a:pt x="2162" y="1894"/>
                  </a:lnTo>
                  <a:lnTo>
                    <a:pt x="2175" y="1886"/>
                  </a:lnTo>
                  <a:lnTo>
                    <a:pt x="2188" y="1878"/>
                  </a:lnTo>
                  <a:lnTo>
                    <a:pt x="2198" y="1869"/>
                  </a:lnTo>
                  <a:lnTo>
                    <a:pt x="2208" y="1860"/>
                  </a:lnTo>
                  <a:lnTo>
                    <a:pt x="2217" y="1851"/>
                  </a:lnTo>
                  <a:lnTo>
                    <a:pt x="2226" y="1841"/>
                  </a:lnTo>
                  <a:lnTo>
                    <a:pt x="2233" y="1829"/>
                  </a:lnTo>
                  <a:lnTo>
                    <a:pt x="2239" y="1818"/>
                  </a:lnTo>
                  <a:lnTo>
                    <a:pt x="2244" y="1806"/>
                  </a:lnTo>
                  <a:lnTo>
                    <a:pt x="2250" y="1794"/>
                  </a:lnTo>
                  <a:lnTo>
                    <a:pt x="2252" y="1782"/>
                  </a:lnTo>
                  <a:lnTo>
                    <a:pt x="2255" y="1769"/>
                  </a:lnTo>
                  <a:lnTo>
                    <a:pt x="2256" y="1754"/>
                  </a:lnTo>
                  <a:lnTo>
                    <a:pt x="2256" y="1742"/>
                  </a:lnTo>
                  <a:lnTo>
                    <a:pt x="2256" y="1727"/>
                  </a:lnTo>
                  <a:lnTo>
                    <a:pt x="2253" y="1713"/>
                  </a:lnTo>
                  <a:lnTo>
                    <a:pt x="2251" y="1698"/>
                  </a:lnTo>
                  <a:lnTo>
                    <a:pt x="2247" y="1682"/>
                  </a:lnTo>
                  <a:lnTo>
                    <a:pt x="2242" y="1668"/>
                  </a:lnTo>
                  <a:lnTo>
                    <a:pt x="2235" y="1653"/>
                  </a:lnTo>
                  <a:lnTo>
                    <a:pt x="2228" y="1636"/>
                  </a:lnTo>
                  <a:lnTo>
                    <a:pt x="2220" y="1620"/>
                  </a:lnTo>
                  <a:lnTo>
                    <a:pt x="2211" y="1605"/>
                  </a:lnTo>
                  <a:lnTo>
                    <a:pt x="2211" y="1605"/>
                  </a:lnTo>
                  <a:close/>
                  <a:moveTo>
                    <a:pt x="1010" y="543"/>
                  </a:moveTo>
                  <a:lnTo>
                    <a:pt x="1010" y="543"/>
                  </a:lnTo>
                  <a:lnTo>
                    <a:pt x="1023" y="531"/>
                  </a:lnTo>
                  <a:lnTo>
                    <a:pt x="1036" y="521"/>
                  </a:lnTo>
                  <a:lnTo>
                    <a:pt x="1050" y="512"/>
                  </a:lnTo>
                  <a:lnTo>
                    <a:pt x="1065" y="504"/>
                  </a:lnTo>
                  <a:lnTo>
                    <a:pt x="1081" y="498"/>
                  </a:lnTo>
                  <a:lnTo>
                    <a:pt x="1096" y="494"/>
                  </a:lnTo>
                  <a:lnTo>
                    <a:pt x="1112" y="491"/>
                  </a:lnTo>
                  <a:lnTo>
                    <a:pt x="1129" y="490"/>
                  </a:lnTo>
                  <a:lnTo>
                    <a:pt x="1129" y="490"/>
                  </a:lnTo>
                  <a:lnTo>
                    <a:pt x="1147" y="491"/>
                  </a:lnTo>
                  <a:lnTo>
                    <a:pt x="1165" y="494"/>
                  </a:lnTo>
                  <a:lnTo>
                    <a:pt x="1180" y="498"/>
                  </a:lnTo>
                  <a:lnTo>
                    <a:pt x="1194" y="504"/>
                  </a:lnTo>
                  <a:lnTo>
                    <a:pt x="1209" y="512"/>
                  </a:lnTo>
                  <a:lnTo>
                    <a:pt x="1222" y="521"/>
                  </a:lnTo>
                  <a:lnTo>
                    <a:pt x="1234" y="531"/>
                  </a:lnTo>
                  <a:lnTo>
                    <a:pt x="1246" y="543"/>
                  </a:lnTo>
                  <a:lnTo>
                    <a:pt x="1246" y="543"/>
                  </a:lnTo>
                  <a:lnTo>
                    <a:pt x="1256" y="556"/>
                  </a:lnTo>
                  <a:lnTo>
                    <a:pt x="1267" y="569"/>
                  </a:lnTo>
                  <a:lnTo>
                    <a:pt x="1273" y="583"/>
                  </a:lnTo>
                  <a:lnTo>
                    <a:pt x="1280" y="599"/>
                  </a:lnTo>
                  <a:lnTo>
                    <a:pt x="1283" y="614"/>
                  </a:lnTo>
                  <a:lnTo>
                    <a:pt x="1286" y="630"/>
                  </a:lnTo>
                  <a:lnTo>
                    <a:pt x="1289" y="645"/>
                  </a:lnTo>
                  <a:lnTo>
                    <a:pt x="1289" y="662"/>
                  </a:lnTo>
                  <a:lnTo>
                    <a:pt x="1289" y="662"/>
                  </a:lnTo>
                  <a:lnTo>
                    <a:pt x="1289" y="672"/>
                  </a:lnTo>
                  <a:lnTo>
                    <a:pt x="1286" y="689"/>
                  </a:lnTo>
                  <a:lnTo>
                    <a:pt x="1278" y="738"/>
                  </a:lnTo>
                  <a:lnTo>
                    <a:pt x="1254" y="882"/>
                  </a:lnTo>
                  <a:lnTo>
                    <a:pt x="1240" y="969"/>
                  </a:lnTo>
                  <a:lnTo>
                    <a:pt x="1225" y="1060"/>
                  </a:lnTo>
                  <a:lnTo>
                    <a:pt x="1212" y="1152"/>
                  </a:lnTo>
                  <a:lnTo>
                    <a:pt x="1203" y="1240"/>
                  </a:lnTo>
                  <a:lnTo>
                    <a:pt x="1042" y="1240"/>
                  </a:lnTo>
                  <a:lnTo>
                    <a:pt x="1042" y="1240"/>
                  </a:lnTo>
                  <a:lnTo>
                    <a:pt x="1032" y="1152"/>
                  </a:lnTo>
                  <a:lnTo>
                    <a:pt x="1020" y="1060"/>
                  </a:lnTo>
                  <a:lnTo>
                    <a:pt x="1006" y="969"/>
                  </a:lnTo>
                  <a:lnTo>
                    <a:pt x="992" y="882"/>
                  </a:lnTo>
                  <a:lnTo>
                    <a:pt x="967" y="738"/>
                  </a:lnTo>
                  <a:lnTo>
                    <a:pt x="960" y="689"/>
                  </a:lnTo>
                  <a:lnTo>
                    <a:pt x="957" y="672"/>
                  </a:lnTo>
                  <a:lnTo>
                    <a:pt x="957" y="662"/>
                  </a:lnTo>
                  <a:lnTo>
                    <a:pt x="957" y="662"/>
                  </a:lnTo>
                  <a:lnTo>
                    <a:pt x="957" y="645"/>
                  </a:lnTo>
                  <a:lnTo>
                    <a:pt x="961" y="630"/>
                  </a:lnTo>
                  <a:lnTo>
                    <a:pt x="965" y="614"/>
                  </a:lnTo>
                  <a:lnTo>
                    <a:pt x="971" y="599"/>
                  </a:lnTo>
                  <a:lnTo>
                    <a:pt x="979" y="583"/>
                  </a:lnTo>
                  <a:lnTo>
                    <a:pt x="988" y="569"/>
                  </a:lnTo>
                  <a:lnTo>
                    <a:pt x="998" y="556"/>
                  </a:lnTo>
                  <a:lnTo>
                    <a:pt x="1010" y="543"/>
                  </a:lnTo>
                  <a:lnTo>
                    <a:pt x="1010" y="543"/>
                  </a:lnTo>
                  <a:close/>
                  <a:moveTo>
                    <a:pt x="1246" y="1615"/>
                  </a:moveTo>
                  <a:lnTo>
                    <a:pt x="1246" y="1615"/>
                  </a:lnTo>
                  <a:lnTo>
                    <a:pt x="1233" y="1627"/>
                  </a:lnTo>
                  <a:lnTo>
                    <a:pt x="1220" y="1636"/>
                  </a:lnTo>
                  <a:lnTo>
                    <a:pt x="1206" y="1643"/>
                  </a:lnTo>
                  <a:lnTo>
                    <a:pt x="1191" y="1649"/>
                  </a:lnTo>
                  <a:lnTo>
                    <a:pt x="1175" y="1653"/>
                  </a:lnTo>
                  <a:lnTo>
                    <a:pt x="1160" y="1656"/>
                  </a:lnTo>
                  <a:lnTo>
                    <a:pt x="1144" y="1658"/>
                  </a:lnTo>
                  <a:lnTo>
                    <a:pt x="1129" y="1658"/>
                  </a:lnTo>
                  <a:lnTo>
                    <a:pt x="1129" y="1658"/>
                  </a:lnTo>
                  <a:lnTo>
                    <a:pt x="1112" y="1658"/>
                  </a:lnTo>
                  <a:lnTo>
                    <a:pt x="1096" y="1656"/>
                  </a:lnTo>
                  <a:lnTo>
                    <a:pt x="1081" y="1653"/>
                  </a:lnTo>
                  <a:lnTo>
                    <a:pt x="1065" y="1649"/>
                  </a:lnTo>
                  <a:lnTo>
                    <a:pt x="1050" y="1643"/>
                  </a:lnTo>
                  <a:lnTo>
                    <a:pt x="1036" y="1636"/>
                  </a:lnTo>
                  <a:lnTo>
                    <a:pt x="1023" y="1627"/>
                  </a:lnTo>
                  <a:lnTo>
                    <a:pt x="1010" y="1615"/>
                  </a:lnTo>
                  <a:lnTo>
                    <a:pt x="1010" y="1615"/>
                  </a:lnTo>
                  <a:lnTo>
                    <a:pt x="998" y="1603"/>
                  </a:lnTo>
                  <a:lnTo>
                    <a:pt x="988" y="1591"/>
                  </a:lnTo>
                  <a:lnTo>
                    <a:pt x="979" y="1578"/>
                  </a:lnTo>
                  <a:lnTo>
                    <a:pt x="971" y="1565"/>
                  </a:lnTo>
                  <a:lnTo>
                    <a:pt x="965" y="1549"/>
                  </a:lnTo>
                  <a:lnTo>
                    <a:pt x="961" y="1534"/>
                  </a:lnTo>
                  <a:lnTo>
                    <a:pt x="957" y="1517"/>
                  </a:lnTo>
                  <a:lnTo>
                    <a:pt x="957" y="1498"/>
                  </a:lnTo>
                  <a:lnTo>
                    <a:pt x="957" y="1498"/>
                  </a:lnTo>
                  <a:lnTo>
                    <a:pt x="957" y="1481"/>
                  </a:lnTo>
                  <a:lnTo>
                    <a:pt x="961" y="1465"/>
                  </a:lnTo>
                  <a:lnTo>
                    <a:pt x="965" y="1450"/>
                  </a:lnTo>
                  <a:lnTo>
                    <a:pt x="971" y="1435"/>
                  </a:lnTo>
                  <a:lnTo>
                    <a:pt x="979" y="1419"/>
                  </a:lnTo>
                  <a:lnTo>
                    <a:pt x="988" y="1405"/>
                  </a:lnTo>
                  <a:lnTo>
                    <a:pt x="998" y="1392"/>
                  </a:lnTo>
                  <a:lnTo>
                    <a:pt x="1010" y="1379"/>
                  </a:lnTo>
                  <a:lnTo>
                    <a:pt x="1010" y="1379"/>
                  </a:lnTo>
                  <a:lnTo>
                    <a:pt x="1023" y="1369"/>
                  </a:lnTo>
                  <a:lnTo>
                    <a:pt x="1036" y="1360"/>
                  </a:lnTo>
                  <a:lnTo>
                    <a:pt x="1050" y="1352"/>
                  </a:lnTo>
                  <a:lnTo>
                    <a:pt x="1065" y="1345"/>
                  </a:lnTo>
                  <a:lnTo>
                    <a:pt x="1081" y="1342"/>
                  </a:lnTo>
                  <a:lnTo>
                    <a:pt x="1096" y="1339"/>
                  </a:lnTo>
                  <a:lnTo>
                    <a:pt x="1112" y="1336"/>
                  </a:lnTo>
                  <a:lnTo>
                    <a:pt x="1129" y="1336"/>
                  </a:lnTo>
                  <a:lnTo>
                    <a:pt x="1129" y="1336"/>
                  </a:lnTo>
                  <a:lnTo>
                    <a:pt x="1144" y="1336"/>
                  </a:lnTo>
                  <a:lnTo>
                    <a:pt x="1160" y="1339"/>
                  </a:lnTo>
                  <a:lnTo>
                    <a:pt x="1175" y="1342"/>
                  </a:lnTo>
                  <a:lnTo>
                    <a:pt x="1191" y="1345"/>
                  </a:lnTo>
                  <a:lnTo>
                    <a:pt x="1206" y="1352"/>
                  </a:lnTo>
                  <a:lnTo>
                    <a:pt x="1220" y="1360"/>
                  </a:lnTo>
                  <a:lnTo>
                    <a:pt x="1233" y="1369"/>
                  </a:lnTo>
                  <a:lnTo>
                    <a:pt x="1246" y="1379"/>
                  </a:lnTo>
                  <a:lnTo>
                    <a:pt x="1246" y="1379"/>
                  </a:lnTo>
                  <a:lnTo>
                    <a:pt x="1258" y="1392"/>
                  </a:lnTo>
                  <a:lnTo>
                    <a:pt x="1268" y="1405"/>
                  </a:lnTo>
                  <a:lnTo>
                    <a:pt x="1277" y="1419"/>
                  </a:lnTo>
                  <a:lnTo>
                    <a:pt x="1285" y="1435"/>
                  </a:lnTo>
                  <a:lnTo>
                    <a:pt x="1291" y="1450"/>
                  </a:lnTo>
                  <a:lnTo>
                    <a:pt x="1295" y="1465"/>
                  </a:lnTo>
                  <a:lnTo>
                    <a:pt x="1299" y="1481"/>
                  </a:lnTo>
                  <a:lnTo>
                    <a:pt x="1299" y="1498"/>
                  </a:lnTo>
                  <a:lnTo>
                    <a:pt x="1299" y="1498"/>
                  </a:lnTo>
                  <a:lnTo>
                    <a:pt x="1299" y="1517"/>
                  </a:lnTo>
                  <a:lnTo>
                    <a:pt x="1295" y="1534"/>
                  </a:lnTo>
                  <a:lnTo>
                    <a:pt x="1291" y="1549"/>
                  </a:lnTo>
                  <a:lnTo>
                    <a:pt x="1285" y="1565"/>
                  </a:lnTo>
                  <a:lnTo>
                    <a:pt x="1277" y="1578"/>
                  </a:lnTo>
                  <a:lnTo>
                    <a:pt x="1268" y="1591"/>
                  </a:lnTo>
                  <a:lnTo>
                    <a:pt x="1258" y="1603"/>
                  </a:lnTo>
                  <a:lnTo>
                    <a:pt x="1246" y="1615"/>
                  </a:lnTo>
                  <a:lnTo>
                    <a:pt x="1246" y="1615"/>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US" dirty="0"/>
            </a:p>
          </p:txBody>
        </p:sp>
      </p:grpSp>
      <p:sp>
        <p:nvSpPr>
          <p:cNvPr id="2" name="TextBox 1"/>
          <p:cNvSpPr txBox="1"/>
          <p:nvPr/>
        </p:nvSpPr>
        <p:spPr>
          <a:xfrm>
            <a:off x="5845958" y="3037254"/>
            <a:ext cx="666436" cy="369332"/>
          </a:xfrm>
          <a:prstGeom prst="rect">
            <a:avLst/>
          </a:prstGeom>
          <a:noFill/>
        </p:spPr>
        <p:txBody>
          <a:bodyPr wrap="square" rtlCol="0">
            <a:spAutoFit/>
          </a:bodyPr>
          <a:lstStyle/>
          <a:p>
            <a:r>
              <a:rPr lang="en-US">
                <a:ln w="0"/>
                <a:solidFill>
                  <a:schemeClr val="accent1"/>
                </a:solidFill>
                <a:effectLst>
                  <a:outerShdw blurRad="38100" dist="25400" dir="5400000" algn="ctr" rotWithShape="0">
                    <a:srgbClr val="6E747A">
                      <a:alpha val="43000"/>
                    </a:srgbClr>
                  </a:outerShdw>
                </a:effectLst>
              </a:rPr>
              <a:t>AND</a:t>
            </a:r>
          </a:p>
        </p:txBody>
      </p:sp>
      <p:sp>
        <p:nvSpPr>
          <p:cNvPr id="50" name="Rectangle 49">
            <a:extLst>
              <a:ext uri="{FF2B5EF4-FFF2-40B4-BE49-F238E27FC236}">
                <a16:creationId xmlns:a16="http://schemas.microsoft.com/office/drawing/2014/main" id="{9E91BB03-3415-45DF-B9F7-F289FC325930}"/>
              </a:ext>
            </a:extLst>
          </p:cNvPr>
          <p:cNvSpPr/>
          <p:nvPr/>
        </p:nvSpPr>
        <p:spPr>
          <a:xfrm>
            <a:off x="10725807" y="6509084"/>
            <a:ext cx="1466193" cy="34891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a:p>
        </p:txBody>
      </p:sp>
    </p:spTree>
    <p:extLst>
      <p:ext uri="{BB962C8B-B14F-4D97-AF65-F5344CB8AC3E}">
        <p14:creationId xmlns:p14="http://schemas.microsoft.com/office/powerpoint/2010/main" val="1652261206"/>
      </p:ext>
    </p:extLst>
  </p:cSld>
  <p:clrMapOvr>
    <a:masterClrMapping/>
  </p:clrMapOvr>
  <p:transition>
    <p:fade/>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Individualized Treatment Approaches for COPD</a:t>
            </a:r>
          </a:p>
        </p:txBody>
      </p:sp>
      <p:sp>
        <p:nvSpPr>
          <p:cNvPr id="4" name="Text Placeholder 3">
            <a:extLst>
              <a:ext uri="{FF2B5EF4-FFF2-40B4-BE49-F238E27FC236}">
                <a16:creationId xmlns:a16="http://schemas.microsoft.com/office/drawing/2014/main" id="{67BA244A-E7E7-42EA-80CB-ACF63F9942EC}"/>
              </a:ext>
            </a:extLst>
          </p:cNvPr>
          <p:cNvSpPr>
            <a:spLocks noGrp="1"/>
          </p:cNvSpPr>
          <p:nvPr>
            <p:ph type="body" sz="quarter" idx="13"/>
          </p:nvPr>
        </p:nvSpPr>
        <p:spPr/>
        <p:txBody>
          <a:bodyPr/>
          <a:lstStyle/>
          <a:p>
            <a:r>
              <a:rPr lang="en-US" dirty="0"/>
              <a:t>COPD = chronic obstructive pulmonary disease.</a:t>
            </a:r>
          </a:p>
          <a:p>
            <a:r>
              <a:rPr lang="en-US" dirty="0"/>
              <a:t>Global Initiative for Chronic Obstructive Lung Disease (GOLD). Global Strategy for the Diagnosis, Management, and Prevention of Chronic Obstructive Pulmonary Disease. 2021 Report. https://goldcopd.org/2021-gold-reports/. Accessed November 27, 2020.</a:t>
            </a:r>
          </a:p>
        </p:txBody>
      </p:sp>
      <p:sp>
        <p:nvSpPr>
          <p:cNvPr id="3" name="TextBox 2">
            <a:extLst>
              <a:ext uri="{FF2B5EF4-FFF2-40B4-BE49-F238E27FC236}">
                <a16:creationId xmlns:a16="http://schemas.microsoft.com/office/drawing/2014/main" id="{475BE112-68C5-4360-998D-8BAAD0DEFEB1}"/>
              </a:ext>
            </a:extLst>
          </p:cNvPr>
          <p:cNvSpPr txBox="1"/>
          <p:nvPr/>
        </p:nvSpPr>
        <p:spPr>
          <a:xfrm>
            <a:off x="457200" y="1321864"/>
            <a:ext cx="10507548" cy="2441519"/>
          </a:xfrm>
          <a:prstGeom prst="roundRect">
            <a:avLst/>
          </a:prstGeom>
          <a:gradFill>
            <a:gsLst>
              <a:gs pos="0">
                <a:schemeClr val="accent6">
                  <a:lumMod val="40000"/>
                  <a:lumOff val="60000"/>
                </a:schemeClr>
              </a:gs>
              <a:gs pos="79000">
                <a:schemeClr val="bg1"/>
              </a:gs>
            </a:gsLst>
            <a:lin ang="5400000" scaled="0"/>
          </a:gradFill>
        </p:spPr>
        <p:txBody>
          <a:bodyPr wrap="square" tIns="365760" rtlCol="0">
            <a:spAutoFit/>
          </a:bodyPr>
          <a:lstStyle/>
          <a:p>
            <a:pPr>
              <a:lnSpc>
                <a:spcPct val="90000"/>
              </a:lnSpc>
              <a:spcBef>
                <a:spcPts val="600"/>
              </a:spcBef>
              <a:buClr>
                <a:schemeClr val="accent1"/>
              </a:buClr>
            </a:pPr>
            <a:r>
              <a:rPr lang="en-US" dirty="0">
                <a:latin typeface="Arial" charset="0"/>
                <a:ea typeface="Arial" charset="0"/>
                <a:cs typeface="Arial" charset="0"/>
              </a:rPr>
              <a:t>Pharmacologic treatment for COPD should be individualized, matching the patient’s therapy to their needs, guided by:</a:t>
            </a:r>
          </a:p>
          <a:p>
            <a:pPr marL="347663" indent="-347663">
              <a:spcBef>
                <a:spcPts val="600"/>
              </a:spcBef>
              <a:buClr>
                <a:srgbClr val="830051"/>
              </a:buClr>
              <a:buFont typeface="Arial" charset="0"/>
              <a:buChar char="•"/>
              <a:defRPr/>
            </a:pPr>
            <a:r>
              <a:rPr lang="en-US" sz="1600" dirty="0">
                <a:latin typeface="Arial" panose="020B0604020202020204" pitchFamily="34" charset="0"/>
                <a:ea typeface="Arial" charset="0"/>
                <a:cs typeface="Arial" panose="020B0604020202020204" pitchFamily="34" charset="0"/>
              </a:rPr>
              <a:t>Severity of symptoms and risk of exacerbations</a:t>
            </a:r>
          </a:p>
          <a:p>
            <a:pPr marL="347663" indent="-347663">
              <a:spcBef>
                <a:spcPts val="600"/>
              </a:spcBef>
              <a:buClr>
                <a:srgbClr val="830051"/>
              </a:buClr>
              <a:buFont typeface="Arial" charset="0"/>
              <a:buChar char="•"/>
              <a:defRPr/>
            </a:pPr>
            <a:r>
              <a:rPr lang="en-US" sz="1600" dirty="0">
                <a:latin typeface="Arial" panose="020B0604020202020204" pitchFamily="34" charset="0"/>
                <a:ea typeface="Arial" charset="0"/>
                <a:cs typeface="Arial" panose="020B0604020202020204" pitchFamily="34" charset="0"/>
              </a:rPr>
              <a:t>Side effects and comorbidities</a:t>
            </a:r>
          </a:p>
          <a:p>
            <a:pPr marL="347663" indent="-347663">
              <a:spcBef>
                <a:spcPts val="600"/>
              </a:spcBef>
              <a:buClr>
                <a:srgbClr val="830051"/>
              </a:buClr>
              <a:buFont typeface="Arial" charset="0"/>
              <a:buChar char="•"/>
              <a:defRPr/>
            </a:pPr>
            <a:r>
              <a:rPr lang="en-US" sz="1600" dirty="0">
                <a:latin typeface="Arial" panose="020B0604020202020204" pitchFamily="34" charset="0"/>
                <a:ea typeface="Arial" charset="0"/>
                <a:cs typeface="Arial" panose="020B0604020202020204" pitchFamily="34" charset="0"/>
              </a:rPr>
              <a:t>Drug availability </a:t>
            </a:r>
            <a:r>
              <a:rPr lang="en-US" sz="1600" dirty="0">
                <a:latin typeface="Arial" panose="020B0604020202020204" pitchFamily="34" charset="0"/>
                <a:cs typeface="Arial" panose="020B0604020202020204" pitchFamily="34" charset="0"/>
              </a:rPr>
              <a:t>and</a:t>
            </a:r>
            <a:r>
              <a:rPr lang="en-US" sz="1600" dirty="0">
                <a:latin typeface="Arial" panose="020B0604020202020204" pitchFamily="34" charset="0"/>
                <a:ea typeface="Arial" charset="0"/>
                <a:cs typeface="Arial" panose="020B0604020202020204" pitchFamily="34" charset="0"/>
              </a:rPr>
              <a:t> cost</a:t>
            </a:r>
          </a:p>
          <a:p>
            <a:pPr marL="347663" indent="-347663">
              <a:spcBef>
                <a:spcPts val="600"/>
              </a:spcBef>
              <a:buClr>
                <a:srgbClr val="830051"/>
              </a:buClr>
              <a:buFont typeface="Arial" charset="0"/>
              <a:buChar char="•"/>
              <a:defRPr/>
            </a:pPr>
            <a:r>
              <a:rPr lang="en-US" sz="1600" dirty="0">
                <a:latin typeface="Arial" panose="020B0604020202020204" pitchFamily="34" charset="0"/>
                <a:ea typeface="Arial" charset="0"/>
                <a:cs typeface="Arial" panose="020B0604020202020204" pitchFamily="34" charset="0"/>
              </a:rPr>
              <a:t>Patient response, preference and ability</a:t>
            </a:r>
            <a:r>
              <a:rPr lang="en-US" sz="1600" dirty="0">
                <a:latin typeface="Arial" panose="020B0604020202020204" pitchFamily="34" charset="0"/>
                <a:cs typeface="Arial" panose="020B0604020202020204" pitchFamily="34" charset="0"/>
              </a:rPr>
              <a:t> </a:t>
            </a:r>
            <a:r>
              <a:rPr lang="en-US" sz="1600" dirty="0">
                <a:latin typeface="Arial" panose="020B0604020202020204" pitchFamily="34" charset="0"/>
                <a:ea typeface="Arial" charset="0"/>
                <a:cs typeface="Arial" panose="020B0604020202020204" pitchFamily="34" charset="0"/>
              </a:rPr>
              <a:t>to use drug-delivery device</a:t>
            </a:r>
            <a:endParaRPr lang="en-US" dirty="0"/>
          </a:p>
        </p:txBody>
      </p:sp>
      <p:sp>
        <p:nvSpPr>
          <p:cNvPr id="11" name="TextBox 10">
            <a:extLst>
              <a:ext uri="{FF2B5EF4-FFF2-40B4-BE49-F238E27FC236}">
                <a16:creationId xmlns:a16="http://schemas.microsoft.com/office/drawing/2014/main" id="{91B9A41B-6946-49A7-AECC-CC34B1AC3FF6}"/>
              </a:ext>
            </a:extLst>
          </p:cNvPr>
          <p:cNvSpPr txBox="1"/>
          <p:nvPr/>
        </p:nvSpPr>
        <p:spPr>
          <a:xfrm>
            <a:off x="457201" y="3921325"/>
            <a:ext cx="10507547" cy="1011341"/>
          </a:xfrm>
          <a:prstGeom prst="roundRect">
            <a:avLst/>
          </a:prstGeom>
          <a:gradFill>
            <a:gsLst>
              <a:gs pos="0">
                <a:schemeClr val="accent6">
                  <a:lumMod val="40000"/>
                  <a:lumOff val="60000"/>
                </a:schemeClr>
              </a:gs>
              <a:gs pos="86000">
                <a:schemeClr val="bg1"/>
              </a:gs>
            </a:gsLst>
            <a:lin ang="5400000" scaled="0"/>
          </a:gradFill>
        </p:spPr>
        <p:txBody>
          <a:bodyPr wrap="square" tIns="365760" rtlCol="0">
            <a:spAutoFit/>
          </a:bodyPr>
          <a:lstStyle/>
          <a:p>
            <a:pPr>
              <a:lnSpc>
                <a:spcPct val="90000"/>
              </a:lnSpc>
              <a:spcBef>
                <a:spcPts val="600"/>
              </a:spcBef>
              <a:buClr>
                <a:schemeClr val="accent1"/>
              </a:buClr>
            </a:pPr>
            <a:r>
              <a:rPr lang="en-US" dirty="0">
                <a:latin typeface="Arial" charset="0"/>
                <a:ea typeface="Arial" charset="0"/>
                <a:cs typeface="Arial" charset="0"/>
              </a:rPr>
              <a:t>Non-pharmacological intervention such as pulmonary rehabilitation should also be individualized to maximize personal functional gains</a:t>
            </a:r>
            <a:endParaRPr lang="en-US" dirty="0"/>
          </a:p>
        </p:txBody>
      </p:sp>
      <p:sp>
        <p:nvSpPr>
          <p:cNvPr id="12" name="TextBox 11">
            <a:extLst>
              <a:ext uri="{FF2B5EF4-FFF2-40B4-BE49-F238E27FC236}">
                <a16:creationId xmlns:a16="http://schemas.microsoft.com/office/drawing/2014/main" id="{E140A9CB-7DF0-407A-8B66-A07B9CAEA440}"/>
              </a:ext>
            </a:extLst>
          </p:cNvPr>
          <p:cNvSpPr txBox="1"/>
          <p:nvPr/>
        </p:nvSpPr>
        <p:spPr>
          <a:xfrm>
            <a:off x="457200" y="5232082"/>
            <a:ext cx="10507548" cy="664012"/>
          </a:xfrm>
          <a:prstGeom prst="roundRect">
            <a:avLst/>
          </a:prstGeom>
          <a:gradFill>
            <a:gsLst>
              <a:gs pos="0">
                <a:schemeClr val="accent6">
                  <a:lumMod val="40000"/>
                  <a:lumOff val="60000"/>
                </a:schemeClr>
              </a:gs>
              <a:gs pos="88000">
                <a:schemeClr val="bg1"/>
              </a:gs>
            </a:gsLst>
            <a:lin ang="5400000" scaled="0"/>
          </a:gradFill>
        </p:spPr>
        <p:txBody>
          <a:bodyPr wrap="square" tIns="274320" rtlCol="0">
            <a:spAutoFit/>
          </a:bodyPr>
          <a:lstStyle/>
          <a:p>
            <a:pPr>
              <a:spcBef>
                <a:spcPts val="600"/>
              </a:spcBef>
              <a:spcAft>
                <a:spcPts val="1200"/>
              </a:spcAft>
              <a:defRPr/>
            </a:pPr>
            <a:r>
              <a:rPr lang="en-US" dirty="0">
                <a:latin typeface="Arial" charset="0"/>
                <a:ea typeface="Arial" charset="0"/>
                <a:cs typeface="Arial" charset="0"/>
              </a:rPr>
              <a:t>Integrated care needs to be individualized to the stage of the person’s illness and health literacy</a:t>
            </a:r>
          </a:p>
        </p:txBody>
      </p:sp>
      <p:sp>
        <p:nvSpPr>
          <p:cNvPr id="14" name="Round Diagonal Corner Rectangle 37">
            <a:extLst>
              <a:ext uri="{FF2B5EF4-FFF2-40B4-BE49-F238E27FC236}">
                <a16:creationId xmlns:a16="http://schemas.microsoft.com/office/drawing/2014/main" id="{393B9C38-491C-4162-94DC-78BAA75A79AB}"/>
              </a:ext>
            </a:extLst>
          </p:cNvPr>
          <p:cNvSpPr/>
          <p:nvPr/>
        </p:nvSpPr>
        <p:spPr bwMode="auto">
          <a:xfrm>
            <a:off x="457200" y="1257300"/>
            <a:ext cx="10507548" cy="457200"/>
          </a:xfrm>
          <a:prstGeom prst="roundRect">
            <a:avLst/>
          </a:prstGeom>
          <a:gradFill>
            <a:gsLst>
              <a:gs pos="0">
                <a:schemeClr val="accent1"/>
              </a:gs>
              <a:gs pos="96000">
                <a:schemeClr val="accent1">
                  <a:lumMod val="75000"/>
                </a:schemeClr>
              </a:gs>
            </a:gsLst>
            <a:lin ang="2700000" scaled="0"/>
          </a:gradFill>
          <a:ln w="63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lIns="182880" tIns="72000" rIns="72000" bIns="72000" anchor="ctr"/>
          <a:lstStyle/>
          <a:p>
            <a:pPr defTabSz="577850">
              <a:lnSpc>
                <a:spcPct val="90000"/>
              </a:lnSpc>
              <a:defRPr/>
            </a:pPr>
            <a:r>
              <a:rPr lang="en-US" sz="1700" b="1" dirty="0">
                <a:solidFill>
                  <a:schemeClr val="bg1"/>
                </a:solidFill>
              </a:rPr>
              <a:t>Pharmacologic</a:t>
            </a:r>
            <a:endParaRPr lang="en-US" sz="1700" b="1" baseline="30000" dirty="0">
              <a:solidFill>
                <a:schemeClr val="bg1"/>
              </a:solidFill>
            </a:endParaRPr>
          </a:p>
        </p:txBody>
      </p:sp>
      <p:sp>
        <p:nvSpPr>
          <p:cNvPr id="15" name="Round Diagonal Corner Rectangle 37">
            <a:extLst>
              <a:ext uri="{FF2B5EF4-FFF2-40B4-BE49-F238E27FC236}">
                <a16:creationId xmlns:a16="http://schemas.microsoft.com/office/drawing/2014/main" id="{A80C4FA7-0C59-45EF-8EE6-B306CB2345E9}"/>
              </a:ext>
            </a:extLst>
          </p:cNvPr>
          <p:cNvSpPr/>
          <p:nvPr/>
        </p:nvSpPr>
        <p:spPr bwMode="auto">
          <a:xfrm>
            <a:off x="457201" y="3791022"/>
            <a:ext cx="10507547" cy="457200"/>
          </a:xfrm>
          <a:prstGeom prst="roundRect">
            <a:avLst/>
          </a:prstGeom>
          <a:gradFill>
            <a:gsLst>
              <a:gs pos="0">
                <a:schemeClr val="accent1"/>
              </a:gs>
              <a:gs pos="96000">
                <a:schemeClr val="accent1">
                  <a:lumMod val="75000"/>
                </a:schemeClr>
              </a:gs>
            </a:gsLst>
            <a:lin ang="2700000" scaled="0"/>
          </a:gradFill>
          <a:ln w="63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lIns="182880" tIns="72000" rIns="72000" bIns="72000" anchor="ctr"/>
          <a:lstStyle/>
          <a:p>
            <a:pPr defTabSz="577850">
              <a:lnSpc>
                <a:spcPct val="90000"/>
              </a:lnSpc>
              <a:defRPr/>
            </a:pPr>
            <a:r>
              <a:rPr lang="en-US" sz="1700" b="1" dirty="0">
                <a:solidFill>
                  <a:schemeClr val="bg1"/>
                </a:solidFill>
              </a:rPr>
              <a:t>Non-Pharmacologic</a:t>
            </a:r>
            <a:endParaRPr lang="en-US" sz="1700" b="1" baseline="30000" dirty="0">
              <a:solidFill>
                <a:schemeClr val="bg1"/>
              </a:solidFill>
            </a:endParaRPr>
          </a:p>
        </p:txBody>
      </p:sp>
      <p:sp>
        <p:nvSpPr>
          <p:cNvPr id="16" name="Round Diagonal Corner Rectangle 37">
            <a:extLst>
              <a:ext uri="{FF2B5EF4-FFF2-40B4-BE49-F238E27FC236}">
                <a16:creationId xmlns:a16="http://schemas.microsoft.com/office/drawing/2014/main" id="{00B2DE56-AF6D-4882-88DA-1B62932423A4}"/>
              </a:ext>
            </a:extLst>
          </p:cNvPr>
          <p:cNvSpPr/>
          <p:nvPr/>
        </p:nvSpPr>
        <p:spPr bwMode="auto">
          <a:xfrm>
            <a:off x="457200" y="5045286"/>
            <a:ext cx="10507547" cy="457200"/>
          </a:xfrm>
          <a:prstGeom prst="roundRect">
            <a:avLst/>
          </a:prstGeom>
          <a:gradFill>
            <a:gsLst>
              <a:gs pos="0">
                <a:schemeClr val="accent1"/>
              </a:gs>
              <a:gs pos="96000">
                <a:schemeClr val="accent1">
                  <a:lumMod val="75000"/>
                </a:schemeClr>
              </a:gs>
            </a:gsLst>
            <a:lin ang="2700000" scaled="0"/>
          </a:gradFill>
          <a:ln w="63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lIns="182880" tIns="72000" rIns="72000" bIns="72000" anchor="ctr"/>
          <a:lstStyle/>
          <a:p>
            <a:pPr defTabSz="577850">
              <a:lnSpc>
                <a:spcPct val="90000"/>
              </a:lnSpc>
              <a:defRPr/>
            </a:pPr>
            <a:r>
              <a:rPr lang="en-US" sz="1700" b="1" dirty="0">
                <a:solidFill>
                  <a:schemeClr val="bg1"/>
                </a:solidFill>
              </a:rPr>
              <a:t>Integrative Care</a:t>
            </a:r>
            <a:endParaRPr lang="en-US" sz="1700" b="1" baseline="30000" dirty="0">
              <a:solidFill>
                <a:schemeClr val="bg1"/>
              </a:solidFill>
            </a:endParaRPr>
          </a:p>
        </p:txBody>
      </p:sp>
      <p:sp>
        <p:nvSpPr>
          <p:cNvPr id="13" name="Rectangle 12">
            <a:extLst>
              <a:ext uri="{FF2B5EF4-FFF2-40B4-BE49-F238E27FC236}">
                <a16:creationId xmlns:a16="http://schemas.microsoft.com/office/drawing/2014/main" id="{88D9615F-9027-48F8-A6DF-D1F7515E6228}"/>
              </a:ext>
            </a:extLst>
          </p:cNvPr>
          <p:cNvSpPr/>
          <p:nvPr/>
        </p:nvSpPr>
        <p:spPr>
          <a:xfrm>
            <a:off x="10725807" y="6521116"/>
            <a:ext cx="1466193" cy="34891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a:p>
        </p:txBody>
      </p:sp>
    </p:spTree>
    <p:extLst>
      <p:ext uri="{BB962C8B-B14F-4D97-AF65-F5344CB8AC3E}">
        <p14:creationId xmlns:p14="http://schemas.microsoft.com/office/powerpoint/2010/main" val="2767493215"/>
      </p:ext>
    </p:extLst>
  </p:cSld>
  <p:clrMapOvr>
    <a:masterClrMapping/>
  </p:clrMapOvr>
  <p:transition>
    <p:fade/>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3052E1-E629-4F03-B753-0E0B3611D09F}"/>
              </a:ext>
            </a:extLst>
          </p:cNvPr>
          <p:cNvSpPr>
            <a:spLocks noGrp="1"/>
          </p:cNvSpPr>
          <p:nvPr>
            <p:ph type="title"/>
          </p:nvPr>
        </p:nvSpPr>
        <p:spPr/>
        <p:txBody>
          <a:bodyPr/>
          <a:lstStyle/>
          <a:p>
            <a:r>
              <a:rPr lang="en-US" dirty="0"/>
              <a:t>Management of COPD</a:t>
            </a:r>
          </a:p>
        </p:txBody>
      </p:sp>
      <p:sp>
        <p:nvSpPr>
          <p:cNvPr id="4" name="Text Placeholder 3">
            <a:extLst>
              <a:ext uri="{FF2B5EF4-FFF2-40B4-BE49-F238E27FC236}">
                <a16:creationId xmlns:a16="http://schemas.microsoft.com/office/drawing/2014/main" id="{7C21AA1E-51C8-4670-BEE5-4BB41B60E827}"/>
              </a:ext>
            </a:extLst>
          </p:cNvPr>
          <p:cNvSpPr>
            <a:spLocks noGrp="1"/>
          </p:cNvSpPr>
          <p:nvPr>
            <p:ph type="body" sz="quarter" idx="13"/>
          </p:nvPr>
        </p:nvSpPr>
        <p:spPr>
          <a:xfrm>
            <a:off x="457200" y="6557120"/>
            <a:ext cx="10058400" cy="300880"/>
          </a:xfrm>
        </p:spPr>
        <p:txBody>
          <a:bodyPr/>
          <a:lstStyle/>
          <a:p>
            <a:r>
              <a:rPr lang="en-US" dirty="0"/>
              <a:t>CAT = COPD Assessment Test; COPD = chronic obstructive pulmonary disease; FEV</a:t>
            </a:r>
            <a:r>
              <a:rPr lang="en-US" baseline="-25000" dirty="0"/>
              <a:t>1</a:t>
            </a:r>
            <a:r>
              <a:rPr lang="en-US" dirty="0"/>
              <a:t> = forced expiratory volume in 1 second; GOLD = Global Initiative for Chronic Obstructive Lung Disease; </a:t>
            </a:r>
            <a:r>
              <a:rPr lang="en-US" dirty="0" err="1"/>
              <a:t>mMRC</a:t>
            </a:r>
            <a:r>
              <a:rPr lang="en-US" dirty="0"/>
              <a:t> = modified British Medical Research Council Questionnaire; NIV = noninvasive ventilation.</a:t>
            </a:r>
          </a:p>
          <a:p>
            <a:r>
              <a:rPr lang="en-US" dirty="0"/>
              <a:t>Global Initiative for Chronic Obstructive Lung Disease (GOLD). Global Strategy for the Diagnosis, Management, and Prevention of Chronic Obstructive Pulmonary Disease. 2021 Report. https://goldcopd.org/2021-gold-reports/. Accessed November 27, 2020.</a:t>
            </a:r>
          </a:p>
        </p:txBody>
      </p:sp>
      <p:sp>
        <p:nvSpPr>
          <p:cNvPr id="43" name="TextBox 42">
            <a:extLst>
              <a:ext uri="{FF2B5EF4-FFF2-40B4-BE49-F238E27FC236}">
                <a16:creationId xmlns:a16="http://schemas.microsoft.com/office/drawing/2014/main" id="{3586245E-F1BD-47A0-8E40-BADB14AAAB9D}"/>
              </a:ext>
            </a:extLst>
          </p:cNvPr>
          <p:cNvSpPr txBox="1"/>
          <p:nvPr/>
        </p:nvSpPr>
        <p:spPr>
          <a:xfrm>
            <a:off x="5638800" y="2990850"/>
            <a:ext cx="232756" cy="276999"/>
          </a:xfrm>
          <a:prstGeom prst="rect">
            <a:avLst/>
          </a:prstGeom>
          <a:noFill/>
        </p:spPr>
        <p:txBody>
          <a:bodyPr wrap="none" lIns="0" tIns="0" rIns="0" bIns="0" rtlCol="0">
            <a:spAutoFit/>
          </a:bodyPr>
          <a:lstStyle/>
          <a:p>
            <a:pPr marL="230188" indent="-230188">
              <a:buClr>
                <a:schemeClr val="accent1"/>
              </a:buClr>
              <a:buFont typeface="Arial" panose="020B0604020202020204" pitchFamily="34" charset="0"/>
              <a:buChar char="•"/>
            </a:pPr>
            <a:endParaRPr lang="en-US" dirty="0"/>
          </a:p>
        </p:txBody>
      </p:sp>
      <p:pic>
        <p:nvPicPr>
          <p:cNvPr id="3" name="Picture 2">
            <a:extLst>
              <a:ext uri="{FF2B5EF4-FFF2-40B4-BE49-F238E27FC236}">
                <a16:creationId xmlns:a16="http://schemas.microsoft.com/office/drawing/2014/main" id="{CC691A5F-3F74-406D-AC93-E45B05C9248F}"/>
              </a:ext>
            </a:extLst>
          </p:cNvPr>
          <p:cNvPicPr>
            <a:picLocks noChangeAspect="1"/>
          </p:cNvPicPr>
          <p:nvPr/>
        </p:nvPicPr>
        <p:blipFill>
          <a:blip r:embed="rId3"/>
          <a:stretch>
            <a:fillRect/>
          </a:stretch>
        </p:blipFill>
        <p:spPr>
          <a:xfrm>
            <a:off x="2595379" y="1171574"/>
            <a:ext cx="6552353" cy="5048251"/>
          </a:xfrm>
          <a:prstGeom prst="rect">
            <a:avLst/>
          </a:prstGeom>
        </p:spPr>
      </p:pic>
      <p:sp>
        <p:nvSpPr>
          <p:cNvPr id="8" name="Rectangle 7">
            <a:extLst>
              <a:ext uri="{FF2B5EF4-FFF2-40B4-BE49-F238E27FC236}">
                <a16:creationId xmlns:a16="http://schemas.microsoft.com/office/drawing/2014/main" id="{C729C679-0E4C-4423-B95F-F530785AD43F}"/>
              </a:ext>
            </a:extLst>
          </p:cNvPr>
          <p:cNvSpPr/>
          <p:nvPr/>
        </p:nvSpPr>
        <p:spPr>
          <a:xfrm>
            <a:off x="10725807" y="6509084"/>
            <a:ext cx="1466193" cy="34891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a:p>
        </p:txBody>
      </p:sp>
    </p:spTree>
    <p:extLst>
      <p:ext uri="{BB962C8B-B14F-4D97-AF65-F5344CB8AC3E}">
        <p14:creationId xmlns:p14="http://schemas.microsoft.com/office/powerpoint/2010/main" val="1724660012"/>
      </p:ext>
    </p:extLst>
  </p:cSld>
  <p:clrMapOvr>
    <a:masterClrMapping/>
  </p:clrMapOvr>
  <p:transition>
    <p:fade/>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E2ECA256-FFE8-4173-AEAB-10392F6A2A11}"/>
              </a:ext>
            </a:extLst>
          </p:cNvPr>
          <p:cNvSpPr>
            <a:spLocks noGrp="1"/>
          </p:cNvSpPr>
          <p:nvPr>
            <p:ph type="title"/>
          </p:nvPr>
        </p:nvSpPr>
        <p:spPr/>
        <p:txBody>
          <a:bodyPr/>
          <a:lstStyle/>
          <a:p>
            <a:r>
              <a:rPr lang="en-US" dirty="0"/>
              <a:t>Refined ABCD Assessment Tool</a:t>
            </a:r>
          </a:p>
        </p:txBody>
      </p:sp>
      <p:sp>
        <p:nvSpPr>
          <p:cNvPr id="6" name="Text Placeholder 5">
            <a:extLst>
              <a:ext uri="{FF2B5EF4-FFF2-40B4-BE49-F238E27FC236}">
                <a16:creationId xmlns:a16="http://schemas.microsoft.com/office/drawing/2014/main" id="{E5B56C66-C7DD-41A1-AB20-85A03524F12C}"/>
              </a:ext>
            </a:extLst>
          </p:cNvPr>
          <p:cNvSpPr>
            <a:spLocks noGrp="1"/>
          </p:cNvSpPr>
          <p:nvPr>
            <p:ph type="body" sz="quarter" idx="13"/>
          </p:nvPr>
        </p:nvSpPr>
        <p:spPr/>
        <p:txBody>
          <a:bodyPr/>
          <a:lstStyle/>
          <a:p>
            <a:r>
              <a:rPr lang="en-US" dirty="0"/>
              <a:t>CAT = COPD Assessment Test; COPD = chronic obstructive pulmonary disease; FEV</a:t>
            </a:r>
            <a:r>
              <a:rPr lang="en-US" baseline="-25000" dirty="0"/>
              <a:t>1</a:t>
            </a:r>
            <a:r>
              <a:rPr lang="en-US" dirty="0"/>
              <a:t> = forced expiratory volume in 1 second; FVC = forced vital capacity; GOLD = Global Initiative for Chronic Obstructive Lung Disease; </a:t>
            </a:r>
            <a:r>
              <a:rPr lang="en-US" dirty="0" err="1"/>
              <a:t>mMRC</a:t>
            </a:r>
            <a:r>
              <a:rPr lang="en-US" dirty="0"/>
              <a:t> = modified British Medical Research Council Questionnaire. </a:t>
            </a:r>
          </a:p>
          <a:p>
            <a:r>
              <a:rPr lang="en-US" dirty="0"/>
              <a:t>Global Initiative for Chronic Obstructive Lung Disease (GOLD). Global Strategy for the Diagnosis, Management, and Prevention of Chronic Obstructive Pulmonary Disease. 2021 Report. https://goldcopd.org/2021-gold-reports/. Accessed November 27, 2020.</a:t>
            </a:r>
          </a:p>
        </p:txBody>
      </p:sp>
      <p:pic>
        <p:nvPicPr>
          <p:cNvPr id="2" name="Picture 1">
            <a:extLst>
              <a:ext uri="{FF2B5EF4-FFF2-40B4-BE49-F238E27FC236}">
                <a16:creationId xmlns:a16="http://schemas.microsoft.com/office/drawing/2014/main" id="{53941AA3-D202-4798-86EF-8A1EA0A1201F}"/>
              </a:ext>
            </a:extLst>
          </p:cNvPr>
          <p:cNvPicPr>
            <a:picLocks noChangeAspect="1"/>
          </p:cNvPicPr>
          <p:nvPr/>
        </p:nvPicPr>
        <p:blipFill>
          <a:blip r:embed="rId3"/>
          <a:stretch>
            <a:fillRect/>
          </a:stretch>
        </p:blipFill>
        <p:spPr>
          <a:xfrm>
            <a:off x="1722961" y="1245040"/>
            <a:ext cx="7981951" cy="4799743"/>
          </a:xfrm>
          <a:prstGeom prst="rect">
            <a:avLst/>
          </a:prstGeom>
        </p:spPr>
      </p:pic>
      <p:sp>
        <p:nvSpPr>
          <p:cNvPr id="10" name="Rectangle 9">
            <a:extLst>
              <a:ext uri="{FF2B5EF4-FFF2-40B4-BE49-F238E27FC236}">
                <a16:creationId xmlns:a16="http://schemas.microsoft.com/office/drawing/2014/main" id="{27AD9601-A906-4E7A-9710-185C06CD4ADA}"/>
              </a:ext>
            </a:extLst>
          </p:cNvPr>
          <p:cNvSpPr/>
          <p:nvPr/>
        </p:nvSpPr>
        <p:spPr>
          <a:xfrm>
            <a:off x="10725807" y="6509084"/>
            <a:ext cx="1466193" cy="34891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a:p>
        </p:txBody>
      </p:sp>
    </p:spTree>
    <p:extLst>
      <p:ext uri="{BB962C8B-B14F-4D97-AF65-F5344CB8AC3E}">
        <p14:creationId xmlns:p14="http://schemas.microsoft.com/office/powerpoint/2010/main" val="749590432"/>
      </p:ext>
    </p:extLst>
  </p:cSld>
  <p:clrMapOvr>
    <a:masterClrMapping/>
  </p:clrMapOvr>
  <p:transition>
    <p:fade/>
  </p:transition>
</p:sld>
</file>

<file path=ppt/slides/slide7.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9B13BD-4F03-41AF-AA89-599D76761065}"/>
              </a:ext>
            </a:extLst>
          </p:cNvPr>
          <p:cNvSpPr>
            <a:spLocks noGrp="1"/>
          </p:cNvSpPr>
          <p:nvPr>
            <p:ph type="title"/>
          </p:nvPr>
        </p:nvSpPr>
        <p:spPr>
          <a:xfrm>
            <a:off x="457200" y="228601"/>
            <a:ext cx="11277600" cy="800100"/>
          </a:xfrm>
        </p:spPr>
        <p:txBody>
          <a:bodyPr/>
          <a:lstStyle/>
          <a:p>
            <a:r>
              <a:rPr lang="en-US" dirty="0"/>
              <a:t>Modified MRC Dyspnea Scale</a:t>
            </a:r>
            <a:r>
              <a:rPr lang="en-US" baseline="30000" dirty="0"/>
              <a:t>1,2</a:t>
            </a:r>
            <a:endParaRPr lang="en-US" dirty="0"/>
          </a:p>
        </p:txBody>
      </p:sp>
      <p:sp>
        <p:nvSpPr>
          <p:cNvPr id="4" name="Text Placeholder 3">
            <a:extLst>
              <a:ext uri="{FF2B5EF4-FFF2-40B4-BE49-F238E27FC236}">
                <a16:creationId xmlns:a16="http://schemas.microsoft.com/office/drawing/2014/main" id="{EDB348BF-0513-47D7-86BA-FE28D517E926}"/>
              </a:ext>
            </a:extLst>
          </p:cNvPr>
          <p:cNvSpPr>
            <a:spLocks noGrp="1"/>
          </p:cNvSpPr>
          <p:nvPr>
            <p:ph type="body" sz="quarter" idx="13"/>
          </p:nvPr>
        </p:nvSpPr>
        <p:spPr>
          <a:xfrm>
            <a:off x="457200" y="5852160"/>
            <a:ext cx="10058400" cy="1005840"/>
          </a:xfrm>
        </p:spPr>
        <p:txBody>
          <a:bodyPr/>
          <a:lstStyle/>
          <a:p>
            <a:endParaRPr lang="en-US" dirty="0"/>
          </a:p>
          <a:p>
            <a:r>
              <a:rPr lang="en-US" dirty="0" err="1"/>
              <a:t>mMRC</a:t>
            </a:r>
            <a:r>
              <a:rPr lang="en-US" dirty="0"/>
              <a:t> = modified British Medical Research Council Questionnaire.</a:t>
            </a:r>
          </a:p>
          <a:p>
            <a:r>
              <a:rPr lang="en-US" dirty="0"/>
              <a:t>1. Global Initiative for Chronic Obstructive Lung Disease (GOLD). Global Strategy for the Diagnosis, Management, and Prevention of Chronic Obstructive Pulmonary Disease. 2021 Report. https://goldcopd.org/2021-gold-reports/. Accessed November 27, 2020</a:t>
            </a:r>
            <a:r>
              <a:rPr lang="en-US" altLang="ja-JP" dirty="0"/>
              <a:t>; 2. Fletcher CM. </a:t>
            </a:r>
            <a:r>
              <a:rPr lang="en-US" altLang="ja-JP" i="1" dirty="0"/>
              <a:t>BMJ</a:t>
            </a:r>
            <a:r>
              <a:rPr lang="en-US" altLang="ja-JP" dirty="0"/>
              <a:t>. 1960;2:1665.</a:t>
            </a:r>
            <a:endParaRPr lang="en-US" dirty="0"/>
          </a:p>
        </p:txBody>
      </p:sp>
      <p:pic>
        <p:nvPicPr>
          <p:cNvPr id="5" name="Picture 4">
            <a:extLst>
              <a:ext uri="{FF2B5EF4-FFF2-40B4-BE49-F238E27FC236}">
                <a16:creationId xmlns:a16="http://schemas.microsoft.com/office/drawing/2014/main" id="{F0282114-1430-4E2F-A5A4-821A8F50B441}"/>
              </a:ext>
            </a:extLst>
          </p:cNvPr>
          <p:cNvPicPr>
            <a:picLocks noChangeAspect="1"/>
          </p:cNvPicPr>
          <p:nvPr/>
        </p:nvPicPr>
        <p:blipFill>
          <a:blip r:embed="rId3"/>
          <a:stretch>
            <a:fillRect/>
          </a:stretch>
        </p:blipFill>
        <p:spPr>
          <a:xfrm>
            <a:off x="1409700" y="1474490"/>
            <a:ext cx="9372600" cy="4543425"/>
          </a:xfrm>
          <a:prstGeom prst="rect">
            <a:avLst/>
          </a:prstGeom>
        </p:spPr>
      </p:pic>
      <p:sp>
        <p:nvSpPr>
          <p:cNvPr id="10" name="Rectangle 9">
            <a:extLst>
              <a:ext uri="{FF2B5EF4-FFF2-40B4-BE49-F238E27FC236}">
                <a16:creationId xmlns:a16="http://schemas.microsoft.com/office/drawing/2014/main" id="{9D95A524-1DC2-4DCC-BD79-F1ADC2DDEF4B}"/>
              </a:ext>
            </a:extLst>
          </p:cNvPr>
          <p:cNvSpPr/>
          <p:nvPr/>
        </p:nvSpPr>
        <p:spPr>
          <a:xfrm>
            <a:off x="10725807" y="6509084"/>
            <a:ext cx="1466193" cy="34891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a:p>
        </p:txBody>
      </p:sp>
    </p:spTree>
    <p:extLst>
      <p:ext uri="{BB962C8B-B14F-4D97-AF65-F5344CB8AC3E}">
        <p14:creationId xmlns:p14="http://schemas.microsoft.com/office/powerpoint/2010/main" val="2599541124"/>
      </p:ext>
    </p:extLst>
  </p:cSld>
  <p:clrMapOvr>
    <a:masterClrMapping/>
  </p:clrMapOvr>
  <p:transition>
    <p:fade/>
  </p:transition>
</p:sld>
</file>

<file path=ppt/slides/slide8.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9B13BD-4F03-41AF-AA89-599D76761065}"/>
              </a:ext>
            </a:extLst>
          </p:cNvPr>
          <p:cNvSpPr>
            <a:spLocks noGrp="1"/>
          </p:cNvSpPr>
          <p:nvPr>
            <p:ph type="title"/>
          </p:nvPr>
        </p:nvSpPr>
        <p:spPr>
          <a:xfrm>
            <a:off x="457200" y="228601"/>
            <a:ext cx="11277600" cy="800100"/>
          </a:xfrm>
        </p:spPr>
        <p:txBody>
          <a:bodyPr/>
          <a:lstStyle/>
          <a:p>
            <a:r>
              <a:rPr lang="en-US" dirty="0"/>
              <a:t>CAT™ Assessment</a:t>
            </a:r>
            <a:r>
              <a:rPr lang="en-US" baseline="30000" dirty="0"/>
              <a:t>1,2</a:t>
            </a:r>
            <a:endParaRPr lang="en-US" dirty="0"/>
          </a:p>
        </p:txBody>
      </p:sp>
      <p:sp>
        <p:nvSpPr>
          <p:cNvPr id="4" name="Text Placeholder 3">
            <a:extLst>
              <a:ext uri="{FF2B5EF4-FFF2-40B4-BE49-F238E27FC236}">
                <a16:creationId xmlns:a16="http://schemas.microsoft.com/office/drawing/2014/main" id="{EDB348BF-0513-47D7-86BA-FE28D517E926}"/>
              </a:ext>
            </a:extLst>
          </p:cNvPr>
          <p:cNvSpPr>
            <a:spLocks noGrp="1"/>
          </p:cNvSpPr>
          <p:nvPr>
            <p:ph type="body" sz="quarter" idx="13"/>
          </p:nvPr>
        </p:nvSpPr>
        <p:spPr>
          <a:xfrm>
            <a:off x="457200" y="5852160"/>
            <a:ext cx="10058400" cy="1005840"/>
          </a:xfrm>
        </p:spPr>
        <p:txBody>
          <a:bodyPr/>
          <a:lstStyle/>
          <a:p>
            <a:endParaRPr lang="en-US" dirty="0"/>
          </a:p>
          <a:p>
            <a:r>
              <a:rPr lang="en-US" dirty="0"/>
              <a:t>CAT = COPD Assessment Test; COPD = chronic obstructive pulmonary disease.</a:t>
            </a:r>
          </a:p>
          <a:p>
            <a:r>
              <a:rPr lang="en-US" dirty="0"/>
              <a:t>1. Global Initiative for Chronic Obstructive Lung Disease (GOLD). Global Strategy for the Diagnosis, Management, and Prevention of Chronic Obstructive Pulmonary Disease. 2021 Report. https://goldcopd.org/2021-gold-reports/. Accessed November 27, 2020</a:t>
            </a:r>
            <a:r>
              <a:rPr lang="en-US" altLang="ja-JP" dirty="0"/>
              <a:t>; 2. Jones PW et al. </a:t>
            </a:r>
            <a:r>
              <a:rPr lang="en-US" altLang="ja-JP" i="1" dirty="0"/>
              <a:t>Eur Respir J</a:t>
            </a:r>
            <a:r>
              <a:rPr lang="en-US" altLang="ja-JP" dirty="0"/>
              <a:t>. 2009;34:648-654.</a:t>
            </a:r>
            <a:endParaRPr lang="en-US" dirty="0"/>
          </a:p>
        </p:txBody>
      </p:sp>
      <p:grpSp>
        <p:nvGrpSpPr>
          <p:cNvPr id="12" name="Group 11">
            <a:extLst>
              <a:ext uri="{FF2B5EF4-FFF2-40B4-BE49-F238E27FC236}">
                <a16:creationId xmlns:a16="http://schemas.microsoft.com/office/drawing/2014/main" id="{657572AD-9D94-4A77-879E-645185CDF8F9}"/>
              </a:ext>
            </a:extLst>
          </p:cNvPr>
          <p:cNvGrpSpPr/>
          <p:nvPr/>
        </p:nvGrpSpPr>
        <p:grpSpPr>
          <a:xfrm>
            <a:off x="2573120" y="1338146"/>
            <a:ext cx="7045759" cy="5001661"/>
            <a:chOff x="2254827" y="1183190"/>
            <a:chExt cx="7221898" cy="5145466"/>
          </a:xfrm>
        </p:grpSpPr>
        <p:pic>
          <p:nvPicPr>
            <p:cNvPr id="6" name="Picture 5">
              <a:extLst>
                <a:ext uri="{FF2B5EF4-FFF2-40B4-BE49-F238E27FC236}">
                  <a16:creationId xmlns:a16="http://schemas.microsoft.com/office/drawing/2014/main" id="{D26526F8-88C9-4EDA-96DC-FDE7D4972E3A}"/>
                </a:ext>
              </a:extLst>
            </p:cNvPr>
            <p:cNvPicPr>
              <a:picLocks noChangeAspect="1"/>
            </p:cNvPicPr>
            <p:nvPr/>
          </p:nvPicPr>
          <p:blipFill>
            <a:blip r:embed="rId3"/>
            <a:stretch>
              <a:fillRect/>
            </a:stretch>
          </p:blipFill>
          <p:spPr>
            <a:xfrm>
              <a:off x="2504641" y="1183190"/>
              <a:ext cx="6691314" cy="5145466"/>
            </a:xfrm>
            <a:prstGeom prst="rect">
              <a:avLst/>
            </a:prstGeom>
          </p:spPr>
        </p:pic>
        <p:sp>
          <p:nvSpPr>
            <p:cNvPr id="7" name="Rectangle 6">
              <a:extLst>
                <a:ext uri="{FF2B5EF4-FFF2-40B4-BE49-F238E27FC236}">
                  <a16:creationId xmlns:a16="http://schemas.microsoft.com/office/drawing/2014/main" id="{2DA025C9-BBB8-4089-BBD2-86464E618C56}"/>
                </a:ext>
              </a:extLst>
            </p:cNvPr>
            <p:cNvSpPr/>
            <p:nvPr/>
          </p:nvSpPr>
          <p:spPr>
            <a:xfrm>
              <a:off x="2608550" y="5927790"/>
              <a:ext cx="2982192" cy="35329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9F70943A-0444-4658-AC01-27879366B5D1}"/>
                </a:ext>
              </a:extLst>
            </p:cNvPr>
            <p:cNvSpPr/>
            <p:nvPr/>
          </p:nvSpPr>
          <p:spPr>
            <a:xfrm>
              <a:off x="2254827" y="5674810"/>
              <a:ext cx="353723" cy="65384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11E842D1-3BFF-49C1-9A70-AF1C09F27B1F}"/>
                </a:ext>
              </a:extLst>
            </p:cNvPr>
            <p:cNvSpPr/>
            <p:nvPr/>
          </p:nvSpPr>
          <p:spPr>
            <a:xfrm>
              <a:off x="9123002" y="5674809"/>
              <a:ext cx="353723" cy="65384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3" name="Rectangle 12">
            <a:extLst>
              <a:ext uri="{FF2B5EF4-FFF2-40B4-BE49-F238E27FC236}">
                <a16:creationId xmlns:a16="http://schemas.microsoft.com/office/drawing/2014/main" id="{F2A00A30-47A2-44C2-AB53-069170D808A1}"/>
              </a:ext>
            </a:extLst>
          </p:cNvPr>
          <p:cNvSpPr/>
          <p:nvPr/>
        </p:nvSpPr>
        <p:spPr>
          <a:xfrm>
            <a:off x="10725807" y="6509084"/>
            <a:ext cx="1466193" cy="34891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a:p>
        </p:txBody>
      </p:sp>
    </p:spTree>
    <p:extLst>
      <p:ext uri="{BB962C8B-B14F-4D97-AF65-F5344CB8AC3E}">
        <p14:creationId xmlns:p14="http://schemas.microsoft.com/office/powerpoint/2010/main" val="761179508"/>
      </p:ext>
    </p:extLst>
  </p:cSld>
  <p:clrMapOvr>
    <a:masterClrMapping/>
  </p:clrMapOvr>
  <p:transition>
    <p:fade/>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E2ECA256-FFE8-4173-AEAB-10392F6A2A11}"/>
              </a:ext>
            </a:extLst>
          </p:cNvPr>
          <p:cNvSpPr>
            <a:spLocks noGrp="1"/>
          </p:cNvSpPr>
          <p:nvPr>
            <p:ph type="title"/>
          </p:nvPr>
        </p:nvSpPr>
        <p:spPr/>
        <p:txBody>
          <a:bodyPr>
            <a:normAutofit/>
          </a:bodyPr>
          <a:lstStyle/>
          <a:p>
            <a:r>
              <a:rPr lang="en-US" dirty="0"/>
              <a:t>Initial Pharmacological Management of COPD</a:t>
            </a:r>
          </a:p>
        </p:txBody>
      </p:sp>
      <p:sp>
        <p:nvSpPr>
          <p:cNvPr id="6" name="Text Placeholder 5">
            <a:extLst>
              <a:ext uri="{FF2B5EF4-FFF2-40B4-BE49-F238E27FC236}">
                <a16:creationId xmlns:a16="http://schemas.microsoft.com/office/drawing/2014/main" id="{E5B56C66-C7DD-41A1-AB20-85A03524F12C}"/>
              </a:ext>
            </a:extLst>
          </p:cNvPr>
          <p:cNvSpPr>
            <a:spLocks noGrp="1"/>
          </p:cNvSpPr>
          <p:nvPr>
            <p:ph type="body" sz="quarter" idx="13"/>
          </p:nvPr>
        </p:nvSpPr>
        <p:spPr/>
        <p:txBody>
          <a:bodyPr/>
          <a:lstStyle/>
          <a:p>
            <a:r>
              <a:rPr lang="en-US" dirty="0"/>
              <a:t>CAT™ = COPD Assessment Test; COPD = chronic obstructive pulmonary disease; </a:t>
            </a:r>
            <a:r>
              <a:rPr lang="en-US" dirty="0" err="1"/>
              <a:t>eos</a:t>
            </a:r>
            <a:r>
              <a:rPr lang="en-US" dirty="0"/>
              <a:t> = blood eosinophil count in cells per microliter; ICS = inhaled corticosteroid; LABA = long-acting beta</a:t>
            </a:r>
            <a:r>
              <a:rPr lang="en-US" baseline="-25000" dirty="0"/>
              <a:t>2</a:t>
            </a:r>
            <a:r>
              <a:rPr lang="en-US" dirty="0"/>
              <a:t>-agonist; LAMA = long-acting muscarinic antagonist; mMRC = modified British Medical Research Council questionnaire. </a:t>
            </a:r>
          </a:p>
          <a:p>
            <a:r>
              <a:rPr lang="en-US" dirty="0"/>
              <a:t>Global Initiative for Chronic Obstructive Lung Disease (GOLD). Global Strategy for the Diagnosis, Management, and Prevention of Chronic Obstructive Pulmonary Disease. 2021 Report. https://goldcopd.org/2021-gold-reports/. Accessed November 27, 2020.</a:t>
            </a:r>
          </a:p>
        </p:txBody>
      </p:sp>
      <p:pic>
        <p:nvPicPr>
          <p:cNvPr id="3" name="Picture 2">
            <a:extLst>
              <a:ext uri="{FF2B5EF4-FFF2-40B4-BE49-F238E27FC236}">
                <a16:creationId xmlns:a16="http://schemas.microsoft.com/office/drawing/2014/main" id="{9584711E-99AE-4EBA-9EC7-60114B802003}"/>
              </a:ext>
            </a:extLst>
          </p:cNvPr>
          <p:cNvPicPr>
            <a:picLocks noChangeAspect="1"/>
          </p:cNvPicPr>
          <p:nvPr/>
        </p:nvPicPr>
        <p:blipFill>
          <a:blip r:embed="rId3"/>
          <a:stretch>
            <a:fillRect/>
          </a:stretch>
        </p:blipFill>
        <p:spPr>
          <a:xfrm>
            <a:off x="633144" y="1643724"/>
            <a:ext cx="10837377" cy="3570551"/>
          </a:xfrm>
          <a:prstGeom prst="rect">
            <a:avLst/>
          </a:prstGeom>
        </p:spPr>
      </p:pic>
      <p:sp>
        <p:nvSpPr>
          <p:cNvPr id="8" name="Rectangle 7">
            <a:extLst>
              <a:ext uri="{FF2B5EF4-FFF2-40B4-BE49-F238E27FC236}">
                <a16:creationId xmlns:a16="http://schemas.microsoft.com/office/drawing/2014/main" id="{5744C282-C6F1-4161-B4FF-87259E6CE8CD}"/>
              </a:ext>
            </a:extLst>
          </p:cNvPr>
          <p:cNvSpPr/>
          <p:nvPr/>
        </p:nvSpPr>
        <p:spPr>
          <a:xfrm>
            <a:off x="10725807" y="6509084"/>
            <a:ext cx="1466193" cy="34891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a:p>
        </p:txBody>
      </p:sp>
    </p:spTree>
    <p:extLst>
      <p:ext uri="{BB962C8B-B14F-4D97-AF65-F5344CB8AC3E}">
        <p14:creationId xmlns:p14="http://schemas.microsoft.com/office/powerpoint/2010/main" val="3298977393"/>
      </p:ext>
    </p:extLst>
  </p:cSld>
  <p:clrMapOvr>
    <a:masterClrMapping/>
  </p:clrMapOvr>
  <p:transition>
    <p:fade/>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132A11F7-8FC5-48E7-AEC3-766C23452DCC}"/>
              </a:ext>
            </a:extLst>
          </p:cNvPr>
          <p:cNvSpPr>
            <a:spLocks noGrp="1"/>
          </p:cNvSpPr>
          <p:nvPr>
            <p:ph type="title"/>
          </p:nvPr>
        </p:nvSpPr>
        <p:spPr/>
        <p:txBody>
          <a:bodyPr>
            <a:normAutofit/>
          </a:bodyPr>
          <a:lstStyle/>
          <a:p>
            <a:r>
              <a:rPr lang="en-US" dirty="0"/>
              <a:t>Treatment of Stable COPD: Management Cycle</a:t>
            </a:r>
          </a:p>
        </p:txBody>
      </p:sp>
      <p:sp>
        <p:nvSpPr>
          <p:cNvPr id="6" name="Text Placeholder 5">
            <a:extLst>
              <a:ext uri="{FF2B5EF4-FFF2-40B4-BE49-F238E27FC236}">
                <a16:creationId xmlns:a16="http://schemas.microsoft.com/office/drawing/2014/main" id="{E5B56C66-C7DD-41A1-AB20-85A03524F12C}"/>
              </a:ext>
            </a:extLst>
          </p:cNvPr>
          <p:cNvSpPr>
            <a:spLocks noGrp="1"/>
          </p:cNvSpPr>
          <p:nvPr>
            <p:ph type="body" sz="quarter" idx="13"/>
          </p:nvPr>
        </p:nvSpPr>
        <p:spPr/>
        <p:txBody>
          <a:bodyPr/>
          <a:lstStyle/>
          <a:p>
            <a:endParaRPr lang="en-US" dirty="0"/>
          </a:p>
          <a:p>
            <a:r>
              <a:rPr lang="en-US" dirty="0"/>
              <a:t>COPD = chronic obstructive pulmonary disease; ICS = inhaled corticosteroid.</a:t>
            </a:r>
          </a:p>
          <a:p>
            <a:r>
              <a:rPr lang="en-US" dirty="0"/>
              <a:t>Global Initiative for Chronic Obstructive Lung Disease (GOLD). Global Strategy for the Diagnosis, Management, and Prevention of Chronic Obstructive Pulmonary Disease. 2021 Report. https://goldcopd.org/2021-gold-reports/. Accessed November 27, 2020.</a:t>
            </a:r>
          </a:p>
        </p:txBody>
      </p:sp>
      <p:sp>
        <p:nvSpPr>
          <p:cNvPr id="4" name="TextBox 3">
            <a:extLst>
              <a:ext uri="{FF2B5EF4-FFF2-40B4-BE49-F238E27FC236}">
                <a16:creationId xmlns:a16="http://schemas.microsoft.com/office/drawing/2014/main" id="{A837A1D7-F229-44ED-A0E5-9E32E48C2347}"/>
              </a:ext>
            </a:extLst>
          </p:cNvPr>
          <p:cNvSpPr txBox="1"/>
          <p:nvPr/>
        </p:nvSpPr>
        <p:spPr>
          <a:xfrm>
            <a:off x="260730" y="5696514"/>
            <a:ext cx="10887936" cy="276999"/>
          </a:xfrm>
          <a:prstGeom prst="rect">
            <a:avLst/>
          </a:prstGeom>
          <a:noFill/>
        </p:spPr>
        <p:txBody>
          <a:bodyPr wrap="square" rtlCol="0">
            <a:spAutoFit/>
          </a:bodyPr>
          <a:lstStyle/>
          <a:p>
            <a:pPr algn="ctr">
              <a:buClr>
                <a:schemeClr val="accent1"/>
              </a:buClr>
            </a:pPr>
            <a:r>
              <a:rPr lang="en-US" sz="1200" b="1" i="1" dirty="0"/>
              <a:t>Patients, in whom treatment modification is considered, in particular de-escalation, should be undertaken under close medical supervision.</a:t>
            </a:r>
          </a:p>
        </p:txBody>
      </p:sp>
      <p:pic>
        <p:nvPicPr>
          <p:cNvPr id="5" name="Picture 4">
            <a:extLst>
              <a:ext uri="{FF2B5EF4-FFF2-40B4-BE49-F238E27FC236}">
                <a16:creationId xmlns:a16="http://schemas.microsoft.com/office/drawing/2014/main" id="{139C0F7E-B142-4DB3-9B1E-0F36E3891A30}"/>
              </a:ext>
            </a:extLst>
          </p:cNvPr>
          <p:cNvPicPr>
            <a:picLocks noChangeAspect="1"/>
          </p:cNvPicPr>
          <p:nvPr/>
        </p:nvPicPr>
        <p:blipFill>
          <a:blip r:embed="rId3"/>
          <a:stretch>
            <a:fillRect/>
          </a:stretch>
        </p:blipFill>
        <p:spPr>
          <a:xfrm>
            <a:off x="384468" y="1391083"/>
            <a:ext cx="11015365" cy="3887132"/>
          </a:xfrm>
          <a:prstGeom prst="rect">
            <a:avLst/>
          </a:prstGeom>
        </p:spPr>
      </p:pic>
      <p:sp>
        <p:nvSpPr>
          <p:cNvPr id="9" name="Rectangle 8">
            <a:extLst>
              <a:ext uri="{FF2B5EF4-FFF2-40B4-BE49-F238E27FC236}">
                <a16:creationId xmlns:a16="http://schemas.microsoft.com/office/drawing/2014/main" id="{F5426FBE-A1D7-447C-AEE8-69788FDDFB90}"/>
              </a:ext>
            </a:extLst>
          </p:cNvPr>
          <p:cNvSpPr/>
          <p:nvPr/>
        </p:nvSpPr>
        <p:spPr>
          <a:xfrm>
            <a:off x="10725807" y="6509084"/>
            <a:ext cx="1466193" cy="34891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a:p>
        </p:txBody>
      </p:sp>
    </p:spTree>
    <p:extLst>
      <p:ext uri="{BB962C8B-B14F-4D97-AF65-F5344CB8AC3E}">
        <p14:creationId xmlns:p14="http://schemas.microsoft.com/office/powerpoint/2010/main" val="1310778837"/>
      </p:ext>
    </p:extLst>
  </p:cSld>
  <p:clrMapOvr>
    <a:masterClrMapping/>
  </p:clrMapOvr>
  <p:transition>
    <p:fade/>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Rectangle 12">
            <a:extLst>
              <a:ext uri="{FF2B5EF4-FFF2-40B4-BE49-F238E27FC236}">
                <a16:creationId xmlns:a16="http://schemas.microsoft.com/office/drawing/2014/main" id="{BC0EB21B-3970-43AD-93D2-7E2437B7B692}"/>
              </a:ext>
            </a:extLst>
          </p:cNvPr>
          <p:cNvSpPr/>
          <p:nvPr/>
        </p:nvSpPr>
        <p:spPr>
          <a:xfrm>
            <a:off x="2257426" y="1173449"/>
            <a:ext cx="7239000" cy="1202352"/>
          </a:xfrm>
          <a:prstGeom prst="rect">
            <a:avLst/>
          </a:prstGeom>
          <a:solidFill>
            <a:schemeClr val="accent6"/>
          </a:solidFill>
          <a:ln>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en-US">
              <a:solidFill>
                <a:srgbClr val="FFFFFF"/>
              </a:solidFill>
              <a:latin typeface="Arial" panose="020B0604020202020204"/>
            </a:endParaRPr>
          </a:p>
        </p:txBody>
      </p:sp>
      <p:sp>
        <p:nvSpPr>
          <p:cNvPr id="3" name="Title 2">
            <a:extLst>
              <a:ext uri="{FF2B5EF4-FFF2-40B4-BE49-F238E27FC236}">
                <a16:creationId xmlns:a16="http://schemas.microsoft.com/office/drawing/2014/main" id="{F3F91A42-0E99-45AB-A83C-1DB181B9DB09}"/>
              </a:ext>
            </a:extLst>
          </p:cNvPr>
          <p:cNvSpPr>
            <a:spLocks noGrp="1"/>
          </p:cNvSpPr>
          <p:nvPr>
            <p:ph type="title"/>
          </p:nvPr>
        </p:nvSpPr>
        <p:spPr/>
        <p:txBody>
          <a:bodyPr>
            <a:normAutofit/>
          </a:bodyPr>
          <a:lstStyle/>
          <a:p>
            <a:r>
              <a:rPr lang="en-US" dirty="0"/>
              <a:t>Treatment of Stable COPD: Follow-up Pharmacologic Treatment</a:t>
            </a:r>
            <a:endParaRPr lang="en-US" b="0" dirty="0"/>
          </a:p>
        </p:txBody>
      </p:sp>
      <p:sp>
        <p:nvSpPr>
          <p:cNvPr id="11" name="Text Placeholder 10">
            <a:extLst>
              <a:ext uri="{FF2B5EF4-FFF2-40B4-BE49-F238E27FC236}">
                <a16:creationId xmlns:a16="http://schemas.microsoft.com/office/drawing/2014/main" id="{D2D728E7-0744-49B7-A4E6-5118971D0C76}"/>
              </a:ext>
            </a:extLst>
          </p:cNvPr>
          <p:cNvSpPr>
            <a:spLocks noGrp="1"/>
          </p:cNvSpPr>
          <p:nvPr>
            <p:ph type="body" sz="quarter" idx="13"/>
          </p:nvPr>
        </p:nvSpPr>
        <p:spPr/>
        <p:txBody>
          <a:bodyPr>
            <a:normAutofit/>
          </a:bodyPr>
          <a:lstStyle/>
          <a:p>
            <a:r>
              <a:rPr lang="en-US" dirty="0"/>
              <a:t>*Consider if eos ≥300 or eos ≥100 AND ≥2 moderate exacerbations/1 hospitalization.</a:t>
            </a:r>
            <a:br>
              <a:rPr lang="en-US" dirty="0"/>
            </a:br>
            <a:r>
              <a:rPr lang="en-US" dirty="0"/>
              <a:t>**Consider de-escalation of ICS or switch if pneumonia, inappropriate original indication or lack of response to ICS.</a:t>
            </a:r>
          </a:p>
          <a:p>
            <a:r>
              <a:rPr lang="en-US" dirty="0"/>
              <a:t>COPD = chronic obstructive pulmonary disease; eos = blood eosinophil count (cells/</a:t>
            </a:r>
            <a:r>
              <a:rPr lang="el-GR" dirty="0"/>
              <a:t>μ</a:t>
            </a:r>
            <a:r>
              <a:rPr lang="en-US" dirty="0"/>
              <a:t>L); ICS = inhaled corticosteroid; LABA = long-acting beta</a:t>
            </a:r>
            <a:r>
              <a:rPr lang="en-US" baseline="-25000" dirty="0"/>
              <a:t>2</a:t>
            </a:r>
            <a:r>
              <a:rPr lang="en-US" dirty="0"/>
              <a:t>-agonist; LAMA = long-acting muscarinic antagonist.</a:t>
            </a:r>
          </a:p>
          <a:p>
            <a:r>
              <a:rPr lang="en-US" dirty="0"/>
              <a:t>Global Initiative for Chronic Obstructive Lung Disease (GOLD). Global Strategy for the Diagnosis, Management, and Prevention of Chronic Obstructive Pulmonary Disease. 2021 Report. https://goldcopd.org/2021-gold-reports/. Accessed November 27, 2020.</a:t>
            </a:r>
          </a:p>
        </p:txBody>
      </p:sp>
      <p:sp>
        <p:nvSpPr>
          <p:cNvPr id="10" name="Content Placeholder 9">
            <a:extLst>
              <a:ext uri="{FF2B5EF4-FFF2-40B4-BE49-F238E27FC236}">
                <a16:creationId xmlns:a16="http://schemas.microsoft.com/office/drawing/2014/main" id="{8BCE0187-9740-460B-87FD-E09EB1130366}"/>
              </a:ext>
            </a:extLst>
          </p:cNvPr>
          <p:cNvSpPr>
            <a:spLocks noGrp="1"/>
          </p:cNvSpPr>
          <p:nvPr>
            <p:ph idx="4294967295"/>
          </p:nvPr>
        </p:nvSpPr>
        <p:spPr>
          <a:xfrm>
            <a:off x="2468563" y="1172866"/>
            <a:ext cx="11523662" cy="601663"/>
          </a:xfrm>
        </p:spPr>
        <p:txBody>
          <a:bodyPr>
            <a:normAutofit/>
          </a:bodyPr>
          <a:lstStyle/>
          <a:p>
            <a:pPr marL="342900" indent="-342900">
              <a:buClr>
                <a:schemeClr val="tx1"/>
              </a:buClr>
              <a:buFont typeface="+mj-lt"/>
              <a:buAutoNum type="arabicPeriod"/>
            </a:pPr>
            <a:r>
              <a:rPr lang="en-US" sz="1200" b="1" dirty="0"/>
              <a:t>If response to initial treatment is appropriate, maintain it.</a:t>
            </a:r>
          </a:p>
          <a:p>
            <a:pPr marL="342900" indent="-342900">
              <a:spcBef>
                <a:spcPts val="600"/>
              </a:spcBef>
              <a:buClr>
                <a:schemeClr val="tx1"/>
              </a:buClr>
              <a:buFont typeface="+mj-lt"/>
              <a:buAutoNum type="arabicPeriod"/>
            </a:pPr>
            <a:r>
              <a:rPr lang="en-US" sz="1200" b="1" dirty="0"/>
              <a:t>If not:</a:t>
            </a:r>
            <a:endParaRPr lang="en-US" sz="1100" dirty="0"/>
          </a:p>
        </p:txBody>
      </p:sp>
      <p:sp>
        <p:nvSpPr>
          <p:cNvPr id="12" name="Content Placeholder 9">
            <a:extLst>
              <a:ext uri="{FF2B5EF4-FFF2-40B4-BE49-F238E27FC236}">
                <a16:creationId xmlns:a16="http://schemas.microsoft.com/office/drawing/2014/main" id="{3C2B0FD0-3826-4AED-B1BE-79E8C9EF0D21}"/>
              </a:ext>
            </a:extLst>
          </p:cNvPr>
          <p:cNvSpPr txBox="1">
            <a:spLocks/>
          </p:cNvSpPr>
          <p:nvPr/>
        </p:nvSpPr>
        <p:spPr>
          <a:xfrm>
            <a:off x="1945521" y="1430623"/>
            <a:ext cx="7398504" cy="1035278"/>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200"/>
              </a:spcBef>
              <a:buClr>
                <a:schemeClr val="accent1"/>
              </a:buClr>
              <a:buFont typeface="Arial" panose="020B0604020202020204" pitchFamily="34" charset="0"/>
              <a:buChar char="•"/>
              <a:defRPr sz="2000" kern="1200">
                <a:solidFill>
                  <a:schemeClr val="tx1"/>
                </a:solidFill>
                <a:latin typeface="+mn-lt"/>
                <a:ea typeface="+mn-ea"/>
                <a:cs typeface="+mn-cs"/>
              </a:defRPr>
            </a:lvl1pPr>
            <a:lvl2pPr marL="457200" indent="-228600" algn="l" defTabSz="914400" rtl="0" eaLnBrk="1" latinLnBrk="0" hangingPunct="1">
              <a:lnSpc>
                <a:spcPct val="90000"/>
              </a:lnSpc>
              <a:spcBef>
                <a:spcPts val="800"/>
              </a:spcBef>
              <a:buFont typeface="Arial" panose="020B0604020202020204" pitchFamily="34" charset="0"/>
              <a:buChar char="–"/>
              <a:defRPr sz="1800" kern="1200">
                <a:solidFill>
                  <a:schemeClr val="tx1"/>
                </a:solidFill>
                <a:latin typeface="+mn-lt"/>
                <a:ea typeface="+mn-ea"/>
                <a:cs typeface="+mn-cs"/>
              </a:defRPr>
            </a:lvl2pPr>
            <a:lvl3pPr marL="685800" indent="-228600" algn="l" defTabSz="914400" rtl="0" eaLnBrk="1" latinLnBrk="0" hangingPunct="1">
              <a:lnSpc>
                <a:spcPct val="90000"/>
              </a:lnSpc>
              <a:spcBef>
                <a:spcPts val="800"/>
              </a:spcBef>
              <a:buClr>
                <a:schemeClr val="accent1"/>
              </a:buClr>
              <a:buFont typeface="Arial" panose="020B0604020202020204" pitchFamily="34" charset="0"/>
              <a:buChar char="•"/>
              <a:defRPr sz="1600" kern="1200">
                <a:solidFill>
                  <a:schemeClr val="tx1"/>
                </a:solidFill>
                <a:latin typeface="+mn-lt"/>
                <a:ea typeface="+mn-ea"/>
                <a:cs typeface="+mn-cs"/>
              </a:defRPr>
            </a:lvl3pPr>
            <a:lvl4pPr marL="914400" indent="-228600" algn="l" defTabSz="914400" rtl="0" eaLnBrk="1" latinLnBrk="0" hangingPunct="1">
              <a:lnSpc>
                <a:spcPct val="90000"/>
              </a:lnSpc>
              <a:spcBef>
                <a:spcPts val="600"/>
              </a:spcBef>
              <a:buFont typeface="Arial" panose="020B0604020202020204" pitchFamily="34" charset="0"/>
              <a:buChar char="–"/>
              <a:defRPr sz="1600" kern="1200">
                <a:solidFill>
                  <a:schemeClr val="tx1"/>
                </a:solidFill>
                <a:latin typeface="+mn-lt"/>
                <a:ea typeface="+mn-ea"/>
                <a:cs typeface="+mn-cs"/>
              </a:defRPr>
            </a:lvl4pPr>
            <a:lvl5pPr marL="1143000" indent="-228600" algn="l" defTabSz="914400" rtl="0" eaLnBrk="1" latinLnBrk="0" hangingPunct="1">
              <a:lnSpc>
                <a:spcPct val="90000"/>
              </a:lnSpc>
              <a:spcBef>
                <a:spcPts val="600"/>
              </a:spcBef>
              <a:buClr>
                <a:schemeClr val="accent1"/>
              </a:buClr>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1600200" lvl="1">
              <a:spcBef>
                <a:spcPts val="300"/>
              </a:spcBef>
              <a:buFont typeface="Wingdings" panose="05000000000000000000" pitchFamily="2" charset="2"/>
              <a:buChar char=""/>
              <a:defRPr/>
            </a:pPr>
            <a:r>
              <a:rPr lang="en-US" sz="1100" dirty="0">
                <a:solidFill>
                  <a:srgbClr val="000000"/>
                </a:solidFill>
                <a:latin typeface="Arial" panose="020B0604020202020204"/>
              </a:rPr>
              <a:t>Consider the predominant treatable trait to target (dyspnea or exacerbations)</a:t>
            </a:r>
          </a:p>
          <a:p>
            <a:pPr marL="1828800" lvl="3">
              <a:spcBef>
                <a:spcPts val="300"/>
              </a:spcBef>
              <a:defRPr/>
            </a:pPr>
            <a:r>
              <a:rPr lang="en-US" sz="1050" dirty="0">
                <a:solidFill>
                  <a:srgbClr val="000000"/>
                </a:solidFill>
                <a:latin typeface="Arial" panose="020B0604020202020204"/>
              </a:rPr>
              <a:t>Use exacerbation pathway if both exacerbations and dyspnea need to be targeted</a:t>
            </a:r>
          </a:p>
          <a:p>
            <a:pPr marL="1600200" lvl="1">
              <a:spcBef>
                <a:spcPts val="300"/>
              </a:spcBef>
              <a:buFont typeface="Wingdings" panose="05000000000000000000" pitchFamily="2" charset="2"/>
              <a:buChar char="ü"/>
              <a:defRPr/>
            </a:pPr>
            <a:r>
              <a:rPr lang="en-US" sz="1100" dirty="0">
                <a:solidFill>
                  <a:srgbClr val="000000"/>
                </a:solidFill>
                <a:latin typeface="Arial" panose="020B0604020202020204"/>
              </a:rPr>
              <a:t>Place patient in box corresponding to current treatment &amp; follow indications</a:t>
            </a:r>
          </a:p>
          <a:p>
            <a:pPr marL="1600200" lvl="1">
              <a:spcBef>
                <a:spcPts val="300"/>
              </a:spcBef>
              <a:buFont typeface="Wingdings" panose="05000000000000000000" pitchFamily="2" charset="2"/>
              <a:buChar char="ü"/>
              <a:defRPr/>
            </a:pPr>
            <a:r>
              <a:rPr lang="en-US" sz="1100" dirty="0">
                <a:solidFill>
                  <a:srgbClr val="000000"/>
                </a:solidFill>
                <a:latin typeface="Arial" panose="020B0604020202020204"/>
              </a:rPr>
              <a:t>Assess response, adjust and review</a:t>
            </a:r>
          </a:p>
          <a:p>
            <a:pPr marL="1600200" lvl="1">
              <a:spcBef>
                <a:spcPts val="300"/>
              </a:spcBef>
              <a:buFont typeface="Wingdings" panose="05000000000000000000" pitchFamily="2" charset="2"/>
              <a:buChar char="ü"/>
              <a:defRPr/>
            </a:pPr>
            <a:r>
              <a:rPr lang="en-US" sz="1100" dirty="0">
                <a:solidFill>
                  <a:srgbClr val="000000"/>
                </a:solidFill>
                <a:latin typeface="Arial" panose="020B0604020202020204"/>
              </a:rPr>
              <a:t>These recommendations do not depend on the ABCD assessment at diagnosis </a:t>
            </a:r>
          </a:p>
        </p:txBody>
      </p:sp>
      <p:pic>
        <p:nvPicPr>
          <p:cNvPr id="2" name="Picture 1">
            <a:extLst>
              <a:ext uri="{FF2B5EF4-FFF2-40B4-BE49-F238E27FC236}">
                <a16:creationId xmlns:a16="http://schemas.microsoft.com/office/drawing/2014/main" id="{A3EB5175-22A0-4B76-B0B5-E0769A38E5E3}"/>
              </a:ext>
            </a:extLst>
          </p:cNvPr>
          <p:cNvPicPr>
            <a:picLocks noChangeAspect="1"/>
          </p:cNvPicPr>
          <p:nvPr/>
        </p:nvPicPr>
        <p:blipFill>
          <a:blip r:embed="rId3"/>
          <a:stretch>
            <a:fillRect/>
          </a:stretch>
        </p:blipFill>
        <p:spPr>
          <a:xfrm>
            <a:off x="2707146" y="2465901"/>
            <a:ext cx="6417803" cy="3388476"/>
          </a:xfrm>
          <a:prstGeom prst="rect">
            <a:avLst/>
          </a:prstGeom>
        </p:spPr>
      </p:pic>
      <p:sp>
        <p:nvSpPr>
          <p:cNvPr id="14" name="Rectangle 13">
            <a:extLst>
              <a:ext uri="{FF2B5EF4-FFF2-40B4-BE49-F238E27FC236}">
                <a16:creationId xmlns:a16="http://schemas.microsoft.com/office/drawing/2014/main" id="{689426DF-1CEC-4618-82DE-42BAC87C2F9F}"/>
              </a:ext>
            </a:extLst>
          </p:cNvPr>
          <p:cNvSpPr/>
          <p:nvPr/>
        </p:nvSpPr>
        <p:spPr>
          <a:xfrm>
            <a:off x="10725807" y="6509084"/>
            <a:ext cx="1466193" cy="34891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a:p>
        </p:txBody>
      </p:sp>
    </p:spTree>
    <p:extLst>
      <p:ext uri="{BB962C8B-B14F-4D97-AF65-F5344CB8AC3E}">
        <p14:creationId xmlns:p14="http://schemas.microsoft.com/office/powerpoint/2010/main" val="2782085988"/>
      </p:ext>
    </p:extLst>
  </p:cSld>
  <p:clrMapOvr>
    <a:masterClrMapping/>
  </p:clrMapOvr>
  <p:transition>
    <p:fade/>
  </p:transition>
</p:sld>
</file>

<file path=ppt/tags/tag1.xml><?xml version="1.0" encoding="utf-8"?>
<p:tagLst xmlns:a="http://schemas.openxmlformats.org/drawingml/2006/main" xmlns:r="http://schemas.openxmlformats.org/officeDocument/2006/relationships" xmlns:p="http://schemas.openxmlformats.org/presentationml/2006/main">
  <p:tag name="ISPRING_RESOURCE_PATHS_HASH_PRESENTER" val="ed19994ccec75bdbb40f172282ae6aa6dff499"/>
</p:tagLst>
</file>

<file path=ppt/theme/theme1.xml><?xml version="1.0" encoding="utf-8"?>
<a:theme xmlns:a="http://schemas.openxmlformats.org/drawingml/2006/main" name="MA No Product">
  <a:themeElements>
    <a:clrScheme name="AZ MA Color Set">
      <a:dk1>
        <a:srgbClr val="000000"/>
      </a:dk1>
      <a:lt1>
        <a:srgbClr val="FFFFFF"/>
      </a:lt1>
      <a:dk2>
        <a:srgbClr val="3F4444"/>
      </a:dk2>
      <a:lt2>
        <a:srgbClr val="9DB0AC"/>
      </a:lt2>
      <a:accent1>
        <a:srgbClr val="7F134C"/>
      </a:accent1>
      <a:accent2>
        <a:srgbClr val="0D3759"/>
      </a:accent2>
      <a:accent3>
        <a:srgbClr val="65D2DF"/>
      </a:accent3>
      <a:accent4>
        <a:srgbClr val="3C1053"/>
      </a:accent4>
      <a:accent5>
        <a:srgbClr val="B5D820"/>
      </a:accent5>
      <a:accent6>
        <a:srgbClr val="F0AB00"/>
      </a:accent6>
      <a:hlink>
        <a:srgbClr val="7F134C"/>
      </a:hlink>
      <a:folHlink>
        <a:srgbClr val="9DB0AC"/>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txDef>
      <a:spPr>
        <a:noFill/>
      </a:spPr>
      <a:bodyPr wrap="none" rtlCol="0">
        <a:spAutoFit/>
      </a:bodyPr>
      <a:lstStyle>
        <a:defPPr marL="230188" indent="-230188">
          <a:buClr>
            <a:schemeClr val="accent1"/>
          </a:buClr>
          <a:buFont typeface="Arial" panose="020B0604020202020204" pitchFamily="34" charset="0"/>
          <a:buChar char="•"/>
          <a:defRPr dirty="0" smtClean="0"/>
        </a:defPPr>
      </a:lstStyle>
    </a:tx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AZ MA Color Set">
      <a:dk1>
        <a:srgbClr val="000000"/>
      </a:dk1>
      <a:lt1>
        <a:srgbClr val="FFFFFF"/>
      </a:lt1>
      <a:dk2>
        <a:srgbClr val="3F4444"/>
      </a:dk2>
      <a:lt2>
        <a:srgbClr val="9DB0AC"/>
      </a:lt2>
      <a:accent1>
        <a:srgbClr val="7F134C"/>
      </a:accent1>
      <a:accent2>
        <a:srgbClr val="0D3759"/>
      </a:accent2>
      <a:accent3>
        <a:srgbClr val="65D2DF"/>
      </a:accent3>
      <a:accent4>
        <a:srgbClr val="3C1053"/>
      </a:accent4>
      <a:accent5>
        <a:srgbClr val="B5D820"/>
      </a:accent5>
      <a:accent6>
        <a:srgbClr val="F0AB00"/>
      </a:accent6>
      <a:hlink>
        <a:srgbClr val="7F134C"/>
      </a:hlink>
      <a:folHlink>
        <a:srgbClr val="9DB0AC"/>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AZ MA Color Set">
      <a:dk1>
        <a:srgbClr val="000000"/>
      </a:dk1>
      <a:lt1>
        <a:srgbClr val="FFFFFF"/>
      </a:lt1>
      <a:dk2>
        <a:srgbClr val="3F4444"/>
      </a:dk2>
      <a:lt2>
        <a:srgbClr val="9DB0AC"/>
      </a:lt2>
      <a:accent1>
        <a:srgbClr val="7F134C"/>
      </a:accent1>
      <a:accent2>
        <a:srgbClr val="0D3759"/>
      </a:accent2>
      <a:accent3>
        <a:srgbClr val="65D2DF"/>
      </a:accent3>
      <a:accent4>
        <a:srgbClr val="3C1053"/>
      </a:accent4>
      <a:accent5>
        <a:srgbClr val="B5D820"/>
      </a:accent5>
      <a:accent6>
        <a:srgbClr val="F0AB00"/>
      </a:accent6>
      <a:hlink>
        <a:srgbClr val="7F134C"/>
      </a:hlink>
      <a:folHlink>
        <a:srgbClr val="9DB0AC"/>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6B619DB3411CAF4B81585E919884E413" ma:contentTypeVersion="10" ma:contentTypeDescription="Create a new document." ma:contentTypeScope="" ma:versionID="587c49e305f70cc83437b880879becee">
  <xsd:schema xmlns:xsd="http://www.w3.org/2001/XMLSchema" xmlns:xs="http://www.w3.org/2001/XMLSchema" xmlns:p="http://schemas.microsoft.com/office/2006/metadata/properties" xmlns:ns2="44a56295-c29e-4898-8136-a54736c65b82" xmlns:ns3="4924640b-7bf6-4b74-9122-4a3ebb3c7dfc" targetNamespace="http://schemas.microsoft.com/office/2006/metadata/properties" ma:root="true" ma:fieldsID="10bd492fadd8985a6de2611588094bc6" ns2:_="" ns3:_="">
    <xsd:import namespace="44a56295-c29e-4898-8136-a54736c65b82"/>
    <xsd:import namespace="4924640b-7bf6-4b74-9122-4a3ebb3c7dfc"/>
    <xsd:element name="properties">
      <xsd:complexType>
        <xsd:sequence>
          <xsd:element name="documentManagement">
            <xsd:complexType>
              <xsd:all>
                <xsd:element ref="ns2:Descriptions" minOccurs="0"/>
                <xsd:element ref="ns2:Keyword" minOccurs="0"/>
                <xsd:element ref="ns3:MediaServiceMetadata" minOccurs="0"/>
                <xsd:element ref="ns3:MediaServiceFastMetadata" minOccurs="0"/>
                <xsd:element ref="ns3:MediaServiceDateTaken" minOccurs="0"/>
                <xsd:element ref="ns3:MediaLengthInSeconds" minOccurs="0"/>
                <xsd:element ref="ns3:MediaServiceAutoTags" minOccurs="0"/>
                <xsd:element ref="ns3:MediaServiceGenerationTime" minOccurs="0"/>
                <xsd:element ref="ns3:MediaServiceEventHashCode" minOccurs="0"/>
                <xsd:element ref="ns3:MediaServiceOCR"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44a56295-c29e-4898-8136-a54736c65b82" elementFormDefault="qualified">
    <xsd:import namespace="http://schemas.microsoft.com/office/2006/documentManagement/types"/>
    <xsd:import namespace="http://schemas.microsoft.com/office/infopath/2007/PartnerControls"/>
    <xsd:element name="Descriptions" ma:index="8" nillable="true" ma:displayName="Descriptions" ma:description="Describe your document to make it appear at the top of search results" ma:internalName="Descriptions">
      <xsd:simpleType>
        <xsd:restriction base="dms:Note">
          <xsd:maxLength value="255"/>
        </xsd:restriction>
      </xsd:simpleType>
    </xsd:element>
    <xsd:element name="Keyword" ma:index="9" nillable="true" ma:displayName="Keyword" ma:description="Enter list of terms separated by semi-colon(;)" ma:internalName="Keyword">
      <xsd:simpleType>
        <xsd:restriction base="dms:Text">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4924640b-7bf6-4b74-9122-4a3ebb3c7dfc" elementFormDefault="qualified">
    <xsd:import namespace="http://schemas.microsoft.com/office/2006/documentManagement/types"/>
    <xsd:import namespace="http://schemas.microsoft.com/office/infopath/2007/PartnerControls"/>
    <xsd:element name="MediaServiceMetadata" ma:index="10" nillable="true" ma:displayName="MediaServiceMetadata" ma:hidden="true" ma:internalName="MediaServiceMetadata" ma:readOnly="true">
      <xsd:simpleType>
        <xsd:restriction base="dms:Note"/>
      </xsd:simpleType>
    </xsd:element>
    <xsd:element name="MediaServiceFastMetadata" ma:index="11" nillable="true" ma:displayName="MediaServiceFastMetadata" ma:hidden="true" ma:internalName="MediaServiceFastMetadata" ma:readOnly="true">
      <xsd:simpleType>
        <xsd:restriction base="dms:Note"/>
      </xsd:simpleType>
    </xsd:element>
    <xsd:element name="MediaServiceDateTaken" ma:index="12" nillable="true" ma:displayName="MediaServiceDateTaken" ma:hidden="true" ma:internalName="MediaServiceDateTaken" ma:readOnly="true">
      <xsd:simpleType>
        <xsd:restriction base="dms:Text"/>
      </xsd:simpleType>
    </xsd:element>
    <xsd:element name="MediaLengthInSeconds" ma:index="13" nillable="true" ma:displayName="Length (seconds)" ma:internalName="MediaLengthInSeconds" ma:readOnly="true">
      <xsd:simpleType>
        <xsd:restriction base="dms:Unknown"/>
      </xsd:simpleType>
    </xsd:element>
    <xsd:element name="MediaServiceAutoTags" ma:index="14" nillable="true" ma:displayName="Tags" ma:internalName="MediaServiceAutoTags" ma:readOnly="true">
      <xsd:simpleType>
        <xsd:restriction base="dms:Text"/>
      </xsd:simple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ServiceOCR" ma:index="17" nillable="true" ma:displayName="Extracted Text" ma:internalName="MediaServiceOCR"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SharedContentType xmlns="Microsoft.SharePoint.Taxonomy.ContentTypeSync" SourceId="1ee89e71-04cd-405e-9ca3-99e020c1694d" ContentTypeId="0x0101" PreviousValue="false"/>
</file>

<file path=customXml/item3.xml><?xml version="1.0" encoding="utf-8"?>
<?mso-contentType ?>
<FormTemplates xmlns="http://schemas.microsoft.com/sharepoint/v3/contenttype/forms">
  <Display>DocumentLibraryForm</Display>
  <Edit>DocumentLibraryForm</Edit>
  <New>DocumentLibraryForm</New>
</FormTemplates>
</file>

<file path=customXml/item4.xml><?xml version="1.0" encoding="utf-8"?>
<p:properties xmlns:p="http://schemas.microsoft.com/office/2006/metadata/properties" xmlns:xsi="http://www.w3.org/2001/XMLSchema-instance" xmlns:pc="http://schemas.microsoft.com/office/infopath/2007/PartnerControls">
  <documentManagement>
    <Keyword xmlns="44a56295-c29e-4898-8136-a54736c65b82" xsi:nil="true"/>
    <Descriptions xmlns="44a56295-c29e-4898-8136-a54736c65b82" xsi:nil="true"/>
  </documentManagement>
</p:properties>
</file>

<file path=customXml/itemProps1.xml><?xml version="1.0" encoding="utf-8"?>
<ds:datastoreItem xmlns:ds="http://schemas.openxmlformats.org/officeDocument/2006/customXml" ds:itemID="{296C0E34-00D7-4FA8-922B-B68206D1C668}"/>
</file>

<file path=customXml/itemProps2.xml><?xml version="1.0" encoding="utf-8"?>
<ds:datastoreItem xmlns:ds="http://schemas.openxmlformats.org/officeDocument/2006/customXml" ds:itemID="{3D558EA4-C96B-4A67-B728-E45F7879941C}"/>
</file>

<file path=customXml/itemProps3.xml><?xml version="1.0" encoding="utf-8"?>
<ds:datastoreItem xmlns:ds="http://schemas.openxmlformats.org/officeDocument/2006/customXml" ds:itemID="{CA0DC83D-F32E-4323-BB51-A6353BF89081}"/>
</file>

<file path=customXml/itemProps4.xml><?xml version="1.0" encoding="utf-8"?>
<ds:datastoreItem xmlns:ds="http://schemas.openxmlformats.org/officeDocument/2006/customXml" ds:itemID="{69229DC6-A28D-4B85-A902-27752E1AA157}"/>
</file>

<file path=docProps/app.xml><?xml version="1.0" encoding="utf-8"?>
<Properties xmlns="http://schemas.openxmlformats.org/officeDocument/2006/extended-properties" xmlns:vt="http://schemas.openxmlformats.org/officeDocument/2006/docPropsVTypes">
  <Template>Office Theme</Template>
  <TotalTime>24283</TotalTime>
  <Words>2275</Words>
  <Application>Microsoft Office PowerPoint</Application>
  <PresentationFormat>Widescreen</PresentationFormat>
  <Paragraphs>185</Paragraphs>
  <Slides>11</Slides>
  <Notes>11</Notes>
  <HiddenSlides>2</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11</vt:i4>
      </vt:variant>
    </vt:vector>
  </HeadingPairs>
  <TitlesOfParts>
    <vt:vector size="14" baseType="lpstr">
      <vt:lpstr>Arial</vt:lpstr>
      <vt:lpstr>Wingdings</vt:lpstr>
      <vt:lpstr>MA No Product</vt:lpstr>
      <vt:lpstr>Differential Diagnosis of COPD Exacerbation</vt:lpstr>
      <vt:lpstr>Asthma and COPD Emphasized as Different Disorders</vt:lpstr>
      <vt:lpstr>Goals of COPD Management</vt:lpstr>
      <vt:lpstr>Individualized Treatment Approaches for COPD</vt:lpstr>
      <vt:lpstr>Management of COPD</vt:lpstr>
      <vt:lpstr>Refined ABCD Assessment Tool</vt:lpstr>
      <vt:lpstr>Modified MRC Dyspnea Scale1,2</vt:lpstr>
      <vt:lpstr>CAT™ Assessment1,2</vt:lpstr>
      <vt:lpstr>Initial Pharmacological Management of COPD</vt:lpstr>
      <vt:lpstr>Treatment of Stable COPD: Management Cycle</vt:lpstr>
      <vt:lpstr>Treatment of Stable COPD: Follow-up Pharmacologic Treatment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DeLaurentis, Christine</dc:creator>
  <cp:lastModifiedBy>Park, Ju Hea</cp:lastModifiedBy>
  <cp:revision>677</cp:revision>
  <dcterms:created xsi:type="dcterms:W3CDTF">2015-10-23T18:57:23Z</dcterms:created>
  <dcterms:modified xsi:type="dcterms:W3CDTF">2021-10-12T08:33:41Z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0x0101006B619DB3411CAF4B81585E919884E413</vt:lpwstr>
  </property>
</Properties>
</file>